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20" name="Google Shape;20;p2"/>
            <p:cNvSpPr/>
            <p:nvPr/>
          </p:nvSpPr>
          <p:spPr>
            <a:xfrm>
              <a:off x="641350" y="0"/>
              <a:ext cx="1365250" cy="3971925"/>
            </a:xfrm>
            <a:custGeom>
              <a:rect b="b" l="l" r="r" t="t"/>
              <a:pathLst>
                <a:path extrusionOk="0" h="120000" w="120000">
                  <a:moveTo>
                    <a:pt x="0" y="117266"/>
                  </a:moveTo>
                  <a:lnTo>
                    <a:pt x="31813" y="120000"/>
                  </a:lnTo>
                  <a:lnTo>
                    <a:pt x="120000" y="0"/>
                  </a:lnTo>
                  <a:lnTo>
                    <a:pt x="86511" y="0"/>
                  </a:lnTo>
                  <a:lnTo>
                    <a:pt x="0" y="117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Google Shape;21;p2"/>
            <p:cNvSpPr/>
            <p:nvPr/>
          </p:nvSpPr>
          <p:spPr>
            <a:xfrm>
              <a:off x="203200" y="0"/>
              <a:ext cx="1336675" cy="3862388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85795" y="0"/>
                  </a:lnTo>
                  <a:lnTo>
                    <a:pt x="0" y="117188"/>
                  </a:lnTo>
                  <a:lnTo>
                    <a:pt x="32494" y="12000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2" name="Google Shape;22;p2"/>
            <p:cNvSpPr/>
            <p:nvPr/>
          </p:nvSpPr>
          <p:spPr>
            <a:xfrm>
              <a:off x="207963" y="3776663"/>
              <a:ext cx="1936750" cy="308133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14688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3" name="Google Shape;23;p2"/>
            <p:cNvSpPr/>
            <p:nvPr/>
          </p:nvSpPr>
          <p:spPr>
            <a:xfrm>
              <a:off x="646113" y="3886200"/>
              <a:ext cx="2373313" cy="29718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0" y="0"/>
                  </a:lnTo>
                  <a:lnTo>
                    <a:pt x="115745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24" name="Google Shape;24;p2"/>
            <p:cNvSpPr/>
            <p:nvPr/>
          </p:nvSpPr>
          <p:spPr>
            <a:xfrm>
              <a:off x="641350" y="3881438"/>
              <a:ext cx="3340100" cy="297656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71" y="192"/>
                  </a:lnTo>
                  <a:lnTo>
                    <a:pt x="85437" y="120000"/>
                  </a:lnTo>
                  <a:lnTo>
                    <a:pt x="120000" y="120000"/>
                  </a:lnTo>
                  <a:lnTo>
                    <a:pt x="13003" y="36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25" name="Google Shape;25;p2"/>
            <p:cNvSpPr/>
            <p:nvPr/>
          </p:nvSpPr>
          <p:spPr>
            <a:xfrm>
              <a:off x="203200" y="3771900"/>
              <a:ext cx="2660650" cy="3086100"/>
            </a:xfrm>
            <a:custGeom>
              <a:rect b="b" l="l" r="r" t="t"/>
              <a:pathLst>
                <a:path extrusionOk="0" h="120000" w="120000">
                  <a:moveTo>
                    <a:pt x="120000" y="120000"/>
                  </a:moveTo>
                  <a:lnTo>
                    <a:pt x="18902" y="6851"/>
                  </a:lnTo>
                  <a:lnTo>
                    <a:pt x="16109" y="3703"/>
                  </a:lnTo>
                  <a:lnTo>
                    <a:pt x="16324" y="3703"/>
                  </a:lnTo>
                  <a:lnTo>
                    <a:pt x="18902" y="6851"/>
                  </a:lnTo>
                  <a:lnTo>
                    <a:pt x="16754" y="4259"/>
                  </a:lnTo>
                  <a:lnTo>
                    <a:pt x="16324" y="3518"/>
                  </a:lnTo>
                  <a:lnTo>
                    <a:pt x="15894" y="3333"/>
                  </a:lnTo>
                  <a:lnTo>
                    <a:pt x="0" y="0"/>
                  </a:lnTo>
                  <a:lnTo>
                    <a:pt x="214" y="185"/>
                  </a:lnTo>
                  <a:lnTo>
                    <a:pt x="87565" y="120000"/>
                  </a:lnTo>
                  <a:lnTo>
                    <a:pt x="120000" y="12000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26" name="Google Shape;26;p2"/>
          <p:cNvSpPr txBox="1"/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" type="subTitle"/>
          </p:nvPr>
        </p:nvSpPr>
        <p:spPr>
          <a:xfrm>
            <a:off x="2924238" y="4402666"/>
            <a:ext cx="5762563" cy="13645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7325773" y="6117336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3623733" y="6117336"/>
            <a:ext cx="36094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8275320" y="6117336"/>
            <a:ext cx="4114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203200" y="3771900"/>
            <a:ext cx="361950" cy="90488"/>
          </a:xfrm>
          <a:custGeom>
            <a:rect b="b" l="l" r="r" t="t"/>
            <a:pathLst>
              <a:path extrusionOk="0" h="120000" w="120000">
                <a:moveTo>
                  <a:pt x="119999" y="119999"/>
                </a:moveTo>
                <a:lnTo>
                  <a:pt x="0" y="0"/>
                </a:lnTo>
                <a:lnTo>
                  <a:pt x="116842" y="113684"/>
                </a:lnTo>
                <a:lnTo>
                  <a:pt x="119999" y="119999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  <p:sp>
        <p:nvSpPr>
          <p:cNvPr id="32" name="Google Shape;32;p2"/>
          <p:cNvSpPr/>
          <p:nvPr/>
        </p:nvSpPr>
        <p:spPr>
          <a:xfrm>
            <a:off x="560388" y="3867150"/>
            <a:ext cx="61913" cy="809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120000"/>
                </a:lnTo>
                <a:lnTo>
                  <a:pt x="9230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ic Picture with Caption">
  <p:cSld name="Panoramic Picture with Ca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1113523" y="4732865"/>
            <a:ext cx="7515991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6" name="Google Shape;86;p11"/>
          <p:cNvSpPr/>
          <p:nvPr>
            <p:ph idx="2" type="pic"/>
          </p:nvPr>
        </p:nvSpPr>
        <p:spPr>
          <a:xfrm>
            <a:off x="1789975" y="932112"/>
            <a:ext cx="6171065" cy="3164976"/>
          </a:xfrm>
          <a:prstGeom prst="roundRect">
            <a:avLst>
              <a:gd fmla="val 43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1"/>
          <p:cNvSpPr txBox="1"/>
          <p:nvPr>
            <p:ph idx="1" type="body"/>
          </p:nvPr>
        </p:nvSpPr>
        <p:spPr>
          <a:xfrm>
            <a:off x="1113523" y="5299603"/>
            <a:ext cx="7515991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2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1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1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1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2"/>
          <p:cNvSpPr txBox="1"/>
          <p:nvPr>
            <p:ph type="title"/>
          </p:nvPr>
        </p:nvSpPr>
        <p:spPr>
          <a:xfrm>
            <a:off x="1113524" y="685800"/>
            <a:ext cx="7515991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3" name="Google Shape;93;p12"/>
          <p:cNvSpPr txBox="1"/>
          <p:nvPr>
            <p:ph idx="1" type="body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12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12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" name="Google Shape;96;p12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00" name="Google Shape;100;p13"/>
          <p:cNvSpPr txBox="1"/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1598235" y="3428999"/>
            <a:ext cx="6631128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3"/>
          <p:cNvSpPr txBox="1"/>
          <p:nvPr>
            <p:ph idx="2" type="body"/>
          </p:nvPr>
        </p:nvSpPr>
        <p:spPr>
          <a:xfrm>
            <a:off x="1113523" y="4343400"/>
            <a:ext cx="7515991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40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3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3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4"/>
          <p:cNvSpPr txBox="1"/>
          <p:nvPr>
            <p:ph type="title"/>
          </p:nvPr>
        </p:nvSpPr>
        <p:spPr>
          <a:xfrm>
            <a:off x="1113525" y="3308581"/>
            <a:ext cx="751598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8" name="Google Shape;108;p14"/>
          <p:cNvSpPr txBox="1"/>
          <p:nvPr>
            <p:ph idx="1" type="body"/>
          </p:nvPr>
        </p:nvSpPr>
        <p:spPr>
          <a:xfrm>
            <a:off x="1113524" y="4777381"/>
            <a:ext cx="751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r">
              <a:spcBef>
                <a:spcPts val="40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14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14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4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</a:t>
            </a:r>
            <a:endParaRPr/>
          </a:p>
        </p:txBody>
      </p:sp>
      <p:sp>
        <p:nvSpPr>
          <p:cNvPr id="115" name="Google Shape;115;p15"/>
          <p:cNvSpPr txBox="1"/>
          <p:nvPr>
            <p:ph type="title"/>
          </p:nvPr>
        </p:nvSpPr>
        <p:spPr>
          <a:xfrm>
            <a:off x="1426741" y="685801"/>
            <a:ext cx="6974115" cy="2743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6" name="Google Shape;116;p15"/>
          <p:cNvSpPr txBox="1"/>
          <p:nvPr>
            <p:ph idx="1" type="body"/>
          </p:nvPr>
        </p:nvSpPr>
        <p:spPr>
          <a:xfrm>
            <a:off x="1113525" y="3886200"/>
            <a:ext cx="7515990" cy="889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r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15"/>
          <p:cNvSpPr txBox="1"/>
          <p:nvPr>
            <p:ph idx="2" type="body"/>
          </p:nvPr>
        </p:nvSpPr>
        <p:spPr>
          <a:xfrm>
            <a:off x="1113524" y="4775200"/>
            <a:ext cx="751599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15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15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15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type="title"/>
          </p:nvPr>
        </p:nvSpPr>
        <p:spPr>
          <a:xfrm>
            <a:off x="1113525" y="685801"/>
            <a:ext cx="7515991" cy="2727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1113524" y="3505200"/>
            <a:ext cx="7515992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16"/>
          <p:cNvSpPr txBox="1"/>
          <p:nvPr>
            <p:ph idx="2" type="body"/>
          </p:nvPr>
        </p:nvSpPr>
        <p:spPr>
          <a:xfrm>
            <a:off x="1113524" y="4343400"/>
            <a:ext cx="7515992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16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 rot="5400000">
            <a:off x="3155969" y="493164"/>
            <a:ext cx="3356995" cy="770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17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Google Shape;132;p17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Google Shape;133;p17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 rot="5400000">
            <a:off x="5412754" y="2574438"/>
            <a:ext cx="5105400" cy="1328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6" name="Google Shape;136;p18"/>
          <p:cNvSpPr txBox="1"/>
          <p:nvPr>
            <p:ph idx="1" type="body"/>
          </p:nvPr>
        </p:nvSpPr>
        <p:spPr>
          <a:xfrm rot="5400000">
            <a:off x="1569010" y="230314"/>
            <a:ext cx="5105400" cy="60163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18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18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18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Google Shape;35;p3"/>
          <p:cNvSpPr txBox="1"/>
          <p:nvPr>
            <p:ph idx="1" type="body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"/>
          <p:cNvSpPr txBox="1"/>
          <p:nvPr>
            <p:ph idx="10" type="dt"/>
          </p:nvPr>
        </p:nvSpPr>
        <p:spPr>
          <a:xfrm>
            <a:off x="7344329" y="6108173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1" type="ftr"/>
          </p:nvPr>
        </p:nvSpPr>
        <p:spPr>
          <a:xfrm>
            <a:off x="1972647" y="6108173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2" type="sldNum"/>
          </p:nvPr>
        </p:nvSpPr>
        <p:spPr>
          <a:xfrm>
            <a:off x="8258967" y="6108173"/>
            <a:ext cx="42783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4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/>
          <p:nvPr>
            <p:ph type="title"/>
          </p:nvPr>
        </p:nvSpPr>
        <p:spPr>
          <a:xfrm>
            <a:off x="1986995" y="2666998"/>
            <a:ext cx="6699805" cy="236007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1986998" y="5027070"/>
            <a:ext cx="6699802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r">
              <a:spcBef>
                <a:spcPts val="40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5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982133" y="685801"/>
            <a:ext cx="7704667" cy="175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982133" y="2667000"/>
            <a:ext cx="3739896" cy="33686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94335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591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750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908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908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9089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9089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909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909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6"/>
          <p:cNvSpPr txBox="1"/>
          <p:nvPr>
            <p:ph idx="2" type="body"/>
          </p:nvPr>
        </p:nvSpPr>
        <p:spPr>
          <a:xfrm>
            <a:off x="4946904" y="2667000"/>
            <a:ext cx="3739896" cy="33468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94335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591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750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908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908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9089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9089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909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909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6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6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6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Google Shape;59;p7"/>
          <p:cNvSpPr txBox="1"/>
          <p:nvPr>
            <p:ph idx="1" type="body"/>
          </p:nvPr>
        </p:nvSpPr>
        <p:spPr>
          <a:xfrm>
            <a:off x="1329481" y="2658533"/>
            <a:ext cx="345629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8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7"/>
          <p:cNvSpPr txBox="1"/>
          <p:nvPr>
            <p:ph idx="2" type="body"/>
          </p:nvPr>
        </p:nvSpPr>
        <p:spPr>
          <a:xfrm>
            <a:off x="1113523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4335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591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750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908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908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9089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9089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909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909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7"/>
          <p:cNvSpPr txBox="1"/>
          <p:nvPr>
            <p:ph idx="3" type="body"/>
          </p:nvPr>
        </p:nvSpPr>
        <p:spPr>
          <a:xfrm>
            <a:off x="5161710" y="2667000"/>
            <a:ext cx="3467806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2800" u="none" cap="none" strike="noStrike">
                <a:solidFill>
                  <a:srgbClr val="1186C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7"/>
          <p:cNvSpPr txBox="1"/>
          <p:nvPr>
            <p:ph idx="4" type="body"/>
          </p:nvPr>
        </p:nvSpPr>
        <p:spPr>
          <a:xfrm>
            <a:off x="4957266" y="3335336"/>
            <a:ext cx="3672248" cy="26652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4335" lvl="0" marL="457200" marR="0" rtl="0" algn="l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591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750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908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908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9089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9089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909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909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74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1113524" y="1600200"/>
            <a:ext cx="2662534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3947553" y="685800"/>
            <a:ext cx="4681962" cy="51054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275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4335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5919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7505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1113524" y="2971800"/>
            <a:ext cx="2662534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1112332" y="1752599"/>
            <a:ext cx="4070679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5697495" y="914400"/>
            <a:ext cx="2461371" cy="4572000"/>
          </a:xfrm>
          <a:prstGeom prst="roundRect">
            <a:avLst>
              <a:gd fmla="val 4280" name="adj"/>
            </a:avLst>
          </a:prstGeom>
          <a:noFill/>
          <a:ln cap="flat" cmpd="sng" w="381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1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" type="body"/>
          </p:nvPr>
        </p:nvSpPr>
        <p:spPr>
          <a:xfrm>
            <a:off x="1112332" y="3124199"/>
            <a:ext cx="407067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spcBef>
                <a:spcPts val="36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7" name="Google Shape;7;p1"/>
            <p:cNvSpPr/>
            <p:nvPr/>
          </p:nvSpPr>
          <p:spPr>
            <a:xfrm>
              <a:off x="0" y="0"/>
              <a:ext cx="1073150" cy="5291138"/>
            </a:xfrm>
            <a:custGeom>
              <a:rect b="b" l="l" r="r" t="t"/>
              <a:pathLst>
                <a:path extrusionOk="0" h="120000" w="120000">
                  <a:moveTo>
                    <a:pt x="0" y="112763"/>
                  </a:moveTo>
                  <a:lnTo>
                    <a:pt x="0" y="119243"/>
                  </a:lnTo>
                  <a:lnTo>
                    <a:pt x="22366" y="120000"/>
                  </a:lnTo>
                  <a:lnTo>
                    <a:pt x="120000" y="0"/>
                  </a:lnTo>
                  <a:lnTo>
                    <a:pt x="91242" y="0"/>
                  </a:lnTo>
                  <a:lnTo>
                    <a:pt x="0" y="11276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" name="Google Shape;8;p1"/>
            <p:cNvSpPr/>
            <p:nvPr/>
          </p:nvSpPr>
          <p:spPr>
            <a:xfrm>
              <a:off x="0" y="0"/>
              <a:ext cx="758825" cy="4624388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79832" y="0"/>
                  </a:lnTo>
                  <a:lnTo>
                    <a:pt x="0" y="79835"/>
                  </a:lnTo>
                  <a:lnTo>
                    <a:pt x="0" y="119999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9" name="Google Shape;9;p1"/>
            <p:cNvSpPr/>
            <p:nvPr/>
          </p:nvSpPr>
          <p:spPr>
            <a:xfrm>
              <a:off x="0" y="5662613"/>
              <a:ext cx="906463" cy="119538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912"/>
                  </a:lnTo>
                  <a:lnTo>
                    <a:pt x="113064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0" y="5295900"/>
              <a:ext cx="1487488" cy="15621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365"/>
                  </a:lnTo>
                  <a:lnTo>
                    <a:pt x="115389" y="120000"/>
                  </a:lnTo>
                  <a:lnTo>
                    <a:pt x="12000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5982"/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0" y="5257800"/>
              <a:ext cx="2132013" cy="1600200"/>
            </a:xfrm>
            <a:custGeom>
              <a:rect b="b" l="l" r="r" t="t"/>
              <a:pathLst>
                <a:path extrusionOk="0" h="120000" w="120000">
                  <a:moveTo>
                    <a:pt x="0" y="2857"/>
                  </a:moveTo>
                  <a:lnTo>
                    <a:pt x="83723" y="120000"/>
                  </a:lnTo>
                  <a:lnTo>
                    <a:pt x="120000" y="120000"/>
                  </a:lnTo>
                  <a:lnTo>
                    <a:pt x="11258" y="2500"/>
                  </a:lnTo>
                  <a:lnTo>
                    <a:pt x="0" y="0"/>
                  </a:lnTo>
                  <a:lnTo>
                    <a:pt x="0" y="2857"/>
                  </a:lnTo>
                  <a:close/>
                </a:path>
              </a:pathLst>
            </a:custGeom>
            <a:solidFill>
              <a:srgbClr val="1186C3"/>
            </a:solidFill>
            <a:ln>
              <a:noFill/>
            </a:ln>
          </p:spPr>
        </p:sp>
        <p:sp>
          <p:nvSpPr>
            <p:cNvPr id="12" name="Google Shape;12;p1"/>
            <p:cNvSpPr/>
            <p:nvPr/>
          </p:nvSpPr>
          <p:spPr>
            <a:xfrm>
              <a:off x="0" y="5357813"/>
              <a:ext cx="1377950" cy="1500188"/>
            </a:xfrm>
            <a:custGeom>
              <a:rect b="b" l="l" r="r" t="t"/>
              <a:pathLst>
                <a:path extrusionOk="0" h="120000" w="120000">
                  <a:moveTo>
                    <a:pt x="0" y="24380"/>
                  </a:moveTo>
                  <a:lnTo>
                    <a:pt x="78940" y="120000"/>
                  </a:lnTo>
                  <a:lnTo>
                    <a:pt x="120000" y="120000"/>
                  </a:lnTo>
                  <a:lnTo>
                    <a:pt x="0" y="0"/>
                  </a:lnTo>
                  <a:lnTo>
                    <a:pt x="0" y="24380"/>
                  </a:lnTo>
                  <a:close/>
                </a:path>
              </a:pathLst>
            </a:custGeom>
            <a:solidFill>
              <a:srgbClr val="3F3F3F"/>
            </a:solidFill>
            <a:ln>
              <a:noFill/>
            </a:ln>
          </p:spPr>
        </p:sp>
      </p:grpSp>
      <p:sp>
        <p:nvSpPr>
          <p:cNvPr id="13" name="Google Shape;13;p1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44958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1275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9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4335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61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5919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32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7504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7504" lvl="5" marL="27432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7504" lvl="6" marL="32004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7504" lvl="7" marL="3657600" marR="0" rtl="0" algn="l">
              <a:spcBef>
                <a:spcPts val="600"/>
              </a:spcBef>
              <a:spcAft>
                <a:spcPts val="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7504" lvl="8" marL="4114800" marR="0" rtl="0" algn="l">
              <a:spcBef>
                <a:spcPts val="600"/>
              </a:spcBef>
              <a:spcAft>
                <a:spcPts val="600"/>
              </a:spcAft>
              <a:buClr>
                <a:srgbClr val="1186C3"/>
              </a:buClr>
              <a:buSzPts val="203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0" type="dt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1" type="ftr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gg-dn-9kK34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ctrTitle"/>
          </p:nvPr>
        </p:nvSpPr>
        <p:spPr>
          <a:xfrm>
            <a:off x="1739673" y="914401"/>
            <a:ext cx="6947127" cy="34882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Choosing YOUR Career</a:t>
            </a:r>
            <a:endParaRPr b="1" i="0" sz="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985181" y="152400"/>
            <a:ext cx="7704667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about…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0"/>
          <p:cNvSpPr txBox="1"/>
          <p:nvPr>
            <p:ph idx="1" type="body"/>
          </p:nvPr>
        </p:nvSpPr>
        <p:spPr>
          <a:xfrm>
            <a:off x="982133" y="1828800"/>
            <a:ext cx="7704667" cy="41710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you are great at.</a:t>
            </a:r>
            <a:endParaRPr/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Naturally or with training</a:t>
            </a:r>
            <a:endParaRPr b="0" i="1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9071" lvl="0" marL="285750" marR="0" rtl="0" algn="l">
              <a:spcBef>
                <a:spcPts val="810"/>
              </a:spcBef>
              <a:spcAft>
                <a:spcPts val="0"/>
              </a:spcAft>
              <a:buClr>
                <a:srgbClr val="1186C3"/>
              </a:buClr>
              <a:buSzPts val="1523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you are passionate about</a:t>
            </a:r>
            <a:endParaRPr/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You daydream about it…you mind wanders there</a:t>
            </a:r>
            <a:endParaRPr/>
          </a:p>
          <a:p>
            <a:pPr indent="-193675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1186C3"/>
              </a:buClr>
              <a:buSzPts val="145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that matters</a:t>
            </a:r>
            <a:endParaRPr/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Fills your life with meaning and purpose.  You make a difference.</a:t>
            </a:r>
            <a:endParaRPr/>
          </a:p>
          <a:p>
            <a:pPr indent="-230505" lvl="0" marL="285750" marR="0" rtl="0" algn="l">
              <a:spcBef>
                <a:spcPts val="720"/>
              </a:spcBef>
              <a:spcAft>
                <a:spcPts val="0"/>
              </a:spcAft>
              <a:buClr>
                <a:srgbClr val="1186C3"/>
              </a:buClr>
              <a:buSzPts val="87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you find meaningful</a:t>
            </a:r>
            <a:endParaRPr/>
          </a:p>
          <a:p>
            <a:pPr indent="0" lvl="1" marL="457200" marR="0" rtl="0" algn="l">
              <a:spcBef>
                <a:spcPts val="10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This is what you should be doing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0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/>
          <p:nvPr>
            <p:ph idx="1" type="body"/>
          </p:nvPr>
        </p:nvSpPr>
        <p:spPr>
          <a:xfrm>
            <a:off x="982133" y="609600"/>
            <a:ext cx="7704667" cy="571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that calls to you</a:t>
            </a:r>
            <a:endParaRPr/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Speaks to your heart…draws you in</a:t>
            </a:r>
            <a:endParaRPr/>
          </a:p>
          <a:p>
            <a:pPr indent="-193675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1186C3"/>
              </a:buClr>
              <a:buSzPts val="145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that inspires you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To go above and beyond</a:t>
            </a:r>
            <a:endParaRPr/>
          </a:p>
          <a:p>
            <a:pPr indent="-189071" lvl="0" marL="285750" marR="0" rtl="0" algn="l">
              <a:spcBef>
                <a:spcPts val="810"/>
              </a:spcBef>
              <a:spcAft>
                <a:spcPts val="0"/>
              </a:spcAft>
              <a:buClr>
                <a:srgbClr val="1186C3"/>
              </a:buClr>
              <a:buSzPts val="1523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you are well paid to do</a:t>
            </a:r>
            <a:endParaRPr/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rewarded for your hard work, ideas, insights, knowledge</a:t>
            </a:r>
            <a:endParaRPr/>
          </a:p>
          <a:p>
            <a:pPr indent="-193675" lvl="0" marL="285750" marR="0" rtl="0" algn="l">
              <a:spcBef>
                <a:spcPts val="800"/>
              </a:spcBef>
              <a:spcAft>
                <a:spcPts val="0"/>
              </a:spcAft>
              <a:buClr>
                <a:srgbClr val="1186C3"/>
              </a:buClr>
              <a:buSzPts val="145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160"/>
              </a:spcBef>
              <a:spcAft>
                <a:spcPts val="0"/>
              </a:spcAft>
              <a:buClr>
                <a:srgbClr val="1186C3"/>
              </a:buClr>
              <a:buSzPts val="406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Work you love</a:t>
            </a:r>
            <a:endParaRPr/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b="0" i="1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You’d pay to do it!  You feel lucky to be doing it.</a:t>
            </a:r>
            <a:endParaRPr/>
          </a:p>
          <a:p>
            <a:pPr indent="-64770" lvl="0" marL="28575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type="title"/>
          </p:nvPr>
        </p:nvSpPr>
        <p:spPr>
          <a:xfrm>
            <a:off x="982133" y="457201"/>
            <a:ext cx="7704667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1" i="0" lang="en-US" sz="44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44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Ideal Career:</a:t>
            </a:r>
            <a:b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27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en-US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b="0" i="1" lang="en-US" sz="44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your great passion meets the world’s great need.”</a:t>
            </a:r>
            <a:endParaRPr b="0" i="1" sz="441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But…what about the money? 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0" lang="en-US" sz="24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https://www.youtube.com/watch?v=gg-dn-9kK34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your desired lifestyle??? </a:t>
            </a:r>
            <a:endParaRPr/>
          </a:p>
          <a:p>
            <a:pPr indent="-285750" lvl="0" marL="285750" marR="0" rtl="0" algn="l">
              <a:spcBef>
                <a:spcPts val="1080"/>
              </a:spcBef>
              <a:spcAft>
                <a:spcPts val="0"/>
              </a:spcAft>
              <a:buClr>
                <a:srgbClr val="1186C3"/>
              </a:buClr>
              <a:buSzPts val="348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 your desired career be able to fund the lifestyle you want/need?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Dream or a Goal?</a:t>
            </a:r>
            <a:endParaRPr b="1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982133" y="2667000"/>
            <a:ext cx="7704667" cy="33328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“The difference between a dream and a goal is that a goal has an </a:t>
            </a:r>
            <a:r>
              <a:rPr b="0" i="1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plan </a:t>
            </a:r>
            <a:r>
              <a:rPr b="0" i="1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a </a:t>
            </a:r>
            <a:r>
              <a:rPr b="0" i="1" lang="en-US" sz="4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timeline.”</a:t>
            </a:r>
            <a:endParaRPr b="0" i="1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140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Dr. Phil McGraw</a:t>
            </a:r>
            <a:endParaRPr b="0" i="1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982133" y="457201"/>
            <a:ext cx="7704667" cy="1295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future is being built NOW!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982133" y="2133600"/>
            <a:ext cx="7704667" cy="38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t/>
            </a:r>
            <a:endParaRPr b="1" i="0" sz="81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80000"/>
              </a:lnSpc>
              <a:spcBef>
                <a:spcPts val="1025"/>
              </a:spcBef>
              <a:spcAft>
                <a:spcPts val="0"/>
              </a:spcAft>
              <a:buClr>
                <a:srgbClr val="1186C3"/>
              </a:buClr>
              <a:buSzPts val="3081"/>
              <a:buFont typeface="Arial"/>
              <a:buChar char="•"/>
            </a:pPr>
            <a:r>
              <a:rPr b="1" i="0" lang="en-US" sz="21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doing NOW to get yourself to that career?</a:t>
            </a:r>
            <a:endParaRPr b="1" i="1" sz="4375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925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16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What training does it require?   Which type of training does the industry prefer?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925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16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Do you meet the admission requirements?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925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16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- Do you really know what it takes? (job shadow)  </a:t>
            </a:r>
            <a:endParaRPr/>
          </a:p>
          <a:p>
            <a:pPr indent="-234003" lvl="0" marL="285750" marR="0" rtl="0" algn="l">
              <a:lnSpc>
                <a:spcPct val="80000"/>
              </a:lnSpc>
              <a:spcBef>
                <a:spcPts val="712"/>
              </a:spcBef>
              <a:spcAft>
                <a:spcPts val="0"/>
              </a:spcAft>
              <a:buClr>
                <a:srgbClr val="1186C3"/>
              </a:buClr>
              <a:buSzPts val="815"/>
              <a:buFont typeface="Arial"/>
              <a:buNone/>
            </a:pPr>
            <a:r>
              <a:t/>
            </a:r>
            <a:endParaRPr b="1" i="0" sz="562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3675" lvl="0" marL="285750" marR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1186C3"/>
              </a:buClr>
              <a:buSzPts val="145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lnSpc>
                <a:spcPct val="80000"/>
              </a:lnSpc>
              <a:spcBef>
                <a:spcPts val="962"/>
              </a:spcBef>
              <a:spcAft>
                <a:spcPts val="0"/>
              </a:spcAft>
              <a:buClr>
                <a:srgbClr val="1186C3"/>
              </a:buClr>
              <a:buSzPts val="2627"/>
              <a:buFont typeface="Arial"/>
              <a:buChar char="•"/>
            </a:pPr>
            <a:r>
              <a:rPr b="1" i="0" lang="en-US" sz="181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Choose your high school and post-high school jobs to get you closer to your goal!!</a:t>
            </a:r>
            <a:endParaRPr/>
          </a:p>
          <a:p>
            <a:pPr indent="0" lvl="1" marL="457200" marR="0" rtl="0" algn="l">
              <a:lnSpc>
                <a:spcPct val="80000"/>
              </a:lnSpc>
              <a:spcBef>
                <a:spcPts val="925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0" lang="en-US" sz="12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0" i="1" lang="en-US" sz="16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You want to be a chef?  Why are you working at Target?</a:t>
            </a:r>
            <a:endParaRPr/>
          </a:p>
          <a:p>
            <a:pPr indent="0" lvl="2" marL="914400" marR="0" rtl="0" algn="l">
              <a:lnSpc>
                <a:spcPct val="80000"/>
              </a:lnSpc>
              <a:spcBef>
                <a:spcPts val="925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16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You want to be a fashion designer?  Why are you working at McDonald’s?</a:t>
            </a:r>
            <a:endParaRPr/>
          </a:p>
          <a:p>
            <a:pPr indent="-147637" lvl="0" marL="28575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1186C3"/>
              </a:buClr>
              <a:buSzPts val="2175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idx="1" type="body"/>
          </p:nvPr>
        </p:nvSpPr>
        <p:spPr>
          <a:xfrm>
            <a:off x="982133" y="1295400"/>
            <a:ext cx="7704667" cy="4704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53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“Success will never be </a:t>
            </a:r>
            <a:endParaRPr b="0" i="1" sz="536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673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53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big step in the future, </a:t>
            </a:r>
            <a:endParaRPr b="0" i="1" sz="536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673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53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is a small step </a:t>
            </a:r>
            <a:endParaRPr b="0" i="1" sz="536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673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536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taken just now.”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303"/>
              </a:spcBef>
              <a:spcAft>
                <a:spcPts val="0"/>
              </a:spcAft>
              <a:buClr>
                <a:srgbClr val="1186C3"/>
              </a:buClr>
              <a:buFont typeface="Arial"/>
              <a:buNone/>
            </a:pPr>
            <a:r>
              <a:rPr b="0" i="1" lang="en-US" sz="35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  Jonatan Martensson</a:t>
            </a:r>
            <a:endParaRPr b="0" i="1" sz="3515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1343" lvl="0" marL="285750" marR="0" rtl="0" algn="l">
              <a:lnSpc>
                <a:spcPct val="90000"/>
              </a:lnSpc>
              <a:spcBef>
                <a:spcPts val="1044"/>
              </a:spcBef>
              <a:spcAft>
                <a:spcPts val="0"/>
              </a:spcAft>
              <a:buClr>
                <a:srgbClr val="1186C3"/>
              </a:buClr>
              <a:buSzPts val="3219"/>
              <a:buFont typeface="Arial"/>
              <a:buNone/>
            </a:pPr>
            <a:r>
              <a:t/>
            </a:r>
            <a:endParaRPr b="0" i="0" sz="22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