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embeddedFontLst>
    <p:embeddedFont>
      <p:font typeface="Nunito"/>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boldItalic.fntdata"/><Relationship Id="rId12" Type="http://schemas.openxmlformats.org/officeDocument/2006/relationships/slide" Target="slides/slide7.xml"/><Relationship Id="rId34" Type="http://schemas.openxmlformats.org/officeDocument/2006/relationships/font" Target="fonts/Nunito-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Amazing Newborn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When you get to hold your baby for the first time it will be a magical moment. You will count the tiny fingers and toes. Rub your hand over the soft tufts of hair and gaze into his or her eyes. From the moment of birth, newborns have amazing abilities. They can see, hear, smell, taste and feel.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Sight – baby will blink at bright lights and follow a moving target. They can focus on objects about 8 inches away but will fully develop their eyesight by age 2.</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Hearing – baby has been able to hear your voice as a fetus at 5 months. Baby can locate the source of a sound, discriminate between mother’s voice and others.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Smell – baby can discriminate between mother’s breast.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Taste – baby can tell the difference between salty and sweet (they prefer sweet).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Touch – Newborns respond to touch, especially on the hands and mouth.</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Immunize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Well-baby visits allow the doctor to check your child’s growth, perform tests, ask about daily habits and immunize against diseases like Hepatitis A, Influenza, Meningitis, Polio, RSV or whooping cough just to name a few. These shots will become a part of your child’s “Immunization Record”.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After Shots your child may have discomfort and will need plenty of TLC</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Use acetaminophen or ibuprofen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Never give aspirin to a child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Provide plenty of fluid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Dress in comfortable clothing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Beware of tenderness at shot site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Call your doctor if child is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Less active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Shaking,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Crying nonstop</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Has a temperature which concerns you.</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Be Wise, Immunize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6" name="Google Shape;18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Keep your goals in focus.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Remember, you need to get your education because your baby is depending on you now. Finishing school is the most important step in providing a good future for you and your child.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One of the best suggestions is to utilize a good time management system with a planner or on a device.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 sure to seek help from your school administrators, guidance counselors and teachers. They want you to succeed and will help you stay on top of requirements.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If you are getting behind see if there is an online course you can take to catch up.</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Ask for peer tutoring if you fall behind.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Ask your family to watch your baby for designated times of the day or evening so you can study and complete work.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Stay organized</a:t>
            </a:r>
            <a:endParaRPr/>
          </a:p>
          <a:p>
            <a:pPr indent="0" lvl="0" marL="0" rtl="0" algn="l">
              <a:spcBef>
                <a:spcPts val="0"/>
              </a:spcBef>
              <a:spcAft>
                <a:spcPts val="0"/>
              </a:spcAft>
              <a:buNone/>
            </a:pPr>
            <a:r>
              <a:t/>
            </a:r>
            <a:endParaRPr/>
          </a:p>
        </p:txBody>
      </p:sp>
      <p:sp>
        <p:nvSpPr>
          <p:cNvPr id="207" name="Google Shape;20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Learning to Communicate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Can you imagine what it would be like if you needed something but couldn’t speak? A newborn can only cry to get your attention. You will learn what baby needs by the type of cry: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HUNGRY Cry</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Rhythmical rise &amp; fall - demanding not desperate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CRY of PAIN</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Loud gasp - shrieks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BORED or GRUMBLING CRY</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Low pitched - not demanding - increases when ignored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ANGRY CRY </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Loud - demanding - not a type of cry until about 6 months of age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When a parent or caregiver responds to an infant’s cry it is a vital part of how the baby will learn to trust and bond with those around him.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You can’t spoil a baby with too much love!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 hug and cuddle often!</a:t>
            </a:r>
            <a:endParaRPr/>
          </a:p>
          <a:p>
            <a:pPr indent="0" lvl="0" marL="0" rtl="0" algn="l">
              <a:spcBef>
                <a:spcPts val="0"/>
              </a:spcBef>
              <a:spcAft>
                <a:spcPts val="0"/>
              </a:spcAft>
              <a:buNone/>
            </a:pPr>
            <a:r>
              <a:t/>
            </a:r>
            <a:endParaRPr/>
          </a:p>
        </p:txBody>
      </p:sp>
      <p:sp>
        <p:nvSpPr>
          <p:cNvPr id="217" name="Google Shape;21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Massage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Your baby will benefit from receiving your gentle touch and will communicate a strong message of love. Studies show that touch and massage can improve all aspects of your baby’s development. Infant massage can also promote bonding, help parents relax, help baby sleep better, and relieve symptoms of gas. Massage can reduce crying, boost the immune system, enhance body awareness, relieve nasal congestion and teething discomfort. Best to begin after baby is 4 weeks old.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Massage Tips: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Choose a time when your baby is awake and not hungry.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Have all of your supplies ready – oil, towel, diaper clothes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Provide a safe, warm environment for the massage.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Wash your hands and remove jewelry.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Play soft music in background.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Always ask permission to begin the massage.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Massage Techniques: go online to find video demonstrations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Head &amp; Face - Giggle &amp; Grin, Smoothing, Peek-a-Boo, Thumbs Up, Gentle Circles, Sweetheart Stroke.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Arms &amp; Hands – Indian Milking, Squeeze and Twist, Finger &amp; hand Massage, Rolling.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Chest - Valentine, Open Book, Butterfly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Stomach – Water Wheel, Navel Stroke, Finger Walking, Sun Moon, </a:t>
            </a:r>
            <a:r>
              <a:rPr i="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I Love You</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Arms: Milking – move your hands in opposite directions from wrist up to shoulders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Legs: Leg Roll, Swedish Milking, Indian Milking, Squeeze and Twist, Foot Massage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Back -  Back &amp; Forth, Swooping Strokes, Back Massage, Combing,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Exercises – Arm Cross, Wrist &amp; Ankle Cross, Leg Cross, Leg Stretch,</a:t>
            </a:r>
            <a:endParaRPr/>
          </a:p>
          <a:p>
            <a:pPr indent="0" lvl="0" marL="0" rtl="0" algn="l">
              <a:spcBef>
                <a:spcPts val="0"/>
              </a:spcBef>
              <a:spcAft>
                <a:spcPts val="0"/>
              </a:spcAft>
              <a:buNone/>
            </a:pPr>
            <a:r>
              <a:t/>
            </a:r>
            <a:endParaRPr/>
          </a:p>
        </p:txBody>
      </p:sp>
      <p:sp>
        <p:nvSpPr>
          <p:cNvPr id="229" name="Google Shape;22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Never Shake Your Baby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Newborns can cry anywhere from 30 minutes to 6 hours per day! That can un-nerve even the most patient caretaker. But some people can lose control and shake a baby just to quiet them with deadly results.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Baby’s brain bangs against skull.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Small blood vessels are torn - bleeding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3) Blood clots press on brain.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4) Vertebrae crush the spinal cord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Results: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BRAIN DAMAGE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RETARDATION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LEARNING DISABILITIES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PHYSICAL DISABILITIES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PARALYSIS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BLINDNESS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DEATH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It’s okay to walk away and count to 10</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9" name="Google Shape;23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Offer a Pacifier</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AAP – American Academy of Pediatricians say consider offering a pacifier at nap time and bedtime.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has been shown that the </a:t>
            </a:r>
            <a:r>
              <a:rPr lang="en-US" sz="1200" u="sng">
                <a:solidFill>
                  <a:schemeClr val="dk1"/>
                </a:solidFill>
                <a:latin typeface="Calibri"/>
                <a:ea typeface="Calibri"/>
                <a:cs typeface="Calibri"/>
                <a:sym typeface="Calibri"/>
              </a:rPr>
              <a:t>pacifier lowers the risk of SIDS</a:t>
            </a:r>
            <a:r>
              <a:rPr lang="en-US" sz="1200">
                <a:solidFill>
                  <a:schemeClr val="dk1"/>
                </a:solidFill>
                <a:latin typeface="Calibri"/>
                <a:ea typeface="Calibri"/>
                <a:cs typeface="Calibri"/>
                <a:sym typeface="Calibri"/>
              </a:rPr>
              <a:t> if used during sleep. Using a pacifier </a:t>
            </a:r>
            <a:r>
              <a:rPr lang="en-US" sz="1200" u="sng">
                <a:solidFill>
                  <a:schemeClr val="dk1"/>
                </a:solidFill>
                <a:latin typeface="Calibri"/>
                <a:ea typeface="Calibri"/>
                <a:cs typeface="Calibri"/>
                <a:sym typeface="Calibri"/>
              </a:rPr>
              <a:t>does not affect breastfeeding</a:t>
            </a:r>
            <a:r>
              <a:rPr lang="en-US" sz="1200">
                <a:solidFill>
                  <a:schemeClr val="dk1"/>
                </a:solidFill>
                <a:latin typeface="Calibri"/>
                <a:ea typeface="Calibri"/>
                <a:cs typeface="Calibri"/>
                <a:sym typeface="Calibri"/>
              </a:rPr>
              <a:t>, and does </a:t>
            </a:r>
            <a:r>
              <a:rPr lang="en-US" sz="1200" u="sng">
                <a:solidFill>
                  <a:schemeClr val="dk1"/>
                </a:solidFill>
                <a:latin typeface="Calibri"/>
                <a:ea typeface="Calibri"/>
                <a:cs typeface="Calibri"/>
                <a:sym typeface="Calibri"/>
              </a:rPr>
              <a:t>not cause later dental problems</a:t>
            </a:r>
            <a:r>
              <a:rPr lang="en-US" sz="1200">
                <a:solidFill>
                  <a:schemeClr val="dk1"/>
                </a:solidFill>
                <a:latin typeface="Calibri"/>
                <a:ea typeface="Calibri"/>
                <a:cs typeface="Calibri"/>
                <a:sym typeface="Calibri"/>
              </a:rPr>
              <a:t>. The task force recommends use of a pacifier until one year of age according to the following procedures: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Use the pacifier when placing the infant down for sleep, and do not reinsert once the infant falls asleep. If the infant refuses the pacifier, he or she should not be forced to take it.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Pacifiers should not be coated in any sweet solution.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Pacifiers should be cleaned often and replaced regularly.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For breastfed infants, do not start using the pacifier until 1 month of age to ensure that breastfeeding is firmly established.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Don’t tie it on to clothing.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Check with Consumer Products Safety Commission for pacifier recalls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Use one-piece pacifiers only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Don’t buy too many pacifiers before baby arrives</a:t>
            </a:r>
            <a:endParaRPr/>
          </a:p>
          <a:p>
            <a:pPr indent="0" lvl="0" marL="0" rtl="0" algn="l">
              <a:spcBef>
                <a:spcPts val="0"/>
              </a:spcBef>
              <a:spcAft>
                <a:spcPts val="0"/>
              </a:spcAft>
              <a:buNone/>
            </a:pPr>
            <a:r>
              <a:t/>
            </a:r>
            <a:endParaRPr/>
          </a:p>
        </p:txBody>
      </p:sp>
      <p:sp>
        <p:nvSpPr>
          <p:cNvPr id="249" name="Google Shape;24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Play with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Interacting with your baby will directly affect his growth and development. It will release endorphins in you that will make you feel happy and calm.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Begin talking to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Read to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Ask him how he’s doing today.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Stroke and pat your tummy.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Play with him by poking your tummy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Sing to him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Listen to soft music</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Dance with him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Tell him you love him and you can’t wait to hold him.</a:t>
            </a:r>
            <a:endParaRPr/>
          </a:p>
          <a:p>
            <a:pPr indent="0" lvl="0" marL="0" rtl="0" algn="l">
              <a:spcBef>
                <a:spcPts val="0"/>
              </a:spcBef>
              <a:spcAft>
                <a:spcPts val="0"/>
              </a:spcAft>
              <a:buNone/>
            </a:pPr>
            <a:r>
              <a:t/>
            </a:r>
            <a:endParaRPr/>
          </a:p>
        </p:txBody>
      </p:sp>
      <p:sp>
        <p:nvSpPr>
          <p:cNvPr id="259" name="Google Shape;25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Quiet &amp; calm your baby</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Comfort your baby by feeding, swaddling, rocking, singing and offering a pacifier.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Using cross-cultural techniques combined with his own research, Dr. Karp has developed the "five S's system". Some babies will need all five, others just a few to help induce what he calls the "calming reflex."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Swaddling</a:t>
            </a:r>
            <a:r>
              <a:rPr lang="en-US" sz="1200">
                <a:solidFill>
                  <a:schemeClr val="dk1"/>
                </a:solidFill>
                <a:latin typeface="Calibri"/>
                <a:ea typeface="Calibri"/>
                <a:cs typeface="Calibri"/>
                <a:sym typeface="Calibri"/>
              </a:rPr>
              <a:t> - Tight swaddling provides the continuous touching and support the fetus experienced while still in Mom's womb.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Side/stomach position</a:t>
            </a:r>
            <a:r>
              <a:rPr lang="en-US" sz="1200">
                <a:solidFill>
                  <a:schemeClr val="dk1"/>
                </a:solidFill>
                <a:latin typeface="Calibri"/>
                <a:ea typeface="Calibri"/>
                <a:cs typeface="Calibri"/>
                <a:sym typeface="Calibri"/>
              </a:rPr>
              <a:t> - You place your baby, while holding her, either on her left side to assist in digestion, or on her stomach to provide reassuring support. Once your baby is happily asleep, you can safely put her in her crib, on her back.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Shushing Sounds</a:t>
            </a:r>
            <a:r>
              <a:rPr lang="en-US" sz="1200">
                <a:solidFill>
                  <a:schemeClr val="dk1"/>
                </a:solidFill>
                <a:latin typeface="Calibri"/>
                <a:ea typeface="Calibri"/>
                <a:cs typeface="Calibri"/>
                <a:sym typeface="Calibri"/>
              </a:rPr>
              <a:t> - These sounds imitate the continual whooshing sound made by the blood flowing through arteries near the womb. This white noise can be in the form of a vacuum cleaner, a hair dryer, a fan or from an app on your device.</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Swinging</a:t>
            </a:r>
            <a:r>
              <a:rPr lang="en-US" sz="1200">
                <a:solidFill>
                  <a:schemeClr val="dk1"/>
                </a:solidFill>
                <a:latin typeface="Calibri"/>
                <a:ea typeface="Calibri"/>
                <a:cs typeface="Calibri"/>
                <a:sym typeface="Calibri"/>
              </a:rPr>
              <a:t> - Newborns are used to the swinging motions that were present when they were still in the womb. Every step you took, every movement caused a swinging motion for your baby. After your baby is born, this calming motion, which was so comforting and familiar, is abruptly taken away. Your baby misses the motion and has a difficult time getting used to it not being there.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Sucking</a:t>
            </a:r>
            <a:r>
              <a:rPr lang="en-US" sz="1200">
                <a:solidFill>
                  <a:schemeClr val="dk1"/>
                </a:solidFill>
                <a:latin typeface="Calibri"/>
                <a:ea typeface="Calibri"/>
                <a:cs typeface="Calibri"/>
                <a:sym typeface="Calibri"/>
              </a:rPr>
              <a:t> - "Sucking has its effects deep within the nervous system," notes Karp, "and triggers the calming reflex and releases natural chemicals within the brain." This "S" can be accomplished with breast, bottle, pacifier or even a finger. </a:t>
            </a:r>
            <a:endParaRPr/>
          </a:p>
          <a:p>
            <a:pPr indent="0" lvl="0" marL="0" rtl="0" algn="l">
              <a:spcBef>
                <a:spcPts val="0"/>
              </a:spcBef>
              <a:spcAft>
                <a:spcPts val="0"/>
              </a:spcAft>
              <a:buNone/>
            </a:pPr>
            <a:r>
              <a:t/>
            </a:r>
            <a:endParaRPr/>
          </a:p>
        </p:txBody>
      </p:sp>
      <p:sp>
        <p:nvSpPr>
          <p:cNvPr id="269" name="Google Shape;269;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Reflexes of Infants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All babies are born with a set of reflexes which are automatic physical responses to specific stimuli</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u="sng">
                <a:solidFill>
                  <a:schemeClr val="dk1"/>
                </a:solidFill>
                <a:latin typeface="Calibri"/>
                <a:ea typeface="Calibri"/>
                <a:cs typeface="Calibri"/>
                <a:sym typeface="Calibri"/>
              </a:rPr>
              <a:t>Rooting</a:t>
            </a:r>
            <a:r>
              <a:rPr lang="en-US" sz="1200">
                <a:solidFill>
                  <a:schemeClr val="dk1"/>
                </a:solidFill>
                <a:latin typeface="Calibri"/>
                <a:ea typeface="Calibri"/>
                <a:cs typeface="Calibri"/>
                <a:sym typeface="Calibri"/>
              </a:rPr>
              <a:t> – when touched on the cheek baby will turn head toward the touch and search for something to suck.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u="sng">
                <a:solidFill>
                  <a:schemeClr val="dk1"/>
                </a:solidFill>
                <a:latin typeface="Calibri"/>
                <a:ea typeface="Calibri"/>
                <a:cs typeface="Calibri"/>
                <a:sym typeface="Calibri"/>
              </a:rPr>
              <a:t>Moro</a:t>
            </a:r>
            <a:r>
              <a:rPr lang="en-US" sz="1200">
                <a:solidFill>
                  <a:schemeClr val="dk1"/>
                </a:solidFill>
                <a:latin typeface="Calibri"/>
                <a:ea typeface="Calibri"/>
                <a:cs typeface="Calibri"/>
                <a:sym typeface="Calibri"/>
              </a:rPr>
              <a:t> – also known as the startle reflex, when baby hears a sudden loud noise both arms are thrown outward and back is arched.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u="sng">
                <a:solidFill>
                  <a:schemeClr val="dk1"/>
                </a:solidFill>
                <a:latin typeface="Calibri"/>
                <a:ea typeface="Calibri"/>
                <a:cs typeface="Calibri"/>
                <a:sym typeface="Calibri"/>
              </a:rPr>
              <a:t>Babinsky</a:t>
            </a:r>
            <a:r>
              <a:rPr lang="en-US" sz="1200">
                <a:solidFill>
                  <a:schemeClr val="dk1"/>
                </a:solidFill>
                <a:latin typeface="Calibri"/>
                <a:ea typeface="Calibri"/>
                <a:cs typeface="Calibri"/>
                <a:sym typeface="Calibri"/>
              </a:rPr>
              <a:t> – when you stroke the bottom of baby’s feet he fans out the toes and then curls them.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u="sng">
                <a:solidFill>
                  <a:schemeClr val="dk1"/>
                </a:solidFill>
                <a:latin typeface="Calibri"/>
                <a:ea typeface="Calibri"/>
                <a:cs typeface="Calibri"/>
                <a:sym typeface="Calibri"/>
              </a:rPr>
              <a:t>Grasp</a:t>
            </a:r>
            <a:r>
              <a:rPr lang="en-US" sz="1200">
                <a:solidFill>
                  <a:schemeClr val="dk1"/>
                </a:solidFill>
                <a:latin typeface="Calibri"/>
                <a:ea typeface="Calibri"/>
                <a:cs typeface="Calibri"/>
                <a:sym typeface="Calibri"/>
              </a:rPr>
              <a:t> – when there is something in baby’s hand he will grasp it by curling his fingers around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u="sng">
                <a:solidFill>
                  <a:schemeClr val="dk1"/>
                </a:solidFill>
                <a:latin typeface="Calibri"/>
                <a:ea typeface="Calibri"/>
                <a:cs typeface="Calibri"/>
                <a:sym typeface="Calibri"/>
              </a:rPr>
              <a:t>Stepping</a:t>
            </a:r>
            <a:r>
              <a:rPr lang="en-US" sz="1200">
                <a:solidFill>
                  <a:schemeClr val="dk1"/>
                </a:solidFill>
                <a:latin typeface="Calibri"/>
                <a:ea typeface="Calibri"/>
                <a:cs typeface="Calibri"/>
                <a:sym typeface="Calibri"/>
              </a:rPr>
              <a:t> – If you hold a baby up to that her feet barely touch the ground, she will make walking movements with legs.</a:t>
            </a:r>
            <a:endParaRPr/>
          </a:p>
          <a:p>
            <a:pPr indent="0" lvl="0" marL="0" rtl="0" algn="l">
              <a:spcBef>
                <a:spcPts val="0"/>
              </a:spcBef>
              <a:spcAft>
                <a:spcPts val="0"/>
              </a:spcAft>
              <a:buNone/>
            </a:pPr>
            <a:r>
              <a:t/>
            </a:r>
            <a:endParaRPr/>
          </a:p>
        </p:txBody>
      </p:sp>
      <p:sp>
        <p:nvSpPr>
          <p:cNvPr id="280" name="Google Shape;28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When you get to hold your baby for the first time it will be a magical moment. Bonding means falling in love but it’s not going to be like any other love you’ve felt before. You will count the tiny fingers and toes. Rub your hand over the soft tufts of hair and gaze into his or her eyes. Your life will change from that moment on. </a:t>
            </a:r>
            <a:endParaRPr sz="1200">
              <a:solidFill>
                <a:schemeClr val="dk1"/>
              </a:solidFill>
              <a:latin typeface="Calibri"/>
              <a:ea typeface="Calibri"/>
              <a:cs typeface="Calibri"/>
              <a:sym typeface="Calibri"/>
            </a:endParaRPr>
          </a:p>
        </p:txBody>
      </p:sp>
      <p:sp>
        <p:nvSpPr>
          <p:cNvPr id="96" name="Google Shape;9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Safe Sleep</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Provide safe sleep by placing your baby on his back.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Remove all pillows, stuffed animals and crib padding.</a:t>
            </a:r>
            <a:endParaRPr/>
          </a:p>
          <a:p>
            <a:pPr indent="0" lvl="0" marL="0" rtl="0" algn="l">
              <a:spcBef>
                <a:spcPts val="0"/>
              </a:spcBef>
              <a:spcAft>
                <a:spcPts val="0"/>
              </a:spcAft>
              <a:buNone/>
            </a:pPr>
            <a:r>
              <a:t/>
            </a:r>
            <a:endParaRPr/>
          </a:p>
        </p:txBody>
      </p:sp>
      <p:sp>
        <p:nvSpPr>
          <p:cNvPr id="291" name="Google Shape;29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Temperament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 over slept, missed the bus, were late for school. What happens to your day when your routine is changed? Does it offset your whold day or do you just shrug it off? What kind of temperament do you have?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For a calm baby begin creating a routine for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playing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reading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bathing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sleeping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waking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eating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dressing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napping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Try to eliminate stress and tension around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03" name="Google Shape;30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Using a Car Seat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Never accept a USED Car Seat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Always use the car seat facing the rear. </a:t>
            </a:r>
            <a:endParaRPr/>
          </a:p>
          <a:p>
            <a:pPr indent="0" lvl="0" marL="0" rtl="0" algn="l">
              <a:spcBef>
                <a:spcPts val="0"/>
              </a:spcBef>
              <a:spcAft>
                <a:spcPts val="0"/>
              </a:spcAft>
              <a:buNone/>
            </a:pPr>
            <a:r>
              <a:t/>
            </a:r>
            <a:endParaRPr/>
          </a:p>
        </p:txBody>
      </p:sp>
      <p:sp>
        <p:nvSpPr>
          <p:cNvPr id="313" name="Google Shape;31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Vision Development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Vision development occurs in the first few months after birth. If infants have vision problems then brain connections will not be made because she’s not seeing and learning about her environment.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Infants are attracted to high contrasting colors like black and white or red. Between birth and 2 months she can only focus on something 7 – 10 inches from her face.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Between 2 – 4 months she can see 12 – 18 inches in front of her. She will enjoy looking at her own hands.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6 months her eye movements are coordinated and smooth. She can see as far as 6 feet.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By age 2 her vision is 20/20.</a:t>
            </a:r>
            <a:endParaRPr/>
          </a:p>
          <a:p>
            <a:pPr indent="0" lvl="0" marL="0" rtl="0" algn="l">
              <a:spcBef>
                <a:spcPts val="0"/>
              </a:spcBef>
              <a:spcAft>
                <a:spcPts val="0"/>
              </a:spcAft>
              <a:buNone/>
            </a:pPr>
            <a:r>
              <a:t/>
            </a:r>
            <a:endParaRPr/>
          </a:p>
        </p:txBody>
      </p:sp>
      <p:sp>
        <p:nvSpPr>
          <p:cNvPr id="324" name="Google Shape;32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When to Call Doctor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One of the hardest thing for a parent is to care for a sick child. It takes hours, sometimes day, before there is any improvement. Things like fevers, vomiting or diarrhea, sore throats and ear infections can be handled at home with Tylenol, Pedialyte and a nasal syringe. Don’t forget to take care of yourself by asking another adult to help out.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Some symptoms may require a doctor's attention: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Changes in weight or eating habits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Changes in behavior or sleep patterns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Temperature over 102 degrees Fahrenheit that persists or recurs (fevers are not harmful as they fight infections)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Frequent vomiting or diarrhea over a period of days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Inability to hold down liquids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Signs of skin infection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Severe sore throat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Persistent cough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Localized pain, such as an ear infection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Nasal fluid that is discolored, bad-smelling or bloody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Go to </a:t>
            </a:r>
            <a:r>
              <a:rPr lang="en-US" sz="1200" u="sng">
                <a:solidFill>
                  <a:schemeClr val="dk1"/>
                </a:solidFill>
                <a:latin typeface="Calibri"/>
                <a:ea typeface="Calibri"/>
                <a:cs typeface="Calibri"/>
                <a:sym typeface="Calibri"/>
              </a:rPr>
              <a:t>Urgent Care</a:t>
            </a:r>
            <a:r>
              <a:rPr lang="en-US" sz="1200">
                <a:solidFill>
                  <a:schemeClr val="dk1"/>
                </a:solidFill>
                <a:latin typeface="Calibri"/>
                <a:ea typeface="Calibri"/>
                <a:cs typeface="Calibri"/>
                <a:sym typeface="Calibri"/>
              </a:rPr>
              <a:t> for non-life-threatening problems.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Go to </a:t>
            </a:r>
            <a:r>
              <a:rPr lang="en-US" sz="1200" u="sng">
                <a:solidFill>
                  <a:schemeClr val="dk1"/>
                </a:solidFill>
                <a:latin typeface="Calibri"/>
                <a:ea typeface="Calibri"/>
                <a:cs typeface="Calibri"/>
                <a:sym typeface="Calibri"/>
              </a:rPr>
              <a:t>Emergency Rooms</a:t>
            </a:r>
            <a:r>
              <a:rPr lang="en-US" sz="1200">
                <a:solidFill>
                  <a:schemeClr val="dk1"/>
                </a:solidFill>
                <a:latin typeface="Calibri"/>
                <a:ea typeface="Calibri"/>
                <a:cs typeface="Calibri"/>
                <a:sym typeface="Calibri"/>
              </a:rPr>
              <a:t> for serious problems like convulsions, severe burns, severe bleeding and unconsciousness.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Call </a:t>
            </a:r>
            <a:r>
              <a:rPr lang="en-US" sz="1200" u="sng">
                <a:solidFill>
                  <a:schemeClr val="dk1"/>
                </a:solidFill>
                <a:latin typeface="Calibri"/>
                <a:ea typeface="Calibri"/>
                <a:cs typeface="Calibri"/>
                <a:sym typeface="Calibri"/>
              </a:rPr>
              <a:t>911</a:t>
            </a:r>
            <a:r>
              <a:rPr lang="en-US" sz="1200">
                <a:solidFill>
                  <a:schemeClr val="dk1"/>
                </a:solidFill>
                <a:latin typeface="Calibri"/>
                <a:ea typeface="Calibri"/>
                <a:cs typeface="Calibri"/>
                <a:sym typeface="Calibri"/>
              </a:rPr>
              <a:t> for life threatening illness or injuries</a:t>
            </a:r>
            <a:endParaRPr/>
          </a:p>
          <a:p>
            <a:pPr indent="0" lvl="0" marL="0" rtl="0" algn="l">
              <a:spcBef>
                <a:spcPts val="0"/>
              </a:spcBef>
              <a:spcAft>
                <a:spcPts val="0"/>
              </a:spcAft>
              <a:buNone/>
            </a:pPr>
            <a:r>
              <a:t/>
            </a:r>
            <a:endParaRPr/>
          </a:p>
        </p:txBody>
      </p:sp>
      <p:sp>
        <p:nvSpPr>
          <p:cNvPr id="334" name="Google Shape;334;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Extended Family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After your family adjusts to the news of your pregnancy they will be very supportive.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Go to them for guidance. You are still their child and they would still be as worried about you and your pregnancy even if you were 25 years old.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is their grandbaby, the one they’ve always dreamed about having one day. When the baby is here they will love it and spoil it!</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44" name="Google Shape;344;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Your new role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Welcome to Parenthood! You are now responsible for another human being! There are so many daily chores involved in caring for newborns and you will find yourself wondering if you will ever feel rested again!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Feeding (8 – 12 per day)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Prepare formula, cleaning bottles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Changing diapers – 10 – 12 per day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Changing baby’s clothes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Bathing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Laundry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Activities with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Holding &amp; rocking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Raising a child is one of the most exhausting yet gratifying accomplishments you will ever do!</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54" name="Google Shape;354;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Zzzz’s for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Newborn babies will be in various states of consciousness throughout the day.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Deep sleep – very little movement with regular breathing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Light Sleep – some body movements, eye movements with eyes closed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Drowsy – semi-dozing with eyes closed or open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Alert – Bright eyes, muscles activity, very responsive.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Active – considerable movement, often fussy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Crying – vigorous activity and loud crying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During the first week of life, a newborn spends 80% of their time in the Deep Sleep, Light Sleep or Drowsy State.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And in an Alert State about 10-15% (2-4 hours) per day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When baby is alert, this is the best time to play and interact.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When baby is in Active or Crying state he can be soothed by touching, movement and warmth.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Being able to identify your baby’s state of consciousness you will be able to respond to his needs.</a:t>
            </a:r>
            <a:endParaRPr/>
          </a:p>
          <a:p>
            <a:pPr indent="0" lvl="0" marL="0" rtl="0" algn="l">
              <a:spcBef>
                <a:spcPts val="0"/>
              </a:spcBef>
              <a:spcAft>
                <a:spcPts val="0"/>
              </a:spcAft>
              <a:buNone/>
            </a:pPr>
            <a:r>
              <a:t/>
            </a:r>
            <a:endParaRPr/>
          </a:p>
        </p:txBody>
      </p:sp>
      <p:sp>
        <p:nvSpPr>
          <p:cNvPr id="365" name="Google Shape;36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376" name="Google Shape;376;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Bathing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Your baby will get a sponge bath until the umbilical cord falls off in the first 2-3 weeks. Caution: Never place a cotton swab inside a baby’s ears or nose. Use a new cotton ball dipped in warm water, no soap, for each part: Eyes - wipe from inner eye to outer. Ears - Clean behind and around the outer ears. Nose – wipe around each nostril. Neck - Wipe gently under baby’s chin and folds of neck.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Supplies needed: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Baby tub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Baby soap</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Tearless shampoo</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Soft wash cloths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Two large soft towels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Baby clothes &amp; diaper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Lotion and diaper cream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Getting ready: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room should be warm, no breeze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Have all above supplies on hand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Check with water temperature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Bathing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Undress baby and wrap in large towel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Wet and wring out wash cloth. Wipe baby’s eyes and face.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Fold washcloth over finger and gently wash the outside and behind babies ears. NEVER PUT ANYTHING IN BABY’S EARS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Unwrap baby and lower into the tub.</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Enjoy this time with baby, talk, sing and gently play.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Do not let baby become chilled</a:t>
            </a:r>
            <a:endParaRPr/>
          </a:p>
          <a:p>
            <a:pPr indent="0" lvl="0" marL="0" rtl="0" algn="l">
              <a:spcBef>
                <a:spcPts val="0"/>
              </a:spcBef>
              <a:spcAft>
                <a:spcPts val="0"/>
              </a:spcAft>
              <a:buNone/>
            </a:pPr>
            <a:r>
              <a:t/>
            </a:r>
            <a:endParaRPr/>
          </a:p>
        </p:txBody>
      </p:sp>
      <p:sp>
        <p:nvSpPr>
          <p:cNvPr id="107" name="Google Shape;10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Care for newborn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How do you cut an infants nails?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Visiting and going out - Keep baby inside and away from strangers for the first 2- 3 weeks. Your baby’s immune system can’t fight germs yet.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Everyone wash hands before handling baby. Especially before and after changing diaper.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Hold your baby often- don’t worry about spoiling your newborn.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Nails – Do this while baby is sleeping or when someone else can help hold baby. Use special scissors and emery boards for babies.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Bowel movements- the first BMs are called “meconium” which are thick and greenish. Breastfed babies have a yellowish color and formula fed babies have a tan BM. Color will change as diet changes.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Temperature could mean your baby is fighting and infection. Check with your doctor about their “fever policy”.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Care for umbilical cord until it falls off. Using a cotton swab with warm water and soap, wipe around the sides and the skin around the stump. Gently pat dry.</a:t>
            </a:r>
            <a:endParaRPr/>
          </a:p>
          <a:p>
            <a:pPr indent="0" lvl="0" marL="0" rtl="0" algn="l">
              <a:spcBef>
                <a:spcPts val="0"/>
              </a:spcBef>
              <a:spcAft>
                <a:spcPts val="0"/>
              </a:spcAft>
              <a:buNone/>
            </a:pPr>
            <a:r>
              <a:t/>
            </a:r>
            <a:endParaRPr/>
          </a:p>
        </p:txBody>
      </p:sp>
      <p:sp>
        <p:nvSpPr>
          <p:cNvPr id="117" name="Google Shape;11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Equipment for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Babies are small but the equipment can take up a lot of room. Determine space for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There are a few things to consider when getting your home ready for baby’s arrival.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Where will baby sleep?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Where will you store baby clothing?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Where will you change baby’s diaper?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Where will you bathe baby?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Which of the following are needs and which are wants?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Children’s books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Photo albums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Homecoming outfit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Sleepers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Onesies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Socks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Shoes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Burp cloths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Hooded bath towels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Baby gym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Thank you notes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Clothing hangers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Convertible car seat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Bottles and nipples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Bottle brush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Rattles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Diaper bag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Wipes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Disposable diapers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Cloth diapers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Receiving blankets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Waterproof crib pads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Baby blankets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Baby monitor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Safety gate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Breast pump</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Bottle warmer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Baby mittens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Pacifier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Thermometer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Diaper pail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Baby bathtub</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Body wash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Infant car seat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Car seat toys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Jogging stroller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Bouncer/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Rocking chair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Play yard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High chair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Spat mat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Bassinet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Portable crib</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Changing table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Fitted crib sheets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Crib bumper pads</a:t>
            </a:r>
            <a:endParaRPr/>
          </a:p>
          <a:p>
            <a:pPr indent="0" lvl="0" marL="0" rtl="0" algn="l">
              <a:spcBef>
                <a:spcPts val="0"/>
              </a:spcBef>
              <a:spcAft>
                <a:spcPts val="0"/>
              </a:spcAft>
              <a:buNone/>
            </a:pPr>
            <a:r>
              <a:t/>
            </a:r>
            <a:endParaRPr/>
          </a:p>
        </p:txBody>
      </p:sp>
      <p:sp>
        <p:nvSpPr>
          <p:cNvPr id="138" name="Google Shape;13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Feeding Baby</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 newborn’s stomach cannot hold very much so it’s important that caretakers don’t over feed babies. But they are also growing quickly and will be hungry every 2 – 3 hours.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first day of life your baby’s stomach is the size of a large marble. By the third day the tummy is the size of a golf ball and by the tenth day it’s the size of a plastic Easter egg.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You will quickly recognize when your baby communicates that he or she is hungry. </a:t>
            </a:r>
            <a:endParaRPr/>
          </a:p>
          <a:p>
            <a:pPr indent="0" lvl="0" marL="0" rtl="0" algn="l">
              <a:spcBef>
                <a:spcPts val="0"/>
              </a:spcBef>
              <a:spcAft>
                <a:spcPts val="0"/>
              </a:spcAft>
              <a:buNone/>
            </a:pPr>
            <a:r>
              <a:t/>
            </a:r>
            <a:endParaRPr/>
          </a:p>
        </p:txBody>
      </p:sp>
      <p:sp>
        <p:nvSpPr>
          <p:cNvPr id="149" name="Google Shape;14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Get Father Involved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Dads find themselves at a loss for what to do after baby arrives. Dad can do practically everything mom can do if he has the desire to bond with his newborn.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Here are some ideas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Carry baby and walk around the house.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Take baby on a stroller ride.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Try massaging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Read to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Give baby a bath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Change or dress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Take baby to appointments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Talk and sing to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Play with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Feed your baby.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Burp baby</a:t>
            </a:r>
            <a:endParaRPr/>
          </a:p>
          <a:p>
            <a:pPr indent="0" lvl="0" marL="0" rtl="0" algn="l">
              <a:spcBef>
                <a:spcPts val="0"/>
              </a:spcBef>
              <a:spcAft>
                <a:spcPts val="0"/>
              </a:spcAft>
              <a:buNone/>
            </a:pPr>
            <a:r>
              <a:t/>
            </a:r>
            <a:endParaRPr/>
          </a:p>
        </p:txBody>
      </p:sp>
      <p:sp>
        <p:nvSpPr>
          <p:cNvPr id="164" name="Google Shape;16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Health &amp; wellness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There are several reason children will go see their doctor. Well-baby visits to check development, perform tests, and receive immunizations. The doctor will keep a record of your child’s health history; illnesses, injuries or infections.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Tips to keep your baby healthy: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Get your baby on a sleep and feeding routine to make things consistent.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Keep baby away from crowds during cold and flu season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Massage your baby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Take your child for medical and dental check-ups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Provide exercise and stimulating activities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Feeding appropriate healthful foods at appropriate ages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Provide vitamins if doctor recommends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Protect your home environment from dangerous cleaning chemicals, yard fertilizers, pesticides, cigarette smoke, pet dander and litter, lead and radon.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Keep your home safe from all accidental injuries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Use natural cleaning products that are safe on surfaces baby will touch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Teach good hand washing practices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Protect your child from abuse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 a good role-model by making healthy choices </a:t>
            </a:r>
            <a:endParaRPr/>
          </a:p>
          <a:p>
            <a:pPr indent="0" lvl="0" marL="0" rtl="0" algn="l">
              <a:spcBef>
                <a:spcPts val="0"/>
              </a:spcBef>
              <a:spcAft>
                <a:spcPts val="0"/>
              </a:spcAft>
              <a:buNone/>
            </a:pPr>
            <a:r>
              <a:t/>
            </a:r>
            <a:endParaRPr/>
          </a:p>
        </p:txBody>
      </p:sp>
      <p:sp>
        <p:nvSpPr>
          <p:cNvPr id="175" name="Google Shape;17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6.jpg"/><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p:nvPr/>
        </p:nvSpPr>
        <p:spPr>
          <a:xfrm>
            <a:off x="0" y="0"/>
            <a:ext cx="9144000" cy="16764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000" u="none" cap="none" strike="noStrike">
              <a:solidFill>
                <a:schemeClr val="lt1"/>
              </a:solidFill>
              <a:latin typeface="Nunito"/>
              <a:ea typeface="Nunito"/>
              <a:cs typeface="Nunito"/>
              <a:sym typeface="Nunito"/>
            </a:endParaRPr>
          </a:p>
        </p:txBody>
      </p:sp>
      <p:sp>
        <p:nvSpPr>
          <p:cNvPr id="90" name="Google Shape;90;p13"/>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Nunito"/>
              <a:buNone/>
            </a:pPr>
            <a:r>
              <a:rPr b="1" lang="en-US">
                <a:solidFill>
                  <a:srgbClr val="FFFFFF"/>
                </a:solidFill>
                <a:latin typeface="Arial"/>
                <a:ea typeface="Arial"/>
                <a:cs typeface="Arial"/>
                <a:sym typeface="Arial"/>
              </a:rPr>
              <a:t>Newborn Care from A to Z</a:t>
            </a:r>
            <a:endParaRPr b="1">
              <a:solidFill>
                <a:srgbClr val="FFFFFF"/>
              </a:solidFill>
              <a:latin typeface="Arial"/>
              <a:ea typeface="Arial"/>
              <a:cs typeface="Arial"/>
              <a:sym typeface="Arial"/>
            </a:endParaRPr>
          </a:p>
        </p:txBody>
      </p:sp>
      <p:pic>
        <p:nvPicPr>
          <p:cNvPr id="91" name="Google Shape;91;p13"/>
          <p:cNvPicPr preferRelativeResize="0"/>
          <p:nvPr/>
        </p:nvPicPr>
        <p:blipFill rotWithShape="1">
          <a:blip r:embed="rId3">
            <a:alphaModFix/>
          </a:blip>
          <a:srcRect b="0" l="0" r="0" t="0"/>
          <a:stretch/>
        </p:blipFill>
        <p:spPr>
          <a:xfrm>
            <a:off x="1347825" y="2281250"/>
            <a:ext cx="6865123" cy="4576749"/>
          </a:xfrm>
          <a:prstGeom prst="rect">
            <a:avLst/>
          </a:prstGeom>
          <a:noFill/>
          <a:ln>
            <a:noFill/>
          </a:ln>
        </p:spPr>
      </p:pic>
      <p:sp>
        <p:nvSpPr>
          <p:cNvPr id="92" name="Google Shape;92;p13"/>
          <p:cNvSpPr txBox="1"/>
          <p:nvPr/>
        </p:nvSpPr>
        <p:spPr>
          <a:xfrm>
            <a:off x="898225" y="1779825"/>
            <a:ext cx="7560000" cy="50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dk1"/>
                </a:solidFill>
              </a:rPr>
              <a:t>Your life will change from this moment on</a:t>
            </a:r>
            <a:endParaRPr b="1" sz="24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2"/>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189" name="Google Shape;189;p22"/>
          <p:cNvPicPr preferRelativeResize="0"/>
          <p:nvPr/>
        </p:nvPicPr>
        <p:blipFill rotWithShape="1">
          <a:blip r:embed="rId3">
            <a:alphaModFix/>
          </a:blip>
          <a:srcRect b="0" l="0" r="0" t="0"/>
          <a:stretch/>
        </p:blipFill>
        <p:spPr>
          <a:xfrm>
            <a:off x="4571990" y="2537570"/>
            <a:ext cx="4531710" cy="3000000"/>
          </a:xfrm>
          <a:prstGeom prst="rect">
            <a:avLst/>
          </a:prstGeom>
          <a:noFill/>
          <a:ln>
            <a:noFill/>
          </a:ln>
        </p:spPr>
      </p:pic>
      <p:sp>
        <p:nvSpPr>
          <p:cNvPr id="190" name="Google Shape;190;p22"/>
          <p:cNvSpPr txBox="1"/>
          <p:nvPr/>
        </p:nvSpPr>
        <p:spPr>
          <a:xfrm>
            <a:off x="403400" y="1822825"/>
            <a:ext cx="4102200" cy="475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dk1"/>
                </a:solidFill>
                <a:latin typeface="Calibri"/>
                <a:ea typeface="Calibri"/>
                <a:cs typeface="Calibri"/>
                <a:sym typeface="Calibri"/>
              </a:rPr>
              <a:t>After shots your child may have discomfort and will need plenty of TLC:</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Use acetaminophen or ibuprofen</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Never give aspirin to a child</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Provide plenty of fluid</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Dress in comfortable clothing</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Beware of tenderness at shot site</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1"/>
                </a:solidFill>
                <a:latin typeface="Calibri"/>
                <a:ea typeface="Calibri"/>
                <a:cs typeface="Calibri"/>
                <a:sym typeface="Calibri"/>
              </a:rPr>
              <a:t> Call your doctor if child is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Less active</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Shaking,</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Crying nonstop</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Has a temperature which concerns you.</a:t>
            </a:r>
            <a:endParaRPr sz="1800">
              <a:solidFill>
                <a:schemeClr val="dk1"/>
              </a:solidFill>
              <a:latin typeface="Calibri"/>
              <a:ea typeface="Calibri"/>
              <a:cs typeface="Calibri"/>
              <a:sym typeface="Calibri"/>
            </a:endParaRPr>
          </a:p>
        </p:txBody>
      </p:sp>
      <p:sp>
        <p:nvSpPr>
          <p:cNvPr id="191" name="Google Shape;191;p22"/>
          <p:cNvSpPr txBox="1"/>
          <p:nvPr/>
        </p:nvSpPr>
        <p:spPr>
          <a:xfrm>
            <a:off x="210600" y="1209713"/>
            <a:ext cx="8722800" cy="73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rPr>
              <a:t>Well-baby visits allow the doctor to check your child’s growth, perform tests, ask about daily habits and immunize against diseases like Hepatitis A, Influenza, Meningitis, Polio, RSV or whooping cough just to name a few. </a:t>
            </a:r>
            <a:endParaRPr/>
          </a:p>
        </p:txBody>
      </p:sp>
      <p:sp>
        <p:nvSpPr>
          <p:cNvPr id="192" name="Google Shape;192;p22"/>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93" name="Google Shape;193;p22"/>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Immunize</a:t>
            </a:r>
            <a:endParaRPr>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3"/>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99" name="Google Shape;199;p23"/>
          <p:cNvSpPr txBox="1"/>
          <p:nvPr>
            <p:ph type="ctrTitle"/>
          </p:nvPr>
        </p:nvSpPr>
        <p:spPr>
          <a:xfrm>
            <a:off x="685800" y="299426"/>
            <a:ext cx="7772400" cy="712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Just In Case</a:t>
            </a:r>
            <a:endParaRPr>
              <a:solidFill>
                <a:srgbClr val="FFFFFF"/>
              </a:solidFill>
              <a:latin typeface="Arial"/>
              <a:ea typeface="Arial"/>
              <a:cs typeface="Arial"/>
              <a:sym typeface="Arial"/>
            </a:endParaRPr>
          </a:p>
        </p:txBody>
      </p:sp>
      <p:sp>
        <p:nvSpPr>
          <p:cNvPr id="200" name="Google Shape;200;p23"/>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01" name="Google Shape;201;p23"/>
          <p:cNvPicPr preferRelativeResize="0"/>
          <p:nvPr/>
        </p:nvPicPr>
        <p:blipFill>
          <a:blip r:embed="rId3">
            <a:alphaModFix/>
          </a:blip>
          <a:stretch>
            <a:fillRect/>
          </a:stretch>
        </p:blipFill>
        <p:spPr>
          <a:xfrm>
            <a:off x="3363800" y="4047575"/>
            <a:ext cx="5780200" cy="2800350"/>
          </a:xfrm>
          <a:prstGeom prst="rect">
            <a:avLst/>
          </a:prstGeom>
          <a:noFill/>
          <a:ln>
            <a:noFill/>
          </a:ln>
        </p:spPr>
      </p:pic>
      <p:sp>
        <p:nvSpPr>
          <p:cNvPr id="202" name="Google Shape;202;p23"/>
          <p:cNvSpPr txBox="1"/>
          <p:nvPr/>
        </p:nvSpPr>
        <p:spPr>
          <a:xfrm>
            <a:off x="405000" y="1756500"/>
            <a:ext cx="8739000" cy="33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solidFill>
                  <a:schemeClr val="dk1"/>
                </a:solidFill>
              </a:rPr>
              <a:t>Even though having sex after the birth of your baby is the furthest thing from your mind you should plan ahead, just in case. There are many different methods of birth control to investigate.  talk to your healthcare provider about the options that are best for you.</a:t>
            </a:r>
            <a:endParaRPr sz="1600">
              <a:solidFill>
                <a:schemeClr val="dk1"/>
              </a:solidFill>
            </a:endParaRPr>
          </a:p>
          <a:p>
            <a:pPr indent="0" lvl="0" marL="0" rtl="0" algn="l">
              <a:lnSpc>
                <a:spcPct val="150000"/>
              </a:lnSpc>
              <a:spcBef>
                <a:spcPts val="0"/>
              </a:spcBef>
              <a:spcAft>
                <a:spcPts val="0"/>
              </a:spcAft>
              <a:buNone/>
            </a:pPr>
            <a:r>
              <a:rPr lang="en-US" sz="1600">
                <a:solidFill>
                  <a:srgbClr val="222222"/>
                </a:solidFill>
                <a:highlight>
                  <a:schemeClr val="lt1"/>
                </a:highlight>
              </a:rPr>
              <a:t>Here are some important and surprising facts about postpartum birth control:</a:t>
            </a:r>
            <a:endParaRPr sz="1600">
              <a:solidFill>
                <a:srgbClr val="222222"/>
              </a:solidFill>
              <a:highlight>
                <a:schemeClr val="lt1"/>
              </a:highlight>
            </a:endParaRPr>
          </a:p>
          <a:p>
            <a:pPr indent="0" lvl="0" marL="0" rtl="0" algn="l">
              <a:lnSpc>
                <a:spcPct val="150000"/>
              </a:lnSpc>
              <a:spcBef>
                <a:spcPts val="0"/>
              </a:spcBef>
              <a:spcAft>
                <a:spcPts val="0"/>
              </a:spcAft>
              <a:buNone/>
            </a:pPr>
            <a:r>
              <a:rPr lang="en-US" sz="1600">
                <a:solidFill>
                  <a:srgbClr val="222222"/>
                </a:solidFill>
                <a:highlight>
                  <a:schemeClr val="lt1"/>
                </a:highlight>
              </a:rPr>
              <a:t>1. A new mom can get pregnant before she's even gotten her period. Since ovulation occurs two weeks before menstruation, a new mom should not wait until she's gotten her period again to begin using birth control.</a:t>
            </a:r>
            <a:endParaRPr sz="1600">
              <a:solidFill>
                <a:srgbClr val="222222"/>
              </a:solidFill>
              <a:highlight>
                <a:schemeClr val="lt1"/>
              </a:highlight>
            </a:endParaRPr>
          </a:p>
          <a:p>
            <a:pPr indent="0" lvl="0" marL="0" rtl="0" algn="l">
              <a:lnSpc>
                <a:spcPct val="150000"/>
              </a:lnSpc>
              <a:spcBef>
                <a:spcPts val="0"/>
              </a:spcBef>
              <a:spcAft>
                <a:spcPts val="0"/>
              </a:spcAft>
              <a:buNone/>
            </a:pPr>
            <a:r>
              <a:rPr lang="en-US" sz="1600">
                <a:solidFill>
                  <a:srgbClr val="222222"/>
                </a:solidFill>
                <a:highlight>
                  <a:schemeClr val="lt1"/>
                </a:highlight>
              </a:rPr>
              <a:t>2. Just because a woman is breastfeeding does not mean she can't get pregnant. There are certain criteria that a new mom's breastfeeding patterns must meet before she can rely on breastfeeding as a form of birth control.</a:t>
            </a:r>
            <a:endParaRPr sz="1600">
              <a:solidFill>
                <a:srgbClr val="222222"/>
              </a:solidFill>
              <a:highlight>
                <a:schemeClr val="lt1"/>
              </a:highlight>
            </a:endParaRPr>
          </a:p>
          <a:p>
            <a:pPr indent="0" lvl="0" marL="0" rtl="0" algn="l">
              <a:lnSpc>
                <a:spcPct val="150000"/>
              </a:lnSpc>
              <a:spcBef>
                <a:spcPts val="0"/>
              </a:spcBef>
              <a:spcAft>
                <a:spcPts val="0"/>
              </a:spcAft>
              <a:buNone/>
            </a:pPr>
            <a:r>
              <a:rPr lang="en-US" sz="1200">
                <a:solidFill>
                  <a:srgbClr val="222222"/>
                </a:solidFill>
                <a:highlight>
                  <a:schemeClr val="lt1"/>
                </a:highlight>
              </a:rPr>
              <a:t>Some forms of birth control require several weeks to be effective. This, combined with the fact that a woman may begin ovulating as early as 25 days after giving birth, indicates that a new mom should begin thinking about birth control methods as soon as possible after having the baby -- or ideally, during pregnancy.</a:t>
            </a:r>
            <a:endParaRPr sz="1200">
              <a:solidFill>
                <a:srgbClr val="222222"/>
              </a:solidFill>
              <a:highlight>
                <a:schemeClr val="lt1"/>
              </a:highlight>
            </a:endParaRPr>
          </a:p>
          <a:p>
            <a:pPr indent="0" lvl="0" marL="0" rtl="0" algn="l">
              <a:lnSpc>
                <a:spcPct val="150000"/>
              </a:lnSpc>
              <a:spcBef>
                <a:spcPts val="0"/>
              </a:spcBef>
              <a:spcAft>
                <a:spcPts val="0"/>
              </a:spcAft>
              <a:buNone/>
            </a:pPr>
            <a:r>
              <a:t/>
            </a:r>
            <a:endParaRPr sz="1600">
              <a:solidFill>
                <a:srgbClr val="222222"/>
              </a:solidFill>
              <a:highlight>
                <a:schemeClr val="lt1"/>
              </a:highlight>
            </a:endParaRPr>
          </a:p>
        </p:txBody>
      </p:sp>
      <p:sp>
        <p:nvSpPr>
          <p:cNvPr id="203" name="Google Shape;203;p23"/>
          <p:cNvSpPr txBox="1"/>
          <p:nvPr/>
        </p:nvSpPr>
        <p:spPr>
          <a:xfrm>
            <a:off x="219300" y="6272550"/>
            <a:ext cx="3000000" cy="2012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i="1" lang="en-US" sz="1200">
                <a:solidFill>
                  <a:srgbClr val="222222"/>
                </a:solidFill>
                <a:highlight>
                  <a:schemeClr val="lt1"/>
                </a:highlight>
              </a:rPr>
              <a:t>Source: American College of Obstetricians and Gynecologists</a:t>
            </a:r>
            <a:endParaRPr i="1" sz="1200">
              <a:solidFill>
                <a:srgbClr val="222222"/>
              </a:solidFill>
              <a:highlight>
                <a:schemeClr val="lt1"/>
              </a:highlight>
            </a:endParaRPr>
          </a:p>
          <a:p>
            <a:pPr indent="0" lvl="0" marL="0" rtl="0" algn="l">
              <a:lnSpc>
                <a:spcPct val="150000"/>
              </a:lnSpc>
              <a:spcBef>
                <a:spcPts val="0"/>
              </a:spcBef>
              <a:spcAft>
                <a:spcPts val="0"/>
              </a:spcAft>
              <a:buNone/>
            </a:pPr>
            <a:r>
              <a:rPr i="1" lang="en-US" sz="1200">
                <a:solidFill>
                  <a:srgbClr val="222222"/>
                </a:solidFill>
                <a:highlight>
                  <a:schemeClr val="lt1"/>
                </a:highlight>
              </a:rPr>
              <a:t>Reviewed 11/02 by Elizabeth Stein, CNM</a:t>
            </a:r>
            <a:endParaRPr i="1" sz="1200">
              <a:solidFill>
                <a:srgbClr val="222222"/>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4"/>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210" name="Google Shape;210;p24"/>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11" name="Google Shape;211;p24"/>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Keep Your Home Safe</a:t>
            </a:r>
            <a:endParaRPr>
              <a:solidFill>
                <a:srgbClr val="FFFFFF"/>
              </a:solidFill>
              <a:latin typeface="Arial"/>
              <a:ea typeface="Arial"/>
              <a:cs typeface="Arial"/>
              <a:sym typeface="Arial"/>
            </a:endParaRPr>
          </a:p>
        </p:txBody>
      </p:sp>
      <p:sp>
        <p:nvSpPr>
          <p:cNvPr id="212" name="Google Shape;212;p24"/>
          <p:cNvSpPr txBox="1"/>
          <p:nvPr/>
        </p:nvSpPr>
        <p:spPr>
          <a:xfrm>
            <a:off x="253575" y="1401450"/>
            <a:ext cx="3735600" cy="40551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Protect your home environment from dangerous cleaning chemicals, yard fertilizers, pesticides, cigarette smoke, pet dander and litter, lead and radon.</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Keep your home safe from all accidental injuries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Use natural cleaning products that are safe on surfaces baby will touch</a:t>
            </a:r>
            <a:endParaRPr sz="1800">
              <a:solidFill>
                <a:schemeClr val="dk1"/>
              </a:solidFill>
              <a:latin typeface="Calibri"/>
              <a:ea typeface="Calibri"/>
              <a:cs typeface="Calibri"/>
              <a:sym typeface="Calibri"/>
            </a:endParaRPr>
          </a:p>
        </p:txBody>
      </p:sp>
      <p:pic>
        <p:nvPicPr>
          <p:cNvPr id="213" name="Google Shape;213;p24"/>
          <p:cNvPicPr preferRelativeResize="0"/>
          <p:nvPr/>
        </p:nvPicPr>
        <p:blipFill>
          <a:blip r:embed="rId3">
            <a:alphaModFix/>
          </a:blip>
          <a:stretch>
            <a:fillRect/>
          </a:stretch>
        </p:blipFill>
        <p:spPr>
          <a:xfrm>
            <a:off x="3989175" y="2124750"/>
            <a:ext cx="5019400" cy="388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5"/>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20" name="Google Shape;220;p25"/>
          <p:cNvPicPr preferRelativeResize="0"/>
          <p:nvPr/>
        </p:nvPicPr>
        <p:blipFill rotWithShape="1">
          <a:blip r:embed="rId3">
            <a:alphaModFix/>
          </a:blip>
          <a:srcRect b="0" l="0" r="0" t="0"/>
          <a:stretch/>
        </p:blipFill>
        <p:spPr>
          <a:xfrm>
            <a:off x="3733800" y="2327564"/>
            <a:ext cx="5577041" cy="3463636"/>
          </a:xfrm>
          <a:prstGeom prst="rect">
            <a:avLst/>
          </a:prstGeom>
          <a:noFill/>
          <a:ln>
            <a:noFill/>
          </a:ln>
        </p:spPr>
      </p:pic>
      <p:sp>
        <p:nvSpPr>
          <p:cNvPr id="221" name="Google Shape;221;p25"/>
          <p:cNvSpPr txBox="1"/>
          <p:nvPr/>
        </p:nvSpPr>
        <p:spPr>
          <a:xfrm>
            <a:off x="590975" y="1206175"/>
            <a:ext cx="8240700" cy="100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You can’t spoil a baby with too much love!</a:t>
            </a:r>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So hug and cuddle often!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25"/>
          <p:cNvSpPr txBox="1"/>
          <p:nvPr/>
        </p:nvSpPr>
        <p:spPr>
          <a:xfrm>
            <a:off x="267625" y="2582538"/>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Can you imagine what it would be like if you needed something but couldn’t speak? A newborn can only cry to get your attention. You will learn what baby needs by the type of cry: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 When a parent or caregiver responds to an infant’s cry it is a vital part of how the baby will learn to trust and bond with those around him.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HUNGRY Cry- Rhythmical rise &amp; fall - demanding not desperate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CRY of PAIN - Loud gasp - shrieks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BORED or GRUMBLING CRY - Low pitched - not demanding - increases when ignored</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ANGRY CRY - Loud - demanding - not a type of cry until about 6 months of age</a:t>
            </a:r>
            <a:endParaRPr sz="1200">
              <a:solidFill>
                <a:schemeClr val="dk1"/>
              </a:solidFill>
              <a:latin typeface="Calibri"/>
              <a:ea typeface="Calibri"/>
              <a:cs typeface="Calibri"/>
              <a:sym typeface="Calibri"/>
            </a:endParaRPr>
          </a:p>
        </p:txBody>
      </p:sp>
      <p:sp>
        <p:nvSpPr>
          <p:cNvPr id="223" name="Google Shape;223;p25"/>
          <p:cNvSpPr txBox="1"/>
          <p:nvPr/>
        </p:nvSpPr>
        <p:spPr>
          <a:xfrm>
            <a:off x="5101700" y="5791200"/>
            <a:ext cx="3000000" cy="792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US" sz="1200">
                <a:solidFill>
                  <a:schemeClr val="dk1"/>
                </a:solidFill>
                <a:latin typeface="Calibri"/>
                <a:ea typeface="Calibri"/>
                <a:cs typeface="Calibri"/>
                <a:sym typeface="Calibri"/>
              </a:rPr>
              <a:t>When baby cries It’s okay to walk away and count to 10</a:t>
            </a:r>
            <a:endParaRPr sz="1200">
              <a:solidFill>
                <a:schemeClr val="dk1"/>
              </a:solidFill>
              <a:latin typeface="Calibri"/>
              <a:ea typeface="Calibri"/>
              <a:cs typeface="Calibri"/>
              <a:sym typeface="Calibri"/>
            </a:endParaRPr>
          </a:p>
        </p:txBody>
      </p:sp>
      <p:sp>
        <p:nvSpPr>
          <p:cNvPr id="224" name="Google Shape;224;p25"/>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25" name="Google Shape;225;p25"/>
          <p:cNvSpPr txBox="1"/>
          <p:nvPr>
            <p:ph type="ctrTitle"/>
          </p:nvPr>
        </p:nvSpPr>
        <p:spPr>
          <a:xfrm>
            <a:off x="685800" y="1958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Learning to Communicate</a:t>
            </a:r>
            <a:endParaRPr>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6"/>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32" name="Google Shape;232;p26"/>
          <p:cNvPicPr preferRelativeResize="0"/>
          <p:nvPr/>
        </p:nvPicPr>
        <p:blipFill rotWithShape="1">
          <a:blip r:embed="rId3">
            <a:alphaModFix/>
          </a:blip>
          <a:srcRect b="0" l="0" r="0" t="0"/>
          <a:stretch/>
        </p:blipFill>
        <p:spPr>
          <a:xfrm>
            <a:off x="0" y="1981200"/>
            <a:ext cx="5562600" cy="3688246"/>
          </a:xfrm>
          <a:prstGeom prst="rect">
            <a:avLst/>
          </a:prstGeom>
          <a:noFill/>
          <a:ln>
            <a:noFill/>
          </a:ln>
        </p:spPr>
      </p:pic>
      <p:sp>
        <p:nvSpPr>
          <p:cNvPr id="233" name="Google Shape;233;p26"/>
          <p:cNvSpPr txBox="1"/>
          <p:nvPr/>
        </p:nvSpPr>
        <p:spPr>
          <a:xfrm>
            <a:off x="5583382" y="2514600"/>
            <a:ext cx="3346301" cy="2308324"/>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Promotes bonding</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Helps baby sleep</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Relieves gas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Reduces crying</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Boosts immune system</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Relieves teething pain</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1200">
                <a:solidFill>
                  <a:schemeClr val="dk1"/>
                </a:solidFill>
                <a:latin typeface="Calibri"/>
                <a:ea typeface="Calibri"/>
                <a:cs typeface="Calibri"/>
                <a:sym typeface="Calibri"/>
              </a:rPr>
              <a:t>Massage Techniques: go online to find video demonstrations</a:t>
            </a:r>
            <a:endParaRPr sz="2400">
              <a:solidFill>
                <a:schemeClr val="dk1"/>
              </a:solidFill>
              <a:latin typeface="Calibri"/>
              <a:ea typeface="Calibri"/>
              <a:cs typeface="Calibri"/>
              <a:sym typeface="Calibri"/>
            </a:endParaRPr>
          </a:p>
        </p:txBody>
      </p:sp>
      <p:sp>
        <p:nvSpPr>
          <p:cNvPr id="234" name="Google Shape;234;p26"/>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35" name="Google Shape;235;p26"/>
          <p:cNvSpPr txBox="1"/>
          <p:nvPr>
            <p:ph type="ctrTitle"/>
          </p:nvPr>
        </p:nvSpPr>
        <p:spPr>
          <a:xfrm>
            <a:off x="685800" y="231575"/>
            <a:ext cx="7772400" cy="930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Massage Your Baby</a:t>
            </a:r>
            <a:endParaRPr>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7"/>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42" name="Google Shape;242;p27"/>
          <p:cNvPicPr preferRelativeResize="0"/>
          <p:nvPr/>
        </p:nvPicPr>
        <p:blipFill>
          <a:blip r:embed="rId3">
            <a:alphaModFix/>
          </a:blip>
          <a:stretch>
            <a:fillRect/>
          </a:stretch>
        </p:blipFill>
        <p:spPr>
          <a:xfrm>
            <a:off x="152400" y="1725612"/>
            <a:ext cx="4790169" cy="4610656"/>
          </a:xfrm>
          <a:prstGeom prst="rect">
            <a:avLst/>
          </a:prstGeom>
          <a:noFill/>
          <a:ln>
            <a:noFill/>
          </a:ln>
        </p:spPr>
      </p:pic>
      <p:sp>
        <p:nvSpPr>
          <p:cNvPr id="243" name="Google Shape;243;p27"/>
          <p:cNvSpPr txBox="1"/>
          <p:nvPr/>
        </p:nvSpPr>
        <p:spPr>
          <a:xfrm>
            <a:off x="5160025" y="1924450"/>
            <a:ext cx="3738600" cy="45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 Baby’s brain bangs against skull.</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2) Small blood vessels are torn - bleeding</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3) Blood clots press on brain.</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1"/>
                </a:solidFill>
                <a:latin typeface="Calibri"/>
                <a:ea typeface="Calibri"/>
                <a:cs typeface="Calibri"/>
                <a:sym typeface="Calibri"/>
              </a:rPr>
              <a:t>4) Vertebrae crush the spinal cord</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Results: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BRAIN DAMAGE</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RETARDATION</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LEARNING DISABILITIES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PHYSICAL DISABILITIES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PARALYSIS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BLINDNESS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DEATH</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p>
        </p:txBody>
      </p:sp>
      <p:sp>
        <p:nvSpPr>
          <p:cNvPr id="244" name="Google Shape;244;p27"/>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45" name="Google Shape;245;p27"/>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Never Shake Your Baby</a:t>
            </a:r>
            <a:endParaRPr>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8"/>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52" name="Google Shape;252;p28"/>
          <p:cNvPicPr preferRelativeResize="0"/>
          <p:nvPr/>
        </p:nvPicPr>
        <p:blipFill rotWithShape="1">
          <a:blip r:embed="rId3">
            <a:alphaModFix/>
          </a:blip>
          <a:srcRect b="0" l="0" r="0" t="0"/>
          <a:stretch/>
        </p:blipFill>
        <p:spPr>
          <a:xfrm>
            <a:off x="4419600" y="1882036"/>
            <a:ext cx="4953000" cy="4953000"/>
          </a:xfrm>
          <a:prstGeom prst="rect">
            <a:avLst/>
          </a:prstGeom>
          <a:noFill/>
          <a:ln>
            <a:noFill/>
          </a:ln>
        </p:spPr>
      </p:pic>
      <p:sp>
        <p:nvSpPr>
          <p:cNvPr id="253" name="Google Shape;253;p28"/>
          <p:cNvSpPr txBox="1"/>
          <p:nvPr/>
        </p:nvSpPr>
        <p:spPr>
          <a:xfrm>
            <a:off x="188925" y="1882025"/>
            <a:ext cx="4043100" cy="392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According to AAP pacifiers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Lowers the risk of SIDS if used during sleep.</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do not reinsert if it falls out.</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Doesn’t affect breastfeeding</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 not cause dental problems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don’t tie onto clothing</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use one-piece pacifiers only</a:t>
            </a:r>
            <a:endParaRPr sz="2400">
              <a:solidFill>
                <a:schemeClr val="dk1"/>
              </a:solidFill>
              <a:latin typeface="Calibri"/>
              <a:ea typeface="Calibri"/>
              <a:cs typeface="Calibri"/>
              <a:sym typeface="Calibri"/>
            </a:endParaRPr>
          </a:p>
        </p:txBody>
      </p:sp>
      <p:sp>
        <p:nvSpPr>
          <p:cNvPr id="254" name="Google Shape;254;p28"/>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55" name="Google Shape;255;p28"/>
          <p:cNvSpPr txBox="1"/>
          <p:nvPr>
            <p:ph type="ctrTitle"/>
          </p:nvPr>
        </p:nvSpPr>
        <p:spPr>
          <a:xfrm>
            <a:off x="685800" y="231576"/>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Offer a Pacifier</a:t>
            </a:r>
            <a:endParaRPr>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9"/>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62" name="Google Shape;262;p29"/>
          <p:cNvPicPr preferRelativeResize="0"/>
          <p:nvPr/>
        </p:nvPicPr>
        <p:blipFill rotWithShape="1">
          <a:blip r:embed="rId3">
            <a:alphaModFix/>
          </a:blip>
          <a:srcRect b="0" l="0" r="0" t="0"/>
          <a:stretch/>
        </p:blipFill>
        <p:spPr>
          <a:xfrm>
            <a:off x="3657600" y="2209800"/>
            <a:ext cx="5496394" cy="3657600"/>
          </a:xfrm>
          <a:prstGeom prst="rect">
            <a:avLst/>
          </a:prstGeom>
          <a:noFill/>
          <a:ln>
            <a:noFill/>
          </a:ln>
        </p:spPr>
      </p:pic>
      <p:sp>
        <p:nvSpPr>
          <p:cNvPr id="263" name="Google Shape;263;p29"/>
          <p:cNvSpPr txBox="1"/>
          <p:nvPr/>
        </p:nvSpPr>
        <p:spPr>
          <a:xfrm>
            <a:off x="381000" y="2819400"/>
            <a:ext cx="3124200" cy="1938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Interacting with baby affects his growth </a:t>
            </a:r>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and</a:t>
            </a:r>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 endorphins will make you feel happy!</a:t>
            </a:r>
            <a:endParaRPr sz="2400">
              <a:solidFill>
                <a:schemeClr val="dk1"/>
              </a:solidFill>
              <a:latin typeface="Calibri"/>
              <a:ea typeface="Calibri"/>
              <a:cs typeface="Calibri"/>
              <a:sym typeface="Calibri"/>
            </a:endParaRPr>
          </a:p>
        </p:txBody>
      </p:sp>
      <p:sp>
        <p:nvSpPr>
          <p:cNvPr id="264" name="Google Shape;264;p29"/>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65" name="Google Shape;265;p29"/>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Play with Baby</a:t>
            </a:r>
            <a:endParaRPr>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0"/>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72" name="Google Shape;272;p30"/>
          <p:cNvPicPr preferRelativeResize="0"/>
          <p:nvPr/>
        </p:nvPicPr>
        <p:blipFill rotWithShape="1">
          <a:blip r:embed="rId3">
            <a:alphaModFix/>
          </a:blip>
          <a:srcRect b="0" l="0" r="0" t="0"/>
          <a:stretch/>
        </p:blipFill>
        <p:spPr>
          <a:xfrm>
            <a:off x="2895600" y="2424287"/>
            <a:ext cx="5999507" cy="3979672"/>
          </a:xfrm>
          <a:prstGeom prst="rect">
            <a:avLst/>
          </a:prstGeom>
          <a:noFill/>
          <a:ln>
            <a:noFill/>
          </a:ln>
        </p:spPr>
      </p:pic>
      <p:sp>
        <p:nvSpPr>
          <p:cNvPr id="273" name="Google Shape;273;p30"/>
          <p:cNvSpPr txBox="1"/>
          <p:nvPr/>
        </p:nvSpPr>
        <p:spPr>
          <a:xfrm>
            <a:off x="533400" y="1856500"/>
            <a:ext cx="7528800" cy="295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Dr Karp developed </a:t>
            </a:r>
            <a:r>
              <a:rPr lang="en-US" sz="2400">
                <a:solidFill>
                  <a:schemeClr val="dk1"/>
                </a:solidFill>
                <a:latin typeface="Calibri"/>
                <a:ea typeface="Calibri"/>
                <a:cs typeface="Calibri"/>
                <a:sym typeface="Calibri"/>
              </a:rPr>
              <a:t> the  five S’s calming method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Swaddling </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Side position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Shushing</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Swaying</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Sucking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30"/>
          <p:cNvSpPr txBox="1"/>
          <p:nvPr/>
        </p:nvSpPr>
        <p:spPr>
          <a:xfrm>
            <a:off x="124500" y="1100700"/>
            <a:ext cx="8895000" cy="575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2400">
                <a:solidFill>
                  <a:schemeClr val="dk1"/>
                </a:solidFill>
                <a:latin typeface="Calibri"/>
                <a:ea typeface="Calibri"/>
                <a:cs typeface="Calibri"/>
                <a:sym typeface="Calibri"/>
              </a:rPr>
              <a:t>Newborns can cry anywhere from 30 minutes to 6 hours per day!</a:t>
            </a:r>
            <a:endParaRPr sz="2400"/>
          </a:p>
        </p:txBody>
      </p:sp>
      <p:sp>
        <p:nvSpPr>
          <p:cNvPr id="275" name="Google Shape;275;p30"/>
          <p:cNvSpPr/>
          <p:nvPr/>
        </p:nvSpPr>
        <p:spPr>
          <a:xfrm>
            <a:off x="0" y="231575"/>
            <a:ext cx="9144000" cy="966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76" name="Google Shape;276;p30"/>
          <p:cNvSpPr txBox="1"/>
          <p:nvPr>
            <p:ph type="ctrTitle"/>
          </p:nvPr>
        </p:nvSpPr>
        <p:spPr>
          <a:xfrm>
            <a:off x="685800" y="231575"/>
            <a:ext cx="7772400" cy="966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Quiet &amp; Calm Baby</a:t>
            </a:r>
            <a:endParaRPr>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1"/>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83" name="Google Shape;283;p31"/>
          <p:cNvPicPr preferRelativeResize="0"/>
          <p:nvPr/>
        </p:nvPicPr>
        <p:blipFill rotWithShape="1">
          <a:blip r:embed="rId3">
            <a:alphaModFix/>
          </a:blip>
          <a:srcRect b="0" l="0" r="0" t="0"/>
          <a:stretch/>
        </p:blipFill>
        <p:spPr>
          <a:xfrm>
            <a:off x="2887618" y="2142900"/>
            <a:ext cx="6178864" cy="4111753"/>
          </a:xfrm>
          <a:prstGeom prst="rect">
            <a:avLst/>
          </a:prstGeom>
          <a:noFill/>
          <a:ln>
            <a:noFill/>
          </a:ln>
        </p:spPr>
      </p:pic>
      <p:sp>
        <p:nvSpPr>
          <p:cNvPr id="284" name="Google Shape;284;p31"/>
          <p:cNvSpPr txBox="1"/>
          <p:nvPr/>
        </p:nvSpPr>
        <p:spPr>
          <a:xfrm>
            <a:off x="174450" y="1103975"/>
            <a:ext cx="8795100" cy="702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All babies are born with a set of reflexes which are automatic physical responses to specific stimuli</a:t>
            </a:r>
            <a:endParaRPr sz="1200">
              <a:solidFill>
                <a:schemeClr val="dk1"/>
              </a:solidFill>
              <a:latin typeface="Calibri"/>
              <a:ea typeface="Calibri"/>
              <a:cs typeface="Calibri"/>
              <a:sym typeface="Calibri"/>
            </a:endParaRPr>
          </a:p>
        </p:txBody>
      </p:sp>
      <p:sp>
        <p:nvSpPr>
          <p:cNvPr id="285" name="Google Shape;285;p31"/>
          <p:cNvSpPr txBox="1"/>
          <p:nvPr/>
        </p:nvSpPr>
        <p:spPr>
          <a:xfrm>
            <a:off x="75950" y="1676400"/>
            <a:ext cx="3000000" cy="447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u="sng">
                <a:solidFill>
                  <a:schemeClr val="dk1"/>
                </a:solidFill>
                <a:latin typeface="Calibri"/>
                <a:ea typeface="Calibri"/>
                <a:cs typeface="Calibri"/>
                <a:sym typeface="Calibri"/>
              </a:rPr>
              <a:t>Rooting</a:t>
            </a:r>
            <a:r>
              <a:rPr lang="en-US" sz="1200">
                <a:solidFill>
                  <a:schemeClr val="dk1"/>
                </a:solidFill>
                <a:latin typeface="Calibri"/>
                <a:ea typeface="Calibri"/>
                <a:cs typeface="Calibri"/>
                <a:sym typeface="Calibri"/>
              </a:rPr>
              <a:t> – when touched on the cheek baby will turn head toward the touch and search for something to suck.</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u="sng">
                <a:solidFill>
                  <a:schemeClr val="dk1"/>
                </a:solidFill>
                <a:latin typeface="Calibri"/>
                <a:ea typeface="Calibri"/>
                <a:cs typeface="Calibri"/>
                <a:sym typeface="Calibri"/>
              </a:rPr>
              <a:t>Moro</a:t>
            </a:r>
            <a:r>
              <a:rPr lang="en-US" sz="1200">
                <a:solidFill>
                  <a:schemeClr val="dk1"/>
                </a:solidFill>
                <a:latin typeface="Calibri"/>
                <a:ea typeface="Calibri"/>
                <a:cs typeface="Calibri"/>
                <a:sym typeface="Calibri"/>
              </a:rPr>
              <a:t> – also known as the startle reflex, when baby hears a sudden loud noise both arms are thrown outward and back is arched.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u="sng">
                <a:solidFill>
                  <a:schemeClr val="dk1"/>
                </a:solidFill>
                <a:latin typeface="Calibri"/>
                <a:ea typeface="Calibri"/>
                <a:cs typeface="Calibri"/>
                <a:sym typeface="Calibri"/>
              </a:rPr>
              <a:t>Babinsky</a:t>
            </a:r>
            <a:r>
              <a:rPr lang="en-US" sz="1200">
                <a:solidFill>
                  <a:schemeClr val="dk1"/>
                </a:solidFill>
                <a:latin typeface="Calibri"/>
                <a:ea typeface="Calibri"/>
                <a:cs typeface="Calibri"/>
                <a:sym typeface="Calibri"/>
              </a:rPr>
              <a:t> – when you stroke the bottom of baby’s feet he fans out the toes and then curls them.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u="sng">
                <a:solidFill>
                  <a:schemeClr val="dk1"/>
                </a:solidFill>
                <a:latin typeface="Calibri"/>
                <a:ea typeface="Calibri"/>
                <a:cs typeface="Calibri"/>
                <a:sym typeface="Calibri"/>
              </a:rPr>
              <a:t>Grasp</a:t>
            </a:r>
            <a:r>
              <a:rPr lang="en-US" sz="1200">
                <a:solidFill>
                  <a:schemeClr val="dk1"/>
                </a:solidFill>
                <a:latin typeface="Calibri"/>
                <a:ea typeface="Calibri"/>
                <a:cs typeface="Calibri"/>
                <a:sym typeface="Calibri"/>
              </a:rPr>
              <a:t> – when there is something in baby’s hand he will grasp it by curling his fingers around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u="sng">
                <a:solidFill>
                  <a:schemeClr val="dk1"/>
                </a:solidFill>
                <a:latin typeface="Calibri"/>
                <a:ea typeface="Calibri"/>
                <a:cs typeface="Calibri"/>
                <a:sym typeface="Calibri"/>
              </a:rPr>
              <a:t>Stepping</a:t>
            </a:r>
            <a:r>
              <a:rPr lang="en-US" sz="1200">
                <a:solidFill>
                  <a:schemeClr val="dk1"/>
                </a:solidFill>
                <a:latin typeface="Calibri"/>
                <a:ea typeface="Calibri"/>
                <a:cs typeface="Calibri"/>
                <a:sym typeface="Calibri"/>
              </a:rPr>
              <a:t> – If you hold a baby up to that her feet barely touch the ground, she will make walking movements with legs.</a:t>
            </a:r>
            <a:endParaRPr sz="1200">
              <a:solidFill>
                <a:schemeClr val="dk1"/>
              </a:solidFill>
              <a:latin typeface="Calibri"/>
              <a:ea typeface="Calibri"/>
              <a:cs typeface="Calibri"/>
              <a:sym typeface="Calibri"/>
            </a:endParaRPr>
          </a:p>
        </p:txBody>
      </p:sp>
      <p:sp>
        <p:nvSpPr>
          <p:cNvPr id="286" name="Google Shape;286;p31"/>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87" name="Google Shape;287;p31"/>
          <p:cNvSpPr txBox="1"/>
          <p:nvPr>
            <p:ph type="ctrTitle"/>
          </p:nvPr>
        </p:nvSpPr>
        <p:spPr>
          <a:xfrm>
            <a:off x="685800" y="1949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Reflexes of Infants</a:t>
            </a:r>
            <a:endParaRPr>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4"/>
          <p:cNvPicPr preferRelativeResize="0"/>
          <p:nvPr/>
        </p:nvPicPr>
        <p:blipFill rotWithShape="1">
          <a:blip r:embed="rId3">
            <a:alphaModFix/>
          </a:blip>
          <a:srcRect b="0" l="0" r="0" t="0"/>
          <a:stretch/>
        </p:blipFill>
        <p:spPr>
          <a:xfrm rot="-453087">
            <a:off x="104100" y="2155550"/>
            <a:ext cx="5660851" cy="3853950"/>
          </a:xfrm>
          <a:prstGeom prst="rect">
            <a:avLst/>
          </a:prstGeom>
          <a:noFill/>
          <a:ln>
            <a:noFill/>
          </a:ln>
        </p:spPr>
      </p:pic>
      <p:sp>
        <p:nvSpPr>
          <p:cNvPr id="99" name="Google Shape;99;p14"/>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100" name="Google Shape;100;p14"/>
          <p:cNvSpPr txBox="1"/>
          <p:nvPr/>
        </p:nvSpPr>
        <p:spPr>
          <a:xfrm>
            <a:off x="5879600" y="1739675"/>
            <a:ext cx="3264300" cy="4262700"/>
          </a:xfrm>
          <a:prstGeom prst="rect">
            <a:avLst/>
          </a:prstGeom>
          <a:noFill/>
          <a:ln>
            <a:noFill/>
          </a:ln>
        </p:spPr>
        <p:txBody>
          <a:bodyPr anchorCtr="0" anchor="ctr" bIns="91425" lIns="91425" spcFirstLastPara="1" rIns="91425" wrap="square" tIns="91425">
            <a:noAutofit/>
          </a:bodyPr>
          <a:lstStyle/>
          <a:p>
            <a:pPr indent="0" lvl="0" marL="0" rtl="0" algn="l">
              <a:spcBef>
                <a:spcPts val="420"/>
              </a:spcBef>
              <a:spcAft>
                <a:spcPts val="0"/>
              </a:spcAft>
              <a:buNone/>
            </a:pPr>
            <a:r>
              <a:rPr b="1" lang="en-US" sz="2000" u="sng"/>
              <a:t>Five Factors:</a:t>
            </a:r>
            <a:endParaRPr sz="2000"/>
          </a:p>
          <a:p>
            <a:pPr indent="-355600" lvl="0" marL="457200" rtl="0" algn="l">
              <a:spcBef>
                <a:spcPts val="360"/>
              </a:spcBef>
              <a:spcAft>
                <a:spcPts val="0"/>
              </a:spcAft>
              <a:buClr>
                <a:srgbClr val="006F85"/>
              </a:buClr>
              <a:buSzPts val="2000"/>
              <a:buFont typeface="Arial"/>
              <a:buChar char="➔"/>
            </a:pPr>
            <a:r>
              <a:rPr lang="en-US" sz="2000"/>
              <a:t>Heart Rate</a:t>
            </a:r>
            <a:endParaRPr sz="2000"/>
          </a:p>
          <a:p>
            <a:pPr indent="-355600" lvl="0" marL="457200" rtl="0" algn="l">
              <a:spcBef>
                <a:spcPts val="0"/>
              </a:spcBef>
              <a:spcAft>
                <a:spcPts val="0"/>
              </a:spcAft>
              <a:buClr>
                <a:srgbClr val="006F85"/>
              </a:buClr>
              <a:buSzPts val="2000"/>
              <a:buFont typeface="Arial"/>
              <a:buChar char="➔"/>
            </a:pPr>
            <a:r>
              <a:rPr lang="en-US" sz="2000"/>
              <a:t>Breathing</a:t>
            </a:r>
            <a:endParaRPr sz="2000"/>
          </a:p>
          <a:p>
            <a:pPr indent="-355600" lvl="0" marL="457200" rtl="0" algn="l">
              <a:spcBef>
                <a:spcPts val="0"/>
              </a:spcBef>
              <a:spcAft>
                <a:spcPts val="0"/>
              </a:spcAft>
              <a:buClr>
                <a:srgbClr val="006F85"/>
              </a:buClr>
              <a:buSzPts val="2000"/>
              <a:buFont typeface="Arial"/>
              <a:buChar char="➔"/>
            </a:pPr>
            <a:r>
              <a:rPr lang="en-US" sz="2000"/>
              <a:t>Muscle Tone</a:t>
            </a:r>
            <a:endParaRPr sz="2000"/>
          </a:p>
          <a:p>
            <a:pPr indent="-355600" lvl="0" marL="457200" rtl="0" algn="l">
              <a:spcBef>
                <a:spcPts val="0"/>
              </a:spcBef>
              <a:spcAft>
                <a:spcPts val="0"/>
              </a:spcAft>
              <a:buClr>
                <a:srgbClr val="006F85"/>
              </a:buClr>
              <a:buSzPts val="2000"/>
              <a:buFont typeface="Arial"/>
              <a:buChar char="➔"/>
            </a:pPr>
            <a:r>
              <a:rPr lang="en-US" sz="2000"/>
              <a:t>Response to Stimulation (crying)</a:t>
            </a:r>
            <a:endParaRPr sz="2000"/>
          </a:p>
          <a:p>
            <a:pPr indent="-355600" lvl="0" marL="457200" rtl="0" algn="l">
              <a:spcBef>
                <a:spcPts val="0"/>
              </a:spcBef>
              <a:spcAft>
                <a:spcPts val="0"/>
              </a:spcAft>
              <a:buClr>
                <a:srgbClr val="006F85"/>
              </a:buClr>
              <a:buSzPts val="2000"/>
              <a:buFont typeface="Arial"/>
              <a:buChar char="➔"/>
            </a:pPr>
            <a:r>
              <a:rPr lang="en-US" sz="2000"/>
              <a:t>Skin Color</a:t>
            </a:r>
            <a:endParaRPr sz="2000"/>
          </a:p>
          <a:p>
            <a:pPr indent="-355600" lvl="1" marL="914400" rtl="0" algn="l">
              <a:spcBef>
                <a:spcPts val="0"/>
              </a:spcBef>
              <a:spcAft>
                <a:spcPts val="0"/>
              </a:spcAft>
              <a:buClr>
                <a:srgbClr val="000000"/>
              </a:buClr>
              <a:buSzPts val="2000"/>
              <a:buFont typeface="Arial"/>
              <a:buChar char="◆"/>
            </a:pPr>
            <a:r>
              <a:rPr lang="en-US" sz="2000"/>
              <a:t>Rating for each factor  0 to 2</a:t>
            </a:r>
            <a:endParaRPr sz="2000"/>
          </a:p>
          <a:p>
            <a:pPr indent="-342900" lvl="1" marL="914400" rtl="0" algn="l">
              <a:spcBef>
                <a:spcPts val="0"/>
              </a:spcBef>
              <a:spcAft>
                <a:spcPts val="0"/>
              </a:spcAft>
              <a:buClr>
                <a:srgbClr val="000000"/>
              </a:buClr>
              <a:buSzPts val="1800"/>
              <a:buFont typeface="Arial"/>
              <a:buChar char="◆"/>
            </a:pPr>
            <a:r>
              <a:rPr lang="en-US" sz="2000"/>
              <a:t>7 or higher indicating a healthy newborn</a:t>
            </a:r>
            <a:r>
              <a:rPr lang="en-US" sz="1800"/>
              <a:t>.</a:t>
            </a:r>
            <a:endParaRPr sz="1800"/>
          </a:p>
        </p:txBody>
      </p:sp>
      <p:sp>
        <p:nvSpPr>
          <p:cNvPr id="101" name="Google Shape;101;p14"/>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02" name="Google Shape;102;p14"/>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APGAR Scale</a:t>
            </a:r>
            <a:endParaRPr>
              <a:solidFill>
                <a:srgbClr val="FFFFFF"/>
              </a:solidFill>
              <a:latin typeface="Arial"/>
              <a:ea typeface="Arial"/>
              <a:cs typeface="Arial"/>
              <a:sym typeface="Arial"/>
            </a:endParaRPr>
          </a:p>
        </p:txBody>
      </p:sp>
      <p:sp>
        <p:nvSpPr>
          <p:cNvPr id="103" name="Google Shape;103;p14"/>
          <p:cNvSpPr txBox="1"/>
          <p:nvPr/>
        </p:nvSpPr>
        <p:spPr>
          <a:xfrm>
            <a:off x="0" y="1140575"/>
            <a:ext cx="9144000" cy="53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rgbClr val="006F85"/>
                </a:solidFill>
              </a:rPr>
              <a:t>A s</a:t>
            </a:r>
            <a:r>
              <a:rPr lang="en-US" sz="2000">
                <a:solidFill>
                  <a:srgbClr val="006F85"/>
                </a:solidFill>
              </a:rPr>
              <a:t>ystem of rating the physical condition of the newborn at 1 and 5 minutes old.</a:t>
            </a:r>
            <a:endParaRPr sz="2000">
              <a:solidFill>
                <a:srgbClr val="006F8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2"/>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294" name="Google Shape;294;p32"/>
          <p:cNvPicPr preferRelativeResize="0"/>
          <p:nvPr/>
        </p:nvPicPr>
        <p:blipFill rotWithShape="1">
          <a:blip r:embed="rId3">
            <a:alphaModFix/>
          </a:blip>
          <a:srcRect b="0" l="0" r="0" t="0"/>
          <a:stretch/>
        </p:blipFill>
        <p:spPr>
          <a:xfrm>
            <a:off x="1027723" y="2621780"/>
            <a:ext cx="7430475" cy="4161050"/>
          </a:xfrm>
          <a:prstGeom prst="rect">
            <a:avLst/>
          </a:prstGeom>
          <a:noFill/>
          <a:ln>
            <a:noFill/>
          </a:ln>
        </p:spPr>
      </p:pic>
      <p:sp>
        <p:nvSpPr>
          <p:cNvPr id="295" name="Google Shape;295;p32"/>
          <p:cNvSpPr txBox="1"/>
          <p:nvPr/>
        </p:nvSpPr>
        <p:spPr>
          <a:xfrm>
            <a:off x="850469" y="1809750"/>
            <a:ext cx="37215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Back to Bed</a:t>
            </a:r>
            <a:endParaRPr sz="3600">
              <a:solidFill>
                <a:schemeClr val="dk1"/>
              </a:solidFill>
              <a:latin typeface="Calibri"/>
              <a:ea typeface="Calibri"/>
              <a:cs typeface="Calibri"/>
              <a:sym typeface="Calibri"/>
            </a:endParaRPr>
          </a:p>
        </p:txBody>
      </p:sp>
      <p:sp>
        <p:nvSpPr>
          <p:cNvPr id="296" name="Google Shape;296;p32"/>
          <p:cNvSpPr txBox="1"/>
          <p:nvPr/>
        </p:nvSpPr>
        <p:spPr>
          <a:xfrm>
            <a:off x="5232750" y="1809750"/>
            <a:ext cx="3225300" cy="81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Calibri"/>
                <a:ea typeface="Calibri"/>
                <a:cs typeface="Calibri"/>
                <a:sym typeface="Calibri"/>
              </a:rPr>
              <a:t>Never sleep on side or stomach</a:t>
            </a:r>
            <a:endParaRPr b="1" sz="1800">
              <a:solidFill>
                <a:srgbClr val="FF0000"/>
              </a:solidFill>
              <a:latin typeface="Calibri"/>
              <a:ea typeface="Calibri"/>
              <a:cs typeface="Calibri"/>
              <a:sym typeface="Calibri"/>
            </a:endParaRPr>
          </a:p>
        </p:txBody>
      </p:sp>
      <p:sp>
        <p:nvSpPr>
          <p:cNvPr id="297" name="Google Shape;297;p32"/>
          <p:cNvSpPr/>
          <p:nvPr/>
        </p:nvSpPr>
        <p:spPr>
          <a:xfrm>
            <a:off x="150" y="231575"/>
            <a:ext cx="9144000" cy="9804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298" name="Google Shape;298;p32"/>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solidFill>
                <a:srgbClr val="FFFFFF"/>
              </a:solidFill>
              <a:latin typeface="Arial"/>
              <a:ea typeface="Arial"/>
              <a:cs typeface="Arial"/>
              <a:sym typeface="Arial"/>
            </a:endParaRPr>
          </a:p>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Safe Sleep</a:t>
            </a:r>
            <a:endParaRPr>
              <a:solidFill>
                <a:srgbClr val="FFFFFF"/>
              </a:solidFill>
              <a:latin typeface="Arial"/>
              <a:ea typeface="Arial"/>
              <a:cs typeface="Arial"/>
              <a:sym typeface="Arial"/>
            </a:endParaRPr>
          </a:p>
          <a:p>
            <a:pPr indent="0" lvl="0" marL="0" rtl="0" algn="ctr">
              <a:spcBef>
                <a:spcPts val="0"/>
              </a:spcBef>
              <a:spcAft>
                <a:spcPts val="0"/>
              </a:spcAft>
              <a:buClr>
                <a:schemeClr val="dk1"/>
              </a:buClr>
              <a:buSzPts val="4400"/>
              <a:buFont typeface="Calibri"/>
              <a:buNone/>
            </a:pPr>
            <a:r>
              <a:t/>
            </a:r>
            <a:endParaRPr sz="2400"/>
          </a:p>
        </p:txBody>
      </p:sp>
      <p:sp>
        <p:nvSpPr>
          <p:cNvPr id="299" name="Google Shape;299;p32"/>
          <p:cNvSpPr txBox="1"/>
          <p:nvPr/>
        </p:nvSpPr>
        <p:spPr>
          <a:xfrm>
            <a:off x="0" y="1211925"/>
            <a:ext cx="8982300" cy="5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SIDS is the leading cause of death from 1 to 12 months</a:t>
            </a:r>
            <a:endParaRPr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3"/>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306" name="Google Shape;306;p33"/>
          <p:cNvPicPr preferRelativeResize="0"/>
          <p:nvPr/>
        </p:nvPicPr>
        <p:blipFill rotWithShape="1">
          <a:blip r:embed="rId3">
            <a:alphaModFix/>
          </a:blip>
          <a:srcRect b="0" l="0" r="0" t="0"/>
          <a:stretch/>
        </p:blipFill>
        <p:spPr>
          <a:xfrm>
            <a:off x="3962400" y="2438400"/>
            <a:ext cx="5181600" cy="3465195"/>
          </a:xfrm>
          <a:prstGeom prst="rect">
            <a:avLst/>
          </a:prstGeom>
          <a:noFill/>
          <a:ln>
            <a:noFill/>
          </a:ln>
        </p:spPr>
      </p:pic>
      <p:sp>
        <p:nvSpPr>
          <p:cNvPr id="307" name="Google Shape;307;p33"/>
          <p:cNvSpPr txBox="1"/>
          <p:nvPr/>
        </p:nvSpPr>
        <p:spPr>
          <a:xfrm>
            <a:off x="609600" y="1146125"/>
            <a:ext cx="8409000" cy="620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For a calm baby begin creating a routine for everyday activities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33"/>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309" name="Google Shape;309;p33"/>
          <p:cNvSpPr txBox="1"/>
          <p:nvPr>
            <p:ph type="ctrTitle"/>
          </p:nvPr>
        </p:nvSpPr>
        <p:spPr>
          <a:xfrm>
            <a:off x="685800" y="2369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Temperament of Baby</a:t>
            </a:r>
            <a:endParaRPr>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Google Shape;315;p34"/>
          <p:cNvPicPr preferRelativeResize="0"/>
          <p:nvPr/>
        </p:nvPicPr>
        <p:blipFill rotWithShape="1">
          <a:blip r:embed="rId3">
            <a:alphaModFix/>
          </a:blip>
          <a:srcRect b="0" l="0" r="0" t="0"/>
          <a:stretch/>
        </p:blipFill>
        <p:spPr>
          <a:xfrm>
            <a:off x="3468325" y="2027577"/>
            <a:ext cx="5675676" cy="3440050"/>
          </a:xfrm>
          <a:prstGeom prst="rect">
            <a:avLst/>
          </a:prstGeom>
          <a:noFill/>
          <a:ln>
            <a:noFill/>
          </a:ln>
        </p:spPr>
      </p:pic>
      <p:sp>
        <p:nvSpPr>
          <p:cNvPr id="316" name="Google Shape;316;p34"/>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317" name="Google Shape;317;p34"/>
          <p:cNvSpPr txBox="1"/>
          <p:nvPr/>
        </p:nvSpPr>
        <p:spPr>
          <a:xfrm>
            <a:off x="354000" y="1085875"/>
            <a:ext cx="8104200" cy="9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Never accept a USED Car Seat always use the car seat facing the rear. </a:t>
            </a:r>
            <a:endParaRPr sz="2400">
              <a:solidFill>
                <a:schemeClr val="dk1"/>
              </a:solidFill>
              <a:latin typeface="Calibri"/>
              <a:ea typeface="Calibri"/>
              <a:cs typeface="Calibri"/>
              <a:sym typeface="Calibri"/>
            </a:endParaRPr>
          </a:p>
        </p:txBody>
      </p:sp>
      <p:sp>
        <p:nvSpPr>
          <p:cNvPr id="318" name="Google Shape;318;p34"/>
          <p:cNvSpPr txBox="1"/>
          <p:nvPr/>
        </p:nvSpPr>
        <p:spPr>
          <a:xfrm>
            <a:off x="259675" y="2582538"/>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chemeClr val="lt1"/>
                </a:highlight>
                <a:latin typeface="Calibri"/>
                <a:ea typeface="Calibri"/>
                <a:cs typeface="Calibri"/>
                <a:sym typeface="Calibri"/>
              </a:rPr>
              <a:t>Did you know that it’s estimated that 80% of car seats are installed incorrectly? That’s why it’s important </a:t>
            </a:r>
            <a:r>
              <a:rPr lang="en-US" sz="1200">
                <a:solidFill>
                  <a:schemeClr val="dk1"/>
                </a:solidFill>
                <a:latin typeface="Calibri"/>
                <a:ea typeface="Calibri"/>
                <a:cs typeface="Calibri"/>
                <a:sym typeface="Calibri"/>
              </a:rPr>
              <a:t>to visit a certified child passenger safety technician to double check.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Never accept a USED Car Seat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Always use the car seat facing the rear.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700">
                <a:solidFill>
                  <a:schemeClr val="dk1"/>
                </a:solidFill>
                <a:latin typeface="Times New Roman"/>
                <a:ea typeface="Times New Roman"/>
                <a:cs typeface="Times New Roman"/>
                <a:sym typeface="Times New Roman"/>
              </a:rPr>
              <a:t> </a:t>
            </a:r>
            <a:r>
              <a:rPr lang="en-US" sz="1200">
                <a:solidFill>
                  <a:schemeClr val="dk1"/>
                </a:solidFill>
                <a:latin typeface="Calibri"/>
                <a:ea typeface="Calibri"/>
                <a:cs typeface="Calibri"/>
                <a:sym typeface="Calibri"/>
              </a:rPr>
              <a:t>Check the Consumer Reports Safety Commission before purchasing a car seat.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Always check the label on the car seat to make sure it’s correct for your child’s age, weight and height.</a:t>
            </a:r>
            <a:endParaRPr sz="1200">
              <a:solidFill>
                <a:schemeClr val="dk1"/>
              </a:solidFill>
              <a:latin typeface="Calibri"/>
              <a:ea typeface="Calibri"/>
              <a:cs typeface="Calibri"/>
              <a:sym typeface="Calibri"/>
            </a:endParaRPr>
          </a:p>
        </p:txBody>
      </p:sp>
      <p:sp>
        <p:nvSpPr>
          <p:cNvPr id="319" name="Google Shape;319;p34"/>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320" name="Google Shape;320;p34"/>
          <p:cNvSpPr txBox="1"/>
          <p:nvPr>
            <p:ph type="ctrTitle"/>
          </p:nvPr>
        </p:nvSpPr>
        <p:spPr>
          <a:xfrm>
            <a:off x="685800" y="231576"/>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Using a Car Seat</a:t>
            </a:r>
            <a:endParaRPr>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5"/>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327" name="Google Shape;327;p35"/>
          <p:cNvPicPr preferRelativeResize="0"/>
          <p:nvPr/>
        </p:nvPicPr>
        <p:blipFill rotWithShape="1">
          <a:blip r:embed="rId3">
            <a:alphaModFix/>
          </a:blip>
          <a:srcRect b="0" l="0" r="0" t="0"/>
          <a:stretch/>
        </p:blipFill>
        <p:spPr>
          <a:xfrm>
            <a:off x="3962400" y="2043134"/>
            <a:ext cx="4816735" cy="3607902"/>
          </a:xfrm>
          <a:prstGeom prst="rect">
            <a:avLst/>
          </a:prstGeom>
          <a:noFill/>
          <a:ln>
            <a:noFill/>
          </a:ln>
        </p:spPr>
      </p:pic>
      <p:sp>
        <p:nvSpPr>
          <p:cNvPr id="328" name="Google Shape;328;p35"/>
          <p:cNvSpPr txBox="1"/>
          <p:nvPr/>
        </p:nvSpPr>
        <p:spPr>
          <a:xfrm>
            <a:off x="685800" y="2743200"/>
            <a:ext cx="2819400" cy="1938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Infants like high contrasting colors and can only focus on something 7 – 10 inches from her face.</a:t>
            </a:r>
            <a:r>
              <a:rPr lang="en-US" sz="1200">
                <a:solidFill>
                  <a:schemeClr val="dk1"/>
                </a:solidFill>
                <a:latin typeface="Calibri"/>
                <a:ea typeface="Calibri"/>
                <a:cs typeface="Calibri"/>
                <a:sym typeface="Calibri"/>
              </a:rPr>
              <a:t>Between 2 – 4 months she can see 12 – 18 inches in front of her. She will enjoy looking at her own hands.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At 6 months her eye movements are coordinated and smooth. She can see as far as 6 feet.</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By age 2 her vision is 20/20.</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329" name="Google Shape;329;p35"/>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330" name="Google Shape;330;p35"/>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Vision Development</a:t>
            </a:r>
            <a:endParaRPr>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6"/>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337" name="Google Shape;337;p36"/>
          <p:cNvSpPr txBox="1"/>
          <p:nvPr/>
        </p:nvSpPr>
        <p:spPr>
          <a:xfrm>
            <a:off x="352113" y="2895240"/>
            <a:ext cx="3124200" cy="29546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One of the hardest thing for a parent is caring for their sick child. Don’t forget to take care of yourself by asking another adult to help out.</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Go to </a:t>
            </a:r>
            <a:r>
              <a:rPr lang="en-US" sz="1200" u="sng">
                <a:solidFill>
                  <a:schemeClr val="dk1"/>
                </a:solidFill>
                <a:latin typeface="Calibri"/>
                <a:ea typeface="Calibri"/>
                <a:cs typeface="Calibri"/>
                <a:sym typeface="Calibri"/>
              </a:rPr>
              <a:t>Urgent Care</a:t>
            </a:r>
            <a:r>
              <a:rPr lang="en-US" sz="1200">
                <a:solidFill>
                  <a:schemeClr val="dk1"/>
                </a:solidFill>
                <a:latin typeface="Calibri"/>
                <a:ea typeface="Calibri"/>
                <a:cs typeface="Calibri"/>
                <a:sym typeface="Calibri"/>
              </a:rPr>
              <a:t> for non-life-threatening problems.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Go to </a:t>
            </a:r>
            <a:r>
              <a:rPr lang="en-US" sz="1200" u="sng">
                <a:solidFill>
                  <a:schemeClr val="dk1"/>
                </a:solidFill>
                <a:latin typeface="Calibri"/>
                <a:ea typeface="Calibri"/>
                <a:cs typeface="Calibri"/>
                <a:sym typeface="Calibri"/>
              </a:rPr>
              <a:t>Emergency Rooms</a:t>
            </a:r>
            <a:r>
              <a:rPr lang="en-US" sz="1200">
                <a:solidFill>
                  <a:schemeClr val="dk1"/>
                </a:solidFill>
                <a:latin typeface="Calibri"/>
                <a:ea typeface="Calibri"/>
                <a:cs typeface="Calibri"/>
                <a:sym typeface="Calibri"/>
              </a:rPr>
              <a:t> for serious problems like convulsions, severe burns, severe bleeding and unconsciousness.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Call </a:t>
            </a:r>
            <a:r>
              <a:rPr lang="en-US" sz="1200" u="sng">
                <a:solidFill>
                  <a:schemeClr val="dk1"/>
                </a:solidFill>
                <a:latin typeface="Calibri"/>
                <a:ea typeface="Calibri"/>
                <a:cs typeface="Calibri"/>
                <a:sym typeface="Calibri"/>
              </a:rPr>
              <a:t>911</a:t>
            </a:r>
            <a:r>
              <a:rPr lang="en-US" sz="1200">
                <a:solidFill>
                  <a:schemeClr val="dk1"/>
                </a:solidFill>
                <a:latin typeface="Calibri"/>
                <a:ea typeface="Calibri"/>
                <a:cs typeface="Calibri"/>
                <a:sym typeface="Calibri"/>
              </a:rPr>
              <a:t> for life threatening illness or injuries</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8" name="Google Shape;338;p36"/>
          <p:cNvPicPr preferRelativeResize="0"/>
          <p:nvPr/>
        </p:nvPicPr>
        <p:blipFill rotWithShape="1">
          <a:blip r:embed="rId3">
            <a:alphaModFix/>
          </a:blip>
          <a:srcRect b="0" l="0" r="0" t="0"/>
          <a:stretch/>
        </p:blipFill>
        <p:spPr>
          <a:xfrm>
            <a:off x="3671455" y="2476684"/>
            <a:ext cx="5105400" cy="3373211"/>
          </a:xfrm>
          <a:prstGeom prst="rect">
            <a:avLst/>
          </a:prstGeom>
          <a:noFill/>
          <a:ln>
            <a:noFill/>
          </a:ln>
        </p:spPr>
      </p:pic>
      <p:sp>
        <p:nvSpPr>
          <p:cNvPr id="339" name="Google Shape;339;p36"/>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340" name="Google Shape;340;p36"/>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When to Call Your Doctor</a:t>
            </a:r>
            <a:endParaRPr>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id="346" name="Google Shape;346;p37"/>
          <p:cNvPicPr preferRelativeResize="0"/>
          <p:nvPr/>
        </p:nvPicPr>
        <p:blipFill rotWithShape="1">
          <a:blip r:embed="rId3">
            <a:alphaModFix/>
          </a:blip>
          <a:srcRect b="0" l="0" r="0" t="0"/>
          <a:stretch/>
        </p:blipFill>
        <p:spPr>
          <a:xfrm>
            <a:off x="1034917" y="2192210"/>
            <a:ext cx="7150365" cy="4504732"/>
          </a:xfrm>
          <a:prstGeom prst="rect">
            <a:avLst/>
          </a:prstGeom>
          <a:noFill/>
          <a:ln>
            <a:noFill/>
          </a:ln>
        </p:spPr>
      </p:pic>
      <p:sp>
        <p:nvSpPr>
          <p:cNvPr id="347" name="Google Shape;347;p37"/>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348" name="Google Shape;348;p37"/>
          <p:cNvSpPr txBox="1"/>
          <p:nvPr/>
        </p:nvSpPr>
        <p:spPr>
          <a:xfrm>
            <a:off x="228600" y="1283201"/>
            <a:ext cx="8763000" cy="90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Calibri"/>
                <a:ea typeface="Calibri"/>
                <a:cs typeface="Calibri"/>
                <a:sym typeface="Calibri"/>
              </a:rPr>
              <a:t>The African Proverb, “it takes a whole village to raise a child” should encourage you to find support from your family, friends, and community.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37"/>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350" name="Google Shape;350;p37"/>
          <p:cNvSpPr txBox="1"/>
          <p:nvPr>
            <p:ph type="ctrTitle"/>
          </p:nvPr>
        </p:nvSpPr>
        <p:spPr>
          <a:xfrm>
            <a:off x="685800" y="240576"/>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Extended Family</a:t>
            </a:r>
            <a:endParaRPr>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8"/>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357" name="Google Shape;357;p38"/>
          <p:cNvPicPr preferRelativeResize="0"/>
          <p:nvPr/>
        </p:nvPicPr>
        <p:blipFill rotWithShape="1">
          <a:blip r:embed="rId3">
            <a:alphaModFix/>
          </a:blip>
          <a:srcRect b="0" l="0" r="0" t="0"/>
          <a:stretch/>
        </p:blipFill>
        <p:spPr>
          <a:xfrm>
            <a:off x="4757101" y="2133600"/>
            <a:ext cx="4435500" cy="2942225"/>
          </a:xfrm>
          <a:prstGeom prst="rect">
            <a:avLst/>
          </a:prstGeom>
          <a:noFill/>
          <a:ln>
            <a:noFill/>
          </a:ln>
        </p:spPr>
      </p:pic>
      <p:sp>
        <p:nvSpPr>
          <p:cNvPr id="358" name="Google Shape;358;p38"/>
          <p:cNvSpPr txBox="1"/>
          <p:nvPr/>
        </p:nvSpPr>
        <p:spPr>
          <a:xfrm>
            <a:off x="152400" y="1105400"/>
            <a:ext cx="8991600" cy="1028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Raising a child is one of the most exhausting yet gratifying accomplishments you will ever do!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38"/>
          <p:cNvSpPr txBox="1"/>
          <p:nvPr/>
        </p:nvSpPr>
        <p:spPr>
          <a:xfrm>
            <a:off x="496300" y="2811088"/>
            <a:ext cx="3000000" cy="30000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Feeding (8 – 12 per day)</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Prepare formula, cleaning bottles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Changing diapers – 10 – 12 per day</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Changing baby’s clothes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Bathing baby</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Laundry</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Activities with baby</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Holding &amp; rocking baby</a:t>
            </a:r>
            <a:endParaRPr sz="1200">
              <a:solidFill>
                <a:schemeClr val="dk1"/>
              </a:solidFill>
              <a:latin typeface="Calibri"/>
              <a:ea typeface="Calibri"/>
              <a:cs typeface="Calibri"/>
              <a:sym typeface="Calibri"/>
            </a:endParaRPr>
          </a:p>
        </p:txBody>
      </p:sp>
      <p:sp>
        <p:nvSpPr>
          <p:cNvPr id="360" name="Google Shape;360;p38"/>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361" name="Google Shape;361;p38"/>
          <p:cNvSpPr txBox="1"/>
          <p:nvPr>
            <p:ph type="ctrTitle"/>
          </p:nvPr>
        </p:nvSpPr>
        <p:spPr>
          <a:xfrm>
            <a:off x="685800" y="222276"/>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Your New Role</a:t>
            </a:r>
            <a:endParaRPr>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9"/>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368" name="Google Shape;368;p39"/>
          <p:cNvPicPr preferRelativeResize="0"/>
          <p:nvPr/>
        </p:nvPicPr>
        <p:blipFill rotWithShape="1">
          <a:blip r:embed="rId3">
            <a:alphaModFix/>
          </a:blip>
          <a:srcRect b="0" l="0" r="0" t="0"/>
          <a:stretch/>
        </p:blipFill>
        <p:spPr>
          <a:xfrm>
            <a:off x="3522699" y="2010352"/>
            <a:ext cx="5621299" cy="3199249"/>
          </a:xfrm>
          <a:prstGeom prst="rect">
            <a:avLst/>
          </a:prstGeom>
          <a:noFill/>
          <a:ln>
            <a:noFill/>
          </a:ln>
        </p:spPr>
      </p:pic>
      <p:sp>
        <p:nvSpPr>
          <p:cNvPr id="369" name="Google Shape;369;p39"/>
          <p:cNvSpPr txBox="1"/>
          <p:nvPr/>
        </p:nvSpPr>
        <p:spPr>
          <a:xfrm>
            <a:off x="381000" y="1197650"/>
            <a:ext cx="8620200" cy="57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Newborns spend 80% of their time SLEEPING!</a:t>
            </a:r>
            <a:endParaRPr sz="2800">
              <a:solidFill>
                <a:schemeClr val="dk1"/>
              </a:solidFill>
              <a:latin typeface="Calibri"/>
              <a:ea typeface="Calibri"/>
              <a:cs typeface="Calibri"/>
              <a:sym typeface="Calibri"/>
            </a:endParaRPr>
          </a:p>
        </p:txBody>
      </p:sp>
      <p:sp>
        <p:nvSpPr>
          <p:cNvPr id="370" name="Google Shape;370;p39"/>
          <p:cNvSpPr txBox="1"/>
          <p:nvPr/>
        </p:nvSpPr>
        <p:spPr>
          <a:xfrm>
            <a:off x="75950" y="22096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dk1"/>
                </a:solidFill>
                <a:latin typeface="Calibri"/>
                <a:ea typeface="Calibri"/>
                <a:cs typeface="Calibri"/>
                <a:sym typeface="Calibri"/>
              </a:rPr>
              <a:t>And in an Alert State about 10-15% (2-4 hours) per day</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1"/>
                </a:solidFill>
                <a:latin typeface="Calibri"/>
                <a:ea typeface="Calibri"/>
                <a:cs typeface="Calibri"/>
                <a:sym typeface="Calibri"/>
              </a:rPr>
              <a:t>When baby is alert, this is the best time to play and interact.</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1"/>
                </a:solidFill>
                <a:latin typeface="Calibri"/>
                <a:ea typeface="Calibri"/>
                <a:cs typeface="Calibri"/>
                <a:sym typeface="Calibri"/>
              </a:rPr>
              <a:t>When baby is in Active or Crying state he can be soothed by touching, movement and warmth.</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1"/>
                </a:solidFill>
                <a:latin typeface="Calibri"/>
                <a:ea typeface="Calibri"/>
                <a:cs typeface="Calibri"/>
                <a:sym typeface="Calibri"/>
              </a:rPr>
              <a:t>Being able to identify your baby’s state of consciousness you will be able to respond to his needs.</a:t>
            </a:r>
            <a:endParaRPr sz="1800"/>
          </a:p>
        </p:txBody>
      </p:sp>
      <p:sp>
        <p:nvSpPr>
          <p:cNvPr id="371" name="Google Shape;371;p39"/>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372" name="Google Shape;372;p39"/>
          <p:cNvSpPr txBox="1"/>
          <p:nvPr>
            <p:ph type="ctrTitle"/>
          </p:nvPr>
        </p:nvSpPr>
        <p:spPr>
          <a:xfrm>
            <a:off x="685800" y="231576"/>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Zzzzz’s For Baby</a:t>
            </a:r>
            <a:endParaRPr>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0"/>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379" name="Google Shape;379;p40"/>
          <p:cNvSpPr txBox="1"/>
          <p:nvPr/>
        </p:nvSpPr>
        <p:spPr>
          <a:xfrm>
            <a:off x="152400" y="2719506"/>
            <a:ext cx="28194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80" name="Google Shape;380;p40"/>
          <p:cNvPicPr preferRelativeResize="0"/>
          <p:nvPr/>
        </p:nvPicPr>
        <p:blipFill rotWithShape="1">
          <a:blip r:embed="rId3">
            <a:alphaModFix/>
          </a:blip>
          <a:srcRect b="0" l="0" r="0" t="0"/>
          <a:stretch/>
        </p:blipFill>
        <p:spPr>
          <a:xfrm>
            <a:off x="1536700" y="2219783"/>
            <a:ext cx="5787705" cy="4052046"/>
          </a:xfrm>
          <a:prstGeom prst="rect">
            <a:avLst/>
          </a:prstGeom>
          <a:noFill/>
          <a:ln>
            <a:noFill/>
          </a:ln>
        </p:spPr>
      </p:pic>
      <p:sp>
        <p:nvSpPr>
          <p:cNvPr id="381" name="Google Shape;381;p40"/>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382" name="Google Shape;382;p40"/>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rPr>
              <a:t>Christina Hickman, MA. Ed 2018</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5"/>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110" name="Google Shape;110;p15"/>
          <p:cNvSpPr txBox="1"/>
          <p:nvPr/>
        </p:nvSpPr>
        <p:spPr>
          <a:xfrm>
            <a:off x="0" y="1425775"/>
            <a:ext cx="4138800" cy="516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t>You may notice:</a:t>
            </a:r>
            <a:endParaRPr sz="2000"/>
          </a:p>
          <a:p>
            <a:pPr indent="-355600" lvl="0" marL="457200" rtl="0" algn="l">
              <a:lnSpc>
                <a:spcPct val="115000"/>
              </a:lnSpc>
              <a:spcBef>
                <a:spcPts val="0"/>
              </a:spcBef>
              <a:spcAft>
                <a:spcPts val="0"/>
              </a:spcAft>
              <a:buClr>
                <a:srgbClr val="006F85"/>
              </a:buClr>
              <a:buSzPts val="2000"/>
              <a:buChar char="➔"/>
            </a:pPr>
            <a:r>
              <a:rPr lang="en-US" sz="2000"/>
              <a:t>The head is large, about one quarter of the total body length</a:t>
            </a:r>
            <a:endParaRPr sz="2000"/>
          </a:p>
          <a:p>
            <a:pPr indent="-355600" lvl="0" marL="457200" rtl="0" algn="l">
              <a:lnSpc>
                <a:spcPct val="115000"/>
              </a:lnSpc>
              <a:spcBef>
                <a:spcPts val="0"/>
              </a:spcBef>
              <a:spcAft>
                <a:spcPts val="0"/>
              </a:spcAft>
              <a:buClr>
                <a:srgbClr val="006F85"/>
              </a:buClr>
              <a:buSzPts val="2000"/>
              <a:buChar char="➔"/>
            </a:pPr>
            <a:r>
              <a:rPr lang="en-US" sz="2000"/>
              <a:t>Head may be misshapen, molded in the birth canal</a:t>
            </a:r>
            <a:endParaRPr sz="2000"/>
          </a:p>
          <a:p>
            <a:pPr indent="-355600" lvl="0" marL="457200" rtl="0" algn="l">
              <a:lnSpc>
                <a:spcPct val="115000"/>
              </a:lnSpc>
              <a:spcBef>
                <a:spcPts val="0"/>
              </a:spcBef>
              <a:spcAft>
                <a:spcPts val="0"/>
              </a:spcAft>
              <a:buClr>
                <a:srgbClr val="006F85"/>
              </a:buClr>
              <a:buSzPts val="2000"/>
              <a:buChar char="➔"/>
            </a:pPr>
            <a:r>
              <a:rPr lang="en-US" sz="2000"/>
              <a:t>Eyes are dark blue and may seem cross-eyed</a:t>
            </a:r>
            <a:endParaRPr sz="2000"/>
          </a:p>
          <a:p>
            <a:pPr indent="-355600" lvl="0" marL="457200" rtl="0" algn="l">
              <a:lnSpc>
                <a:spcPct val="115000"/>
              </a:lnSpc>
              <a:spcBef>
                <a:spcPts val="0"/>
              </a:spcBef>
              <a:spcAft>
                <a:spcPts val="0"/>
              </a:spcAft>
              <a:buClr>
                <a:srgbClr val="006F85"/>
              </a:buClr>
              <a:buSzPts val="2000"/>
              <a:buChar char="➔"/>
            </a:pPr>
            <a:r>
              <a:rPr lang="en-US" sz="2000"/>
              <a:t>Nose is small and flat</a:t>
            </a:r>
            <a:endParaRPr sz="2000"/>
          </a:p>
          <a:p>
            <a:pPr indent="-355600" lvl="0" marL="457200" rtl="0" algn="l">
              <a:lnSpc>
                <a:spcPct val="115000"/>
              </a:lnSpc>
              <a:spcBef>
                <a:spcPts val="0"/>
              </a:spcBef>
              <a:spcAft>
                <a:spcPts val="0"/>
              </a:spcAft>
              <a:buClr>
                <a:srgbClr val="006F85"/>
              </a:buClr>
              <a:buSzPts val="2000"/>
              <a:buChar char="➔"/>
            </a:pPr>
            <a:r>
              <a:rPr lang="en-US" sz="2000"/>
              <a:t>Skin is pinkish - purple</a:t>
            </a:r>
            <a:endParaRPr sz="2000"/>
          </a:p>
          <a:p>
            <a:pPr indent="-355600" lvl="0" marL="457200" rtl="0" algn="l">
              <a:lnSpc>
                <a:spcPct val="115000"/>
              </a:lnSpc>
              <a:spcBef>
                <a:spcPts val="0"/>
              </a:spcBef>
              <a:spcAft>
                <a:spcPts val="0"/>
              </a:spcAft>
              <a:buClr>
                <a:srgbClr val="006F85"/>
              </a:buClr>
              <a:buSzPts val="2000"/>
              <a:buChar char="➔"/>
            </a:pPr>
            <a:r>
              <a:rPr lang="en-US" sz="2000"/>
              <a:t>Face is puffy and swollen</a:t>
            </a:r>
            <a:endParaRPr sz="2000"/>
          </a:p>
          <a:p>
            <a:pPr indent="-355600" lvl="0" marL="457200" rtl="0" algn="l">
              <a:lnSpc>
                <a:spcPct val="115000"/>
              </a:lnSpc>
              <a:spcBef>
                <a:spcPts val="0"/>
              </a:spcBef>
              <a:spcAft>
                <a:spcPts val="0"/>
              </a:spcAft>
              <a:buClr>
                <a:srgbClr val="006F85"/>
              </a:buClr>
              <a:buSzPts val="2000"/>
              <a:buChar char="➔"/>
            </a:pPr>
            <a:r>
              <a:rPr lang="en-US" sz="2000"/>
              <a:t>Both boys and girls have swollen breast and genitals</a:t>
            </a:r>
            <a:endParaRPr sz="2000"/>
          </a:p>
          <a:p>
            <a:pPr indent="-355600" lvl="0" marL="457200" rtl="0" algn="l">
              <a:lnSpc>
                <a:spcPct val="115000"/>
              </a:lnSpc>
              <a:spcBef>
                <a:spcPts val="0"/>
              </a:spcBef>
              <a:spcAft>
                <a:spcPts val="0"/>
              </a:spcAft>
              <a:buClr>
                <a:srgbClr val="006F85"/>
              </a:buClr>
              <a:buSzPts val="2000"/>
              <a:buChar char="➔"/>
            </a:pPr>
            <a:r>
              <a:rPr lang="en-US" sz="2000"/>
              <a:t>You can nurse your baby right away if you choose</a:t>
            </a:r>
            <a:endParaRPr sz="2000"/>
          </a:p>
        </p:txBody>
      </p:sp>
      <p:pic>
        <p:nvPicPr>
          <p:cNvPr id="111" name="Google Shape;111;p15"/>
          <p:cNvPicPr preferRelativeResize="0"/>
          <p:nvPr/>
        </p:nvPicPr>
        <p:blipFill rotWithShape="1">
          <a:blip r:embed="rId3">
            <a:alphaModFix/>
          </a:blip>
          <a:srcRect b="0" l="22832" r="8353" t="0"/>
          <a:stretch/>
        </p:blipFill>
        <p:spPr>
          <a:xfrm rot="432832">
            <a:off x="4090475" y="1823775"/>
            <a:ext cx="4997425" cy="3933600"/>
          </a:xfrm>
          <a:prstGeom prst="rect">
            <a:avLst/>
          </a:prstGeom>
          <a:noFill/>
          <a:ln>
            <a:noFill/>
          </a:ln>
        </p:spPr>
      </p:pic>
      <p:sp>
        <p:nvSpPr>
          <p:cNvPr id="112" name="Google Shape;112;p15"/>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13" name="Google Shape;113;p15"/>
          <p:cNvSpPr txBox="1"/>
          <p:nvPr>
            <p:ph type="ctrTitle"/>
          </p:nvPr>
        </p:nvSpPr>
        <p:spPr>
          <a:xfrm>
            <a:off x="685800" y="313676"/>
            <a:ext cx="7772400" cy="82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Bundle of Joy</a:t>
            </a:r>
            <a:endParaRPr>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16"/>
          <p:cNvPicPr preferRelativeResize="0"/>
          <p:nvPr/>
        </p:nvPicPr>
        <p:blipFill rotWithShape="1">
          <a:blip r:embed="rId3">
            <a:alphaModFix/>
          </a:blip>
          <a:srcRect b="0" l="0" r="0" t="0"/>
          <a:stretch/>
        </p:blipFill>
        <p:spPr>
          <a:xfrm rot="648118">
            <a:off x="2821875" y="1956751"/>
            <a:ext cx="6593427" cy="4034122"/>
          </a:xfrm>
          <a:prstGeom prst="rect">
            <a:avLst/>
          </a:prstGeom>
          <a:noFill/>
          <a:ln>
            <a:noFill/>
          </a:ln>
        </p:spPr>
      </p:pic>
      <p:sp>
        <p:nvSpPr>
          <p:cNvPr id="120" name="Google Shape;120;p16"/>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121" name="Google Shape;121;p16"/>
          <p:cNvSpPr txBox="1"/>
          <p:nvPr/>
        </p:nvSpPr>
        <p:spPr>
          <a:xfrm>
            <a:off x="180650" y="1055075"/>
            <a:ext cx="3000000" cy="55179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6F85"/>
              </a:buClr>
              <a:buSzPts val="2400"/>
              <a:buChar char="➔"/>
            </a:pPr>
            <a:r>
              <a:rPr lang="en-US" sz="2400">
                <a:solidFill>
                  <a:schemeClr val="dk1"/>
                </a:solidFill>
              </a:rPr>
              <a:t>Limit </a:t>
            </a:r>
            <a:r>
              <a:rPr lang="en-US" sz="2400">
                <a:solidFill>
                  <a:schemeClr val="dk1"/>
                </a:solidFill>
              </a:rPr>
              <a:t>Visitors &amp; going out for the first 2- 3 weeks</a:t>
            </a:r>
            <a:endParaRPr sz="2400">
              <a:solidFill>
                <a:schemeClr val="dk1"/>
              </a:solidFill>
            </a:endParaRPr>
          </a:p>
          <a:p>
            <a:pPr indent="-381000" lvl="0" marL="457200" rtl="0" algn="l">
              <a:spcBef>
                <a:spcPts val="0"/>
              </a:spcBef>
              <a:spcAft>
                <a:spcPts val="0"/>
              </a:spcAft>
              <a:buClr>
                <a:srgbClr val="006F85"/>
              </a:buClr>
              <a:buSzPts val="2400"/>
              <a:buChar char="➔"/>
            </a:pPr>
            <a:r>
              <a:rPr lang="en-US" sz="2400">
                <a:solidFill>
                  <a:schemeClr val="dk1"/>
                </a:solidFill>
              </a:rPr>
              <a:t>immune system can’t fight germs yet.</a:t>
            </a:r>
            <a:endParaRPr sz="2400">
              <a:solidFill>
                <a:schemeClr val="dk1"/>
              </a:solidFill>
            </a:endParaRPr>
          </a:p>
          <a:p>
            <a:pPr indent="-381000" lvl="0" marL="457200" rtl="0" algn="l">
              <a:spcBef>
                <a:spcPts val="0"/>
              </a:spcBef>
              <a:spcAft>
                <a:spcPts val="0"/>
              </a:spcAft>
              <a:buClr>
                <a:srgbClr val="006F85"/>
              </a:buClr>
              <a:buSzPts val="2400"/>
              <a:buChar char="➔"/>
            </a:pPr>
            <a:r>
              <a:rPr lang="en-US" sz="2400">
                <a:solidFill>
                  <a:schemeClr val="dk1"/>
                </a:solidFill>
              </a:rPr>
              <a:t>Everyone wash hands before handling baby. </a:t>
            </a:r>
            <a:endParaRPr sz="2400">
              <a:solidFill>
                <a:schemeClr val="dk1"/>
              </a:solidFill>
            </a:endParaRPr>
          </a:p>
          <a:p>
            <a:pPr indent="-381000" lvl="0" marL="457200" rtl="0" algn="l">
              <a:spcBef>
                <a:spcPts val="0"/>
              </a:spcBef>
              <a:spcAft>
                <a:spcPts val="0"/>
              </a:spcAft>
              <a:buClr>
                <a:srgbClr val="006F85"/>
              </a:buClr>
              <a:buSzPts val="2400"/>
              <a:buChar char="➔"/>
            </a:pPr>
            <a:r>
              <a:rPr lang="en-US" sz="2400">
                <a:solidFill>
                  <a:schemeClr val="dk1"/>
                </a:solidFill>
              </a:rPr>
              <a:t>Hold your baby often- don’t worry about spoiling your newborn.</a:t>
            </a:r>
            <a:endParaRPr sz="2400">
              <a:solidFill>
                <a:schemeClr val="dk1"/>
              </a:solidFill>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16"/>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23" name="Google Shape;123;p16"/>
          <p:cNvSpPr txBox="1"/>
          <p:nvPr>
            <p:ph type="ctrTitle"/>
          </p:nvPr>
        </p:nvSpPr>
        <p:spPr>
          <a:xfrm>
            <a:off x="685800" y="231576"/>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Caring for Newborn</a:t>
            </a:r>
            <a:endParaRPr>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17"/>
          <p:cNvPicPr preferRelativeResize="0"/>
          <p:nvPr/>
        </p:nvPicPr>
        <p:blipFill rotWithShape="1">
          <a:blip r:embed="rId3">
            <a:alphaModFix/>
          </a:blip>
          <a:srcRect b="0" l="0" r="0" t="0"/>
          <a:stretch/>
        </p:blipFill>
        <p:spPr>
          <a:xfrm rot="-829285">
            <a:off x="261934" y="2251784"/>
            <a:ext cx="4981160" cy="3735859"/>
          </a:xfrm>
          <a:prstGeom prst="rect">
            <a:avLst/>
          </a:prstGeom>
          <a:noFill/>
          <a:ln>
            <a:noFill/>
          </a:ln>
        </p:spPr>
      </p:pic>
      <p:sp>
        <p:nvSpPr>
          <p:cNvPr id="130" name="Google Shape;130;p17"/>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131" name="Google Shape;131;p17"/>
          <p:cNvSpPr txBox="1"/>
          <p:nvPr/>
        </p:nvSpPr>
        <p:spPr>
          <a:xfrm>
            <a:off x="5432200" y="1739225"/>
            <a:ext cx="3578700" cy="4817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006F85"/>
              </a:buClr>
              <a:buSzPts val="2400"/>
              <a:buChar char="➔"/>
            </a:pPr>
            <a:r>
              <a:rPr lang="en-US" sz="2400"/>
              <a:t>Wash hands before and after changing diaper.</a:t>
            </a:r>
            <a:endParaRPr sz="2400"/>
          </a:p>
          <a:p>
            <a:pPr indent="-381000" lvl="0" marL="457200" rtl="0" algn="l">
              <a:spcBef>
                <a:spcPts val="0"/>
              </a:spcBef>
              <a:spcAft>
                <a:spcPts val="0"/>
              </a:spcAft>
              <a:buClr>
                <a:srgbClr val="006F85"/>
              </a:buClr>
              <a:buSzPts val="2400"/>
              <a:buChar char="➔"/>
            </a:pPr>
            <a:r>
              <a:rPr lang="en-US" sz="2400"/>
              <a:t>Keep all supplies handy </a:t>
            </a:r>
            <a:endParaRPr sz="2400"/>
          </a:p>
          <a:p>
            <a:pPr indent="-381000" lvl="0" marL="457200" rtl="0" algn="l">
              <a:spcBef>
                <a:spcPts val="0"/>
              </a:spcBef>
              <a:spcAft>
                <a:spcPts val="0"/>
              </a:spcAft>
              <a:buClr>
                <a:srgbClr val="006F85"/>
              </a:buClr>
              <a:buSzPts val="2400"/>
              <a:buChar char="➔"/>
            </a:pPr>
            <a:r>
              <a:rPr lang="en-US" sz="2400"/>
              <a:t>Cover surface with waterproof pad</a:t>
            </a:r>
            <a:endParaRPr sz="2400"/>
          </a:p>
          <a:p>
            <a:pPr indent="-381000" lvl="0" marL="457200" rtl="0" algn="l">
              <a:spcBef>
                <a:spcPts val="0"/>
              </a:spcBef>
              <a:spcAft>
                <a:spcPts val="0"/>
              </a:spcAft>
              <a:buClr>
                <a:srgbClr val="006F85"/>
              </a:buClr>
              <a:buSzPts val="2400"/>
              <a:buChar char="➔"/>
            </a:pPr>
            <a:r>
              <a:rPr lang="en-US" sz="2400"/>
              <a:t>Apply cream with tissue.</a:t>
            </a:r>
            <a:endParaRPr sz="2400"/>
          </a:p>
          <a:p>
            <a:pPr indent="-381000" lvl="0" marL="457200" rtl="0" algn="l">
              <a:spcBef>
                <a:spcPts val="0"/>
              </a:spcBef>
              <a:spcAft>
                <a:spcPts val="0"/>
              </a:spcAft>
              <a:buClr>
                <a:srgbClr val="006F85"/>
              </a:buClr>
              <a:buSzPts val="2400"/>
              <a:buChar char="➔"/>
            </a:pPr>
            <a:r>
              <a:rPr lang="en-US" sz="2400"/>
              <a:t>Never use baby powder - talcum particles can cause lung damage</a:t>
            </a:r>
            <a:endParaRPr sz="2400"/>
          </a:p>
          <a:p>
            <a:pPr indent="0" lvl="0" marL="0" rtl="0" algn="l">
              <a:spcBef>
                <a:spcPts val="0"/>
              </a:spcBef>
              <a:spcAft>
                <a:spcPts val="0"/>
              </a:spcAft>
              <a:buNone/>
            </a:pPr>
            <a:r>
              <a:t/>
            </a:r>
            <a:endParaRPr/>
          </a:p>
        </p:txBody>
      </p:sp>
      <p:sp>
        <p:nvSpPr>
          <p:cNvPr id="132" name="Google Shape;132;p17"/>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33" name="Google Shape;133;p17"/>
          <p:cNvSpPr txBox="1"/>
          <p:nvPr>
            <p:ph type="ctrTitle"/>
          </p:nvPr>
        </p:nvSpPr>
        <p:spPr>
          <a:xfrm>
            <a:off x="685800" y="231576"/>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Diaper Duty</a:t>
            </a:r>
            <a:endParaRPr>
              <a:solidFill>
                <a:srgbClr val="FFFFFF"/>
              </a:solidFill>
              <a:latin typeface="Arial"/>
              <a:ea typeface="Arial"/>
              <a:cs typeface="Arial"/>
              <a:sym typeface="Arial"/>
            </a:endParaRPr>
          </a:p>
        </p:txBody>
      </p:sp>
      <p:sp>
        <p:nvSpPr>
          <p:cNvPr id="134" name="Google Shape;134;p17"/>
          <p:cNvSpPr txBox="1"/>
          <p:nvPr/>
        </p:nvSpPr>
        <p:spPr>
          <a:xfrm>
            <a:off x="0" y="1140575"/>
            <a:ext cx="9144000" cy="57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006F85"/>
                </a:solidFill>
              </a:rPr>
              <a:t>Newborns will wet 8 - 12 per day.</a:t>
            </a:r>
            <a:endParaRPr sz="2400">
              <a:solidFill>
                <a:srgbClr val="006F8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8"/>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141" name="Google Shape;141;p18"/>
          <p:cNvSpPr txBox="1"/>
          <p:nvPr/>
        </p:nvSpPr>
        <p:spPr>
          <a:xfrm>
            <a:off x="1026550" y="1099800"/>
            <a:ext cx="7431600" cy="57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6F85"/>
                </a:solidFill>
              </a:rPr>
              <a:t>What are the differences between </a:t>
            </a:r>
            <a:r>
              <a:rPr lang="en-US" sz="2400">
                <a:solidFill>
                  <a:srgbClr val="006F85"/>
                </a:solidFill>
              </a:rPr>
              <a:t>Needs</a:t>
            </a:r>
            <a:r>
              <a:rPr lang="en-US" sz="2400">
                <a:solidFill>
                  <a:srgbClr val="006F85"/>
                </a:solidFill>
              </a:rPr>
              <a:t> </a:t>
            </a:r>
            <a:r>
              <a:rPr lang="en-US" sz="2400">
                <a:solidFill>
                  <a:srgbClr val="006F85"/>
                </a:solidFill>
              </a:rPr>
              <a:t>Vs.</a:t>
            </a:r>
            <a:r>
              <a:rPr lang="en-US" sz="2400">
                <a:solidFill>
                  <a:srgbClr val="006F85"/>
                </a:solidFill>
              </a:rPr>
              <a:t> </a:t>
            </a:r>
            <a:r>
              <a:rPr lang="en-US" sz="2400">
                <a:solidFill>
                  <a:srgbClr val="006F85"/>
                </a:solidFill>
              </a:rPr>
              <a:t>Wants?</a:t>
            </a:r>
            <a:endParaRPr sz="2400">
              <a:solidFill>
                <a:srgbClr val="006F85"/>
              </a:solidFill>
            </a:endParaRPr>
          </a:p>
        </p:txBody>
      </p:sp>
      <p:sp>
        <p:nvSpPr>
          <p:cNvPr id="142" name="Google Shape;142;p18"/>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43" name="Google Shape;143;p18"/>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Equipment for Baby</a:t>
            </a:r>
            <a:endParaRPr>
              <a:solidFill>
                <a:srgbClr val="FFFFFF"/>
              </a:solidFill>
              <a:latin typeface="Arial"/>
              <a:ea typeface="Arial"/>
              <a:cs typeface="Arial"/>
              <a:sym typeface="Arial"/>
            </a:endParaRPr>
          </a:p>
        </p:txBody>
      </p:sp>
      <p:sp>
        <p:nvSpPr>
          <p:cNvPr id="144" name="Google Shape;144;p18"/>
          <p:cNvSpPr txBox="1"/>
          <p:nvPr/>
        </p:nvSpPr>
        <p:spPr>
          <a:xfrm>
            <a:off x="317200" y="1611125"/>
            <a:ext cx="4501800" cy="4961700"/>
          </a:xfrm>
          <a:prstGeom prst="rect">
            <a:avLst/>
          </a:prstGeom>
          <a:noFill/>
          <a:ln>
            <a:noFill/>
          </a:ln>
        </p:spPr>
        <p:txBody>
          <a:bodyPr anchorCtr="0" anchor="ctr" bIns="91425" lIns="91425" spcFirstLastPara="1" rIns="91425" wrap="square" tIns="91425">
            <a:noAutofit/>
          </a:bodyPr>
          <a:lstStyle/>
          <a:p>
            <a:pPr indent="-355600" lvl="0" marL="457200" rtl="0" algn="l">
              <a:lnSpc>
                <a:spcPct val="115000"/>
              </a:lnSpc>
              <a:spcBef>
                <a:spcPts val="0"/>
              </a:spcBef>
              <a:spcAft>
                <a:spcPts val="0"/>
              </a:spcAft>
              <a:buClr>
                <a:srgbClr val="006F85"/>
              </a:buClr>
              <a:buSzPts val="2000"/>
              <a:buChar char="➔"/>
            </a:pPr>
            <a:r>
              <a:rPr lang="en-US" sz="2000">
                <a:solidFill>
                  <a:schemeClr val="dk1"/>
                </a:solidFill>
              </a:rPr>
              <a:t>Babies are small but the equipment can take up a lot of room. Determine space for baby</a:t>
            </a:r>
            <a:endParaRPr sz="2000">
              <a:solidFill>
                <a:schemeClr val="dk1"/>
              </a:solidFill>
            </a:endParaRPr>
          </a:p>
          <a:p>
            <a:pPr indent="-355600" lvl="0" marL="457200" rtl="0" algn="l">
              <a:lnSpc>
                <a:spcPct val="115000"/>
              </a:lnSpc>
              <a:spcBef>
                <a:spcPts val="0"/>
              </a:spcBef>
              <a:spcAft>
                <a:spcPts val="0"/>
              </a:spcAft>
              <a:buClr>
                <a:srgbClr val="006F85"/>
              </a:buClr>
              <a:buSzPts val="2000"/>
              <a:buChar char="➔"/>
            </a:pPr>
            <a:r>
              <a:rPr lang="en-US" sz="2000">
                <a:solidFill>
                  <a:schemeClr val="dk1"/>
                </a:solidFill>
              </a:rPr>
              <a:t>There are a few things to consider when getting your home ready for baby’s arrival.</a:t>
            </a:r>
            <a:endParaRPr sz="2000">
              <a:solidFill>
                <a:schemeClr val="dk1"/>
              </a:solidFill>
            </a:endParaRPr>
          </a:p>
          <a:p>
            <a:pPr indent="-355600" lvl="0" marL="457200" rtl="0" algn="l">
              <a:lnSpc>
                <a:spcPct val="115000"/>
              </a:lnSpc>
              <a:spcBef>
                <a:spcPts val="0"/>
              </a:spcBef>
              <a:spcAft>
                <a:spcPts val="0"/>
              </a:spcAft>
              <a:buClr>
                <a:srgbClr val="006F85"/>
              </a:buClr>
              <a:buSzPts val="2000"/>
              <a:buChar char="➔"/>
            </a:pPr>
            <a:r>
              <a:rPr lang="en-US" sz="2000">
                <a:solidFill>
                  <a:schemeClr val="dk1"/>
                </a:solidFill>
              </a:rPr>
              <a:t>Where will baby sleep?</a:t>
            </a:r>
            <a:endParaRPr sz="2000">
              <a:solidFill>
                <a:schemeClr val="dk1"/>
              </a:solidFill>
            </a:endParaRPr>
          </a:p>
          <a:p>
            <a:pPr indent="-355600" lvl="0" marL="457200" rtl="0" algn="l">
              <a:lnSpc>
                <a:spcPct val="115000"/>
              </a:lnSpc>
              <a:spcBef>
                <a:spcPts val="0"/>
              </a:spcBef>
              <a:spcAft>
                <a:spcPts val="0"/>
              </a:spcAft>
              <a:buClr>
                <a:srgbClr val="006F85"/>
              </a:buClr>
              <a:buSzPts val="2000"/>
              <a:buChar char="➔"/>
            </a:pPr>
            <a:r>
              <a:rPr lang="en-US" sz="2000">
                <a:solidFill>
                  <a:schemeClr val="dk1"/>
                </a:solidFill>
              </a:rPr>
              <a:t>Where will you store baby clothing?</a:t>
            </a:r>
            <a:endParaRPr sz="2000">
              <a:solidFill>
                <a:schemeClr val="dk1"/>
              </a:solidFill>
            </a:endParaRPr>
          </a:p>
          <a:p>
            <a:pPr indent="-355600" lvl="0" marL="457200" rtl="0" algn="l">
              <a:lnSpc>
                <a:spcPct val="115000"/>
              </a:lnSpc>
              <a:spcBef>
                <a:spcPts val="0"/>
              </a:spcBef>
              <a:spcAft>
                <a:spcPts val="0"/>
              </a:spcAft>
              <a:buClr>
                <a:srgbClr val="006F85"/>
              </a:buClr>
              <a:buSzPts val="2000"/>
              <a:buChar char="➔"/>
            </a:pPr>
            <a:r>
              <a:rPr lang="en-US" sz="2000">
                <a:solidFill>
                  <a:schemeClr val="dk1"/>
                </a:solidFill>
              </a:rPr>
              <a:t>Where will you change baby’s diaper?</a:t>
            </a:r>
            <a:endParaRPr sz="2000">
              <a:solidFill>
                <a:schemeClr val="dk1"/>
              </a:solidFill>
            </a:endParaRPr>
          </a:p>
          <a:p>
            <a:pPr indent="-355600" lvl="0" marL="457200" rtl="0" algn="l">
              <a:lnSpc>
                <a:spcPct val="115000"/>
              </a:lnSpc>
              <a:spcBef>
                <a:spcPts val="0"/>
              </a:spcBef>
              <a:spcAft>
                <a:spcPts val="0"/>
              </a:spcAft>
              <a:buClr>
                <a:srgbClr val="006F85"/>
              </a:buClr>
              <a:buSzPts val="2000"/>
              <a:buChar char="➔"/>
            </a:pPr>
            <a:r>
              <a:rPr lang="en-US" sz="2000">
                <a:solidFill>
                  <a:schemeClr val="dk1"/>
                </a:solidFill>
              </a:rPr>
              <a:t>Where will you bathe baby?</a:t>
            </a:r>
            <a:endParaRPr sz="20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pic>
        <p:nvPicPr>
          <p:cNvPr id="145" name="Google Shape;145;p18"/>
          <p:cNvPicPr preferRelativeResize="0"/>
          <p:nvPr/>
        </p:nvPicPr>
        <p:blipFill>
          <a:blip r:embed="rId3">
            <a:alphaModFix/>
          </a:blip>
          <a:stretch>
            <a:fillRect/>
          </a:stretch>
        </p:blipFill>
        <p:spPr>
          <a:xfrm>
            <a:off x="5108657" y="2124300"/>
            <a:ext cx="4035350" cy="377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9"/>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pic>
        <p:nvPicPr>
          <p:cNvPr id="152" name="Google Shape;152;p19"/>
          <p:cNvPicPr preferRelativeResize="0"/>
          <p:nvPr/>
        </p:nvPicPr>
        <p:blipFill rotWithShape="1">
          <a:blip r:embed="rId3">
            <a:alphaModFix/>
          </a:blip>
          <a:srcRect b="0" l="0" r="0" t="0"/>
          <a:stretch/>
        </p:blipFill>
        <p:spPr>
          <a:xfrm>
            <a:off x="5562600" y="2714436"/>
            <a:ext cx="3331003" cy="2473804"/>
          </a:xfrm>
          <a:prstGeom prst="rect">
            <a:avLst/>
          </a:prstGeom>
          <a:noFill/>
          <a:ln>
            <a:noFill/>
          </a:ln>
        </p:spPr>
      </p:pic>
      <p:sp>
        <p:nvSpPr>
          <p:cNvPr id="153" name="Google Shape;153;p19"/>
          <p:cNvSpPr txBox="1"/>
          <p:nvPr/>
        </p:nvSpPr>
        <p:spPr>
          <a:xfrm>
            <a:off x="75950" y="1200994"/>
            <a:ext cx="8903700" cy="1506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100"/>
              <a:buNone/>
            </a:pPr>
            <a:r>
              <a:rPr lang="en-US" sz="2000">
                <a:solidFill>
                  <a:schemeClr val="dk1"/>
                </a:solidFill>
              </a:rPr>
              <a:t>A newborn’s stomach cannot hold very much so it’s important that caretakers don’t overfeed babies. But they are also growing quickly and will be hungry every 2 – 3 hours. You will quickly recognize when your baby communicates that he or she is hungry. </a:t>
            </a:r>
            <a:endParaRPr sz="2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54" name="Google Shape;154;p19"/>
          <p:cNvSpPr txBox="1"/>
          <p:nvPr/>
        </p:nvSpPr>
        <p:spPr>
          <a:xfrm>
            <a:off x="762000" y="5410200"/>
            <a:ext cx="103637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 day old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1-1/4 tsp</a:t>
            </a:r>
            <a:endParaRPr sz="1800">
              <a:solidFill>
                <a:schemeClr val="dk1"/>
              </a:solidFill>
              <a:latin typeface="Calibri"/>
              <a:ea typeface="Calibri"/>
              <a:cs typeface="Calibri"/>
              <a:sym typeface="Calibri"/>
            </a:endParaRPr>
          </a:p>
        </p:txBody>
      </p:sp>
      <p:sp>
        <p:nvSpPr>
          <p:cNvPr id="155" name="Google Shape;155;p19"/>
          <p:cNvSpPr txBox="1"/>
          <p:nvPr/>
        </p:nvSpPr>
        <p:spPr>
          <a:xfrm>
            <a:off x="3503392" y="5594866"/>
            <a:ext cx="112402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 days old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.75 oz</a:t>
            </a:r>
            <a:endParaRPr sz="1800">
              <a:solidFill>
                <a:schemeClr val="dk1"/>
              </a:solidFill>
              <a:latin typeface="Calibri"/>
              <a:ea typeface="Calibri"/>
              <a:cs typeface="Calibri"/>
              <a:sym typeface="Calibri"/>
            </a:endParaRPr>
          </a:p>
        </p:txBody>
      </p:sp>
      <p:sp>
        <p:nvSpPr>
          <p:cNvPr id="156" name="Google Shape;156;p19"/>
          <p:cNvSpPr txBox="1"/>
          <p:nvPr/>
        </p:nvSpPr>
        <p:spPr>
          <a:xfrm>
            <a:off x="6629401" y="5589941"/>
            <a:ext cx="132869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 month old</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2.5 – 5 oz</a:t>
            </a:r>
            <a:endParaRPr sz="1800">
              <a:solidFill>
                <a:schemeClr val="dk1"/>
              </a:solidFill>
              <a:latin typeface="Calibri"/>
              <a:ea typeface="Calibri"/>
              <a:cs typeface="Calibri"/>
              <a:sym typeface="Calibri"/>
            </a:endParaRPr>
          </a:p>
        </p:txBody>
      </p:sp>
      <p:pic>
        <p:nvPicPr>
          <p:cNvPr id="157" name="Google Shape;157;p19"/>
          <p:cNvPicPr preferRelativeResize="0"/>
          <p:nvPr/>
        </p:nvPicPr>
        <p:blipFill rotWithShape="1">
          <a:blip r:embed="rId4">
            <a:alphaModFix/>
          </a:blip>
          <a:srcRect b="0" l="0" r="0" t="0"/>
          <a:stretch/>
        </p:blipFill>
        <p:spPr>
          <a:xfrm>
            <a:off x="207243" y="2852893"/>
            <a:ext cx="3303076" cy="2196890"/>
          </a:xfrm>
          <a:prstGeom prst="rect">
            <a:avLst/>
          </a:prstGeom>
          <a:noFill/>
          <a:ln>
            <a:noFill/>
          </a:ln>
        </p:spPr>
      </p:pic>
      <p:pic>
        <p:nvPicPr>
          <p:cNvPr id="158" name="Google Shape;158;p19"/>
          <p:cNvPicPr preferRelativeResize="0"/>
          <p:nvPr/>
        </p:nvPicPr>
        <p:blipFill rotWithShape="1">
          <a:blip r:embed="rId5">
            <a:alphaModFix/>
          </a:blip>
          <a:srcRect b="0" l="0" r="0" t="0"/>
          <a:stretch/>
        </p:blipFill>
        <p:spPr>
          <a:xfrm>
            <a:off x="2858327" y="3274411"/>
            <a:ext cx="2414155" cy="2073156"/>
          </a:xfrm>
          <a:prstGeom prst="rect">
            <a:avLst/>
          </a:prstGeom>
          <a:noFill/>
          <a:ln>
            <a:noFill/>
          </a:ln>
        </p:spPr>
      </p:pic>
      <p:sp>
        <p:nvSpPr>
          <p:cNvPr id="159" name="Google Shape;159;p19"/>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60" name="Google Shape;160;p19"/>
          <p:cNvSpPr txBox="1"/>
          <p:nvPr>
            <p:ph type="ctrTitle"/>
          </p:nvPr>
        </p:nvSpPr>
        <p:spPr>
          <a:xfrm>
            <a:off x="685800" y="231575"/>
            <a:ext cx="7772400" cy="90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Feeding Baby</a:t>
            </a:r>
            <a:endParaRPr>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0"/>
          <p:cNvPicPr preferRelativeResize="0"/>
          <p:nvPr/>
        </p:nvPicPr>
        <p:blipFill rotWithShape="1">
          <a:blip r:embed="rId3">
            <a:alphaModFix/>
          </a:blip>
          <a:srcRect b="0" l="0" r="0" t="0"/>
          <a:stretch/>
        </p:blipFill>
        <p:spPr>
          <a:xfrm rot="785334">
            <a:off x="3669144" y="2506743"/>
            <a:ext cx="5294162" cy="3552386"/>
          </a:xfrm>
          <a:prstGeom prst="rect">
            <a:avLst/>
          </a:prstGeom>
          <a:noFill/>
          <a:ln>
            <a:noFill/>
          </a:ln>
        </p:spPr>
      </p:pic>
      <p:sp>
        <p:nvSpPr>
          <p:cNvPr id="167" name="Google Shape;167;p20"/>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168" name="Google Shape;168;p20"/>
          <p:cNvSpPr txBox="1"/>
          <p:nvPr/>
        </p:nvSpPr>
        <p:spPr>
          <a:xfrm>
            <a:off x="75950" y="1853625"/>
            <a:ext cx="3930600" cy="44769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006F85"/>
              </a:buClr>
              <a:buSzPts val="1800"/>
              <a:buChar char="➔"/>
            </a:pPr>
            <a:r>
              <a:rPr lang="en-US" sz="1800">
                <a:solidFill>
                  <a:schemeClr val="dk1"/>
                </a:solidFill>
              </a:rPr>
              <a:t>Carry baby and walk around the house.</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Take baby on a stroller ride.</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Try massaging your baby</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Read to your baby</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Give baby a bath</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Change or dress baby</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Take baby to appointments</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Talk and sing to your baby</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Play with your baby</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Feed your baby.</a:t>
            </a:r>
            <a:endParaRPr sz="1800">
              <a:solidFill>
                <a:schemeClr val="dk1"/>
              </a:solidFill>
            </a:endParaRPr>
          </a:p>
          <a:p>
            <a:pPr indent="-342900" lvl="0" marL="457200" rtl="0" algn="l">
              <a:lnSpc>
                <a:spcPct val="115000"/>
              </a:lnSpc>
              <a:spcBef>
                <a:spcPts val="0"/>
              </a:spcBef>
              <a:spcAft>
                <a:spcPts val="0"/>
              </a:spcAft>
              <a:buClr>
                <a:srgbClr val="006F85"/>
              </a:buClr>
              <a:buSzPts val="1800"/>
              <a:buChar char="➔"/>
            </a:pPr>
            <a:r>
              <a:rPr lang="en-US" sz="1800">
                <a:solidFill>
                  <a:schemeClr val="dk1"/>
                </a:solidFill>
              </a:rPr>
              <a:t>Burp baby</a:t>
            </a:r>
            <a:endParaRPr sz="1800">
              <a:solidFill>
                <a:schemeClr val="dk1"/>
              </a:solidFill>
            </a:endParaRPr>
          </a:p>
        </p:txBody>
      </p:sp>
      <p:sp>
        <p:nvSpPr>
          <p:cNvPr id="169" name="Google Shape;169;p20"/>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70" name="Google Shape;170;p20"/>
          <p:cNvSpPr txBox="1"/>
          <p:nvPr>
            <p:ph type="ctrTitle"/>
          </p:nvPr>
        </p:nvSpPr>
        <p:spPr>
          <a:xfrm>
            <a:off x="685800" y="299426"/>
            <a:ext cx="7772400" cy="841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Get Fathers Involved</a:t>
            </a:r>
            <a:endParaRPr>
              <a:solidFill>
                <a:srgbClr val="FFFFFF"/>
              </a:solidFill>
              <a:latin typeface="Arial"/>
              <a:ea typeface="Arial"/>
              <a:cs typeface="Arial"/>
              <a:sym typeface="Arial"/>
            </a:endParaRPr>
          </a:p>
          <a:p>
            <a:pPr indent="0" lvl="0" marL="0" rtl="0" algn="ctr">
              <a:spcBef>
                <a:spcPts val="0"/>
              </a:spcBef>
              <a:spcAft>
                <a:spcPts val="0"/>
              </a:spcAft>
              <a:buClr>
                <a:schemeClr val="dk1"/>
              </a:buClr>
              <a:buSzPts val="4400"/>
              <a:buFont typeface="Calibri"/>
              <a:buNone/>
            </a:pPr>
            <a:r>
              <a:t/>
            </a:r>
            <a:endParaRPr/>
          </a:p>
        </p:txBody>
      </p:sp>
      <p:sp>
        <p:nvSpPr>
          <p:cNvPr id="171" name="Google Shape;171;p20"/>
          <p:cNvSpPr txBox="1"/>
          <p:nvPr/>
        </p:nvSpPr>
        <p:spPr>
          <a:xfrm>
            <a:off x="0" y="1240425"/>
            <a:ext cx="9025200" cy="613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2000">
                <a:solidFill>
                  <a:srgbClr val="006F85"/>
                </a:solidFill>
              </a:rPr>
              <a:t>Dad can do practically everything mom can do if he has the desire to bond with his newborn. </a:t>
            </a:r>
            <a:endParaRPr sz="2000">
              <a:solidFill>
                <a:srgbClr val="006F8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21"/>
          <p:cNvPicPr preferRelativeResize="0"/>
          <p:nvPr/>
        </p:nvPicPr>
        <p:blipFill rotWithShape="1">
          <a:blip r:embed="rId3">
            <a:alphaModFix/>
          </a:blip>
          <a:srcRect b="0" l="0" r="9893" t="0"/>
          <a:stretch/>
        </p:blipFill>
        <p:spPr>
          <a:xfrm>
            <a:off x="75950" y="1140575"/>
            <a:ext cx="9068050" cy="5707675"/>
          </a:xfrm>
          <a:prstGeom prst="rect">
            <a:avLst/>
          </a:prstGeom>
          <a:noFill/>
          <a:ln>
            <a:noFill/>
          </a:ln>
        </p:spPr>
      </p:pic>
      <p:sp>
        <p:nvSpPr>
          <p:cNvPr id="178" name="Google Shape;178;p21"/>
          <p:cNvSpPr txBox="1"/>
          <p:nvPr/>
        </p:nvSpPr>
        <p:spPr>
          <a:xfrm>
            <a:off x="75953" y="6488668"/>
            <a:ext cx="18382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weteachfacs.com</a:t>
            </a:r>
            <a:endParaRPr sz="1800">
              <a:solidFill>
                <a:srgbClr val="7F7F7F"/>
              </a:solidFill>
              <a:latin typeface="Calibri"/>
              <a:ea typeface="Calibri"/>
              <a:cs typeface="Calibri"/>
              <a:sym typeface="Calibri"/>
            </a:endParaRPr>
          </a:p>
        </p:txBody>
      </p:sp>
      <p:sp>
        <p:nvSpPr>
          <p:cNvPr id="179" name="Google Shape;179;p21"/>
          <p:cNvSpPr txBox="1"/>
          <p:nvPr/>
        </p:nvSpPr>
        <p:spPr>
          <a:xfrm>
            <a:off x="685800" y="1140575"/>
            <a:ext cx="7425900" cy="52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6F85"/>
                </a:solidFill>
              </a:rPr>
              <a:t>Be a good role model by making healthy choices</a:t>
            </a:r>
            <a:endParaRPr sz="2400">
              <a:solidFill>
                <a:srgbClr val="006F85"/>
              </a:solidFill>
            </a:endParaRPr>
          </a:p>
        </p:txBody>
      </p:sp>
      <p:sp>
        <p:nvSpPr>
          <p:cNvPr id="180" name="Google Shape;180;p21"/>
          <p:cNvSpPr txBox="1"/>
          <p:nvPr/>
        </p:nvSpPr>
        <p:spPr>
          <a:xfrm>
            <a:off x="171100" y="1641250"/>
            <a:ext cx="4191900" cy="570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Keep baby away from crowds during cold and flu season</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Take your child for medical and dental check-ups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Provide exercise and stimulating activities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Feeding appropriate healthful foods at appropriate ages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Teach good hand washing practices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Protect your child from abuse</a:t>
            </a:r>
            <a:endParaRPr sz="1800">
              <a:solidFill>
                <a:schemeClr val="dk1"/>
              </a:solidFill>
              <a:latin typeface="Calibri"/>
              <a:ea typeface="Calibri"/>
              <a:cs typeface="Calibri"/>
              <a:sym typeface="Calibri"/>
            </a:endParaRPr>
          </a:p>
        </p:txBody>
      </p:sp>
      <p:sp>
        <p:nvSpPr>
          <p:cNvPr id="181" name="Google Shape;181;p21"/>
          <p:cNvSpPr/>
          <p:nvPr/>
        </p:nvSpPr>
        <p:spPr>
          <a:xfrm>
            <a:off x="0" y="231575"/>
            <a:ext cx="9144000" cy="909000"/>
          </a:xfrm>
          <a:prstGeom prst="rect">
            <a:avLst/>
          </a:prstGeom>
          <a:solidFill>
            <a:srgbClr val="9F60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Nunito"/>
              <a:ea typeface="Nunito"/>
              <a:cs typeface="Nunito"/>
              <a:sym typeface="Nunito"/>
            </a:endParaRPr>
          </a:p>
        </p:txBody>
      </p:sp>
      <p:sp>
        <p:nvSpPr>
          <p:cNvPr id="182" name="Google Shape;182;p21"/>
          <p:cNvSpPr txBox="1"/>
          <p:nvPr>
            <p:ph type="ctrTitle"/>
          </p:nvPr>
        </p:nvSpPr>
        <p:spPr>
          <a:xfrm>
            <a:off x="685800" y="238476"/>
            <a:ext cx="7772400" cy="83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rgbClr val="FFFFFF"/>
                </a:solidFill>
                <a:latin typeface="Arial"/>
                <a:ea typeface="Arial"/>
                <a:cs typeface="Arial"/>
                <a:sym typeface="Arial"/>
              </a:rPr>
              <a:t>Health and Wellness</a:t>
            </a:r>
            <a:endParaRPr>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