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Cabin"/>
      <p:regular r:id="rId27"/>
      <p:bold r:id="rId28"/>
      <p:italic r:id="rId29"/>
      <p:boldItalic r:id="rId30"/>
    </p:embeddedFont>
    <p:embeddedFont>
      <p:font typeface="Arial Black"/>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Black-regular.fntdata"/><Relationship Id="rId30" Type="http://schemas.openxmlformats.org/officeDocument/2006/relationships/font" Target="fonts/Cabin-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ac7d52997_2_4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latin typeface="Arial"/>
              <a:ea typeface="Arial"/>
              <a:cs typeface="Arial"/>
              <a:sym typeface="Arial"/>
            </a:endParaRPr>
          </a:p>
        </p:txBody>
      </p:sp>
      <p:sp>
        <p:nvSpPr>
          <p:cNvPr id="123" name="Google Shape;123;g4ac7d52997_2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24" name="Google Shape;124;g4ac7d52997_2_4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5" name="Google Shape;125;g4ac7d52997_2_49:notes"/>
          <p:cNvSpPr txBox="1"/>
          <p:nvPr>
            <p:ph idx="3"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ac7d52997_2_5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latin typeface="Arial"/>
              <a:ea typeface="Arial"/>
              <a:cs typeface="Arial"/>
              <a:sym typeface="Arial"/>
            </a:endParaRPr>
          </a:p>
        </p:txBody>
      </p:sp>
      <p:sp>
        <p:nvSpPr>
          <p:cNvPr id="136" name="Google Shape;136;g4ac7d52997_2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37" name="Google Shape;137;g4ac7d52997_2_5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8" name="Google Shape;138;g4ac7d52997_2_57:notes"/>
          <p:cNvSpPr txBox="1"/>
          <p:nvPr>
            <p:ph idx="3"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ac7d52997_2_6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US"/>
              <a:t>‹#›</a:t>
            </a:fld>
            <a:endParaRPr sz="1400">
              <a:latin typeface="Arial"/>
              <a:ea typeface="Arial"/>
              <a:cs typeface="Arial"/>
              <a:sym typeface="Arial"/>
            </a:endParaRPr>
          </a:p>
        </p:txBody>
      </p:sp>
      <p:sp>
        <p:nvSpPr>
          <p:cNvPr id="146" name="Google Shape;146;g4ac7d52997_2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47" name="Google Shape;147;g4ac7d52997_2_6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8" name="Google Shape;148;g4ac7d52997_2_64:notes"/>
          <p:cNvSpPr txBox="1"/>
          <p:nvPr>
            <p:ph idx="3"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qua templat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a:solidFill>
            <a:srgbClr val="0097A7">
              <a:alpha val="41568"/>
            </a:srgbClr>
          </a:solid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9" name="Google Shape;49;p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0" name="Shape 50"/>
        <p:cNvGrpSpPr/>
        <p:nvPr/>
      </p:nvGrpSpPr>
      <p:grpSpPr>
        <a:xfrm>
          <a:off x="0" y="0"/>
          <a:ext cx="0" cy="0"/>
          <a:chOff x="0" y="0"/>
          <a:chExt cx="0" cy="0"/>
        </a:xfrm>
      </p:grpSpPr>
      <p:sp>
        <p:nvSpPr>
          <p:cNvPr id="51" name="Google Shape;51;p12"/>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3" name="Google Shape;53;p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992767"/>
            <a:ext cx="8520600" cy="2736900"/>
          </a:xfrm>
          <a:prstGeom prst="rect">
            <a:avLst/>
          </a:prstGeom>
          <a:solidFill>
            <a:srgbClr val="AC2869"/>
          </a:solidFill>
          <a:ln>
            <a:noFill/>
          </a:ln>
        </p:spPr>
        <p:txBody>
          <a:bodyPr anchorCtr="0" anchor="b" bIns="91425" lIns="91425" spcFirstLastPara="1" rIns="91425" wrap="square" tIns="91425"/>
          <a:lstStyle>
            <a:lvl1pPr lvl="0" algn="ctr">
              <a:lnSpc>
                <a:spcPct val="100000"/>
              </a:lnSpc>
              <a:spcBef>
                <a:spcPts val="0"/>
              </a:spcBef>
              <a:spcAft>
                <a:spcPts val="0"/>
              </a:spcAft>
              <a:buClr>
                <a:srgbClr val="FFFFFF"/>
              </a:buClr>
              <a:buSzPts val="5200"/>
              <a:buNone/>
              <a:defRPr sz="52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2" name="Google Shape;62;p15"/>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 name="Google Shape;63;p1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311700" y="593367"/>
            <a:ext cx="8520600" cy="763500"/>
          </a:xfrm>
          <a:prstGeom prst="rect">
            <a:avLst/>
          </a:prstGeom>
          <a:solidFill>
            <a:srgbClr val="AC2869"/>
          </a:solidFill>
          <a:ln>
            <a:noFill/>
          </a:ln>
        </p:spPr>
        <p:txBody>
          <a:bodyPr anchorCtr="0" anchor="t" bIns="91425" lIns="91425" spcFirstLastPara="1" rIns="91425" wrap="square" tIns="91425"/>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1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81000" lvl="0" marL="457200" algn="l">
              <a:lnSpc>
                <a:spcPct val="115000"/>
              </a:lnSpc>
              <a:spcBef>
                <a:spcPts val="0"/>
              </a:spcBef>
              <a:spcAft>
                <a:spcPts val="0"/>
              </a:spcAft>
              <a:buClr>
                <a:srgbClr val="AC2869"/>
              </a:buClr>
              <a:buSzPts val="2400"/>
              <a:buChar char="➔"/>
              <a:defRPr sz="2400">
                <a:solidFill>
                  <a:srgbClr val="000000"/>
                </a:solidFill>
              </a:defRPr>
            </a:lvl1pPr>
            <a:lvl2pPr indent="-355600" lvl="1" marL="914400" algn="l">
              <a:lnSpc>
                <a:spcPct val="115000"/>
              </a:lnSpc>
              <a:spcBef>
                <a:spcPts val="1600"/>
              </a:spcBef>
              <a:spcAft>
                <a:spcPts val="0"/>
              </a:spcAft>
              <a:buClr>
                <a:schemeClr val="accent5"/>
              </a:buClr>
              <a:buSzPts val="2000"/>
              <a:buChar char="◆"/>
              <a:defRPr sz="2000">
                <a:solidFill>
                  <a:srgbClr val="000000"/>
                </a:solidFill>
              </a:defRPr>
            </a:lvl2pPr>
            <a:lvl3pPr indent="-330200" lvl="2" marL="1371600" algn="l">
              <a:lnSpc>
                <a:spcPct val="115000"/>
              </a:lnSpc>
              <a:spcBef>
                <a:spcPts val="1600"/>
              </a:spcBef>
              <a:spcAft>
                <a:spcPts val="0"/>
              </a:spcAft>
              <a:buClr>
                <a:schemeClr val="accent4"/>
              </a:buClr>
              <a:buSzPts val="1600"/>
              <a:buChar char="●"/>
              <a:defRPr sz="1600">
                <a:solidFill>
                  <a:srgbClr val="000000"/>
                </a:solidFil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7" name="Google Shape;67;p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on left, text on right">
  <p:cSld name="TITLE_AND_TWO_COLUMNS_1">
    <p:spTree>
      <p:nvGrpSpPr>
        <p:cNvPr id="68" name="Shape 68"/>
        <p:cNvGrpSpPr/>
        <p:nvPr/>
      </p:nvGrpSpPr>
      <p:grpSpPr>
        <a:xfrm>
          <a:off x="0" y="0"/>
          <a:ext cx="0" cy="0"/>
          <a:chOff x="0" y="0"/>
          <a:chExt cx="0" cy="0"/>
        </a:xfrm>
      </p:grpSpPr>
      <p:sp>
        <p:nvSpPr>
          <p:cNvPr id="69" name="Google Shape;69;p17"/>
          <p:cNvSpPr txBox="1"/>
          <p:nvPr>
            <p:ph idx="10" type="dt"/>
          </p:nvPr>
        </p:nvSpPr>
        <p:spPr>
          <a:xfrm>
            <a:off x="457200" y="6245225"/>
            <a:ext cx="2133600" cy="47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9pPr>
          </a:lstStyle>
          <a:p/>
        </p:txBody>
      </p:sp>
      <p:sp>
        <p:nvSpPr>
          <p:cNvPr id="70" name="Google Shape;70;p17"/>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Google Shape;71;p1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Google Shape;73;p18"/>
          <p:cNvSpPr txBox="1"/>
          <p:nvPr>
            <p:ph type="title"/>
          </p:nvPr>
        </p:nvSpPr>
        <p:spPr>
          <a:xfrm>
            <a:off x="311700" y="2867800"/>
            <a:ext cx="8520600" cy="1122300"/>
          </a:xfrm>
          <a:prstGeom prst="rect">
            <a:avLst/>
          </a:prstGeom>
          <a:solidFill>
            <a:srgbClr val="AC2869"/>
          </a:solidFill>
          <a:ln>
            <a:noFill/>
          </a:ln>
        </p:spPr>
        <p:txBody>
          <a:bodyPr anchorCtr="0" anchor="ctr" bIns="91425" lIns="91425" spcFirstLastPara="1" rIns="91425" wrap="square" tIns="91425"/>
          <a:lstStyle>
            <a:lvl1pPr lvl="0" algn="ctr">
              <a:lnSpc>
                <a:spcPct val="100000"/>
              </a:lnSpc>
              <a:spcBef>
                <a:spcPts val="0"/>
              </a:spcBef>
              <a:spcAft>
                <a:spcPts val="0"/>
              </a:spcAft>
              <a:buClr>
                <a:srgbClr val="FFFFFF"/>
              </a:buClr>
              <a:buSzPts val="3600"/>
              <a:buNone/>
              <a:defRPr sz="36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4" name="Google Shape;74;p1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5" name="Shape 75"/>
        <p:cNvGrpSpPr/>
        <p:nvPr/>
      </p:nvGrpSpPr>
      <p:grpSpPr>
        <a:xfrm>
          <a:off x="0" y="0"/>
          <a:ext cx="0" cy="0"/>
          <a:chOff x="0" y="0"/>
          <a:chExt cx="0" cy="0"/>
        </a:xfrm>
      </p:grpSpPr>
      <p:sp>
        <p:nvSpPr>
          <p:cNvPr id="76" name="Google Shape;76;p19"/>
          <p:cNvSpPr txBox="1"/>
          <p:nvPr>
            <p:ph type="title"/>
          </p:nvPr>
        </p:nvSpPr>
        <p:spPr>
          <a:xfrm>
            <a:off x="311700" y="593367"/>
            <a:ext cx="8520600" cy="763500"/>
          </a:xfrm>
          <a:prstGeom prst="rect">
            <a:avLst/>
          </a:prstGeom>
          <a:solidFill>
            <a:srgbClr val="AC2869"/>
          </a:solidFill>
          <a:ln>
            <a:noFill/>
          </a:ln>
        </p:spPr>
        <p:txBody>
          <a:bodyPr anchorCtr="0" anchor="t" bIns="91425" lIns="91425" spcFirstLastPara="1" rIns="91425" wrap="square" tIns="91425"/>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19"/>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lstStyle>
            <a:lvl1pPr indent="-381000" lvl="0" marL="457200" algn="l">
              <a:lnSpc>
                <a:spcPct val="115000"/>
              </a:lnSpc>
              <a:spcBef>
                <a:spcPts val="0"/>
              </a:spcBef>
              <a:spcAft>
                <a:spcPts val="0"/>
              </a:spcAft>
              <a:buClr>
                <a:srgbClr val="AC2869"/>
              </a:buClr>
              <a:buSzPts val="2400"/>
              <a:buChar char="➔"/>
              <a:defRPr sz="2400">
                <a:solidFill>
                  <a:srgbClr val="000000"/>
                </a:solidFill>
              </a:defRPr>
            </a:lvl1pPr>
            <a:lvl2pPr indent="-355600" lvl="1" marL="914400" algn="l">
              <a:lnSpc>
                <a:spcPct val="115000"/>
              </a:lnSpc>
              <a:spcBef>
                <a:spcPts val="1600"/>
              </a:spcBef>
              <a:spcAft>
                <a:spcPts val="0"/>
              </a:spcAft>
              <a:buClr>
                <a:schemeClr val="accent5"/>
              </a:buClr>
              <a:buSzPts val="2000"/>
              <a:buChar char="◆"/>
              <a:defRPr sz="2000">
                <a:solidFill>
                  <a:srgbClr val="000000"/>
                </a:solidFill>
              </a:defRPr>
            </a:lvl2pPr>
            <a:lvl3pPr indent="-342900" lvl="2" marL="1371600" algn="l">
              <a:lnSpc>
                <a:spcPct val="115000"/>
              </a:lnSpc>
              <a:spcBef>
                <a:spcPts val="1600"/>
              </a:spcBef>
              <a:spcAft>
                <a:spcPts val="0"/>
              </a:spcAft>
              <a:buClr>
                <a:schemeClr val="accent4"/>
              </a:buClr>
              <a:buSzPts val="1800"/>
              <a:buChar char="●"/>
              <a:defRPr sz="1800">
                <a:solidFill>
                  <a:srgbClr val="000000"/>
                </a:solidFill>
              </a:defRPr>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19"/>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p1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Google Shape;81;p20"/>
          <p:cNvSpPr txBox="1"/>
          <p:nvPr>
            <p:ph type="title"/>
          </p:nvPr>
        </p:nvSpPr>
        <p:spPr>
          <a:xfrm>
            <a:off x="311700" y="593367"/>
            <a:ext cx="8520600" cy="763500"/>
          </a:xfrm>
          <a:prstGeom prst="rect">
            <a:avLst/>
          </a:prstGeom>
          <a:solidFill>
            <a:srgbClr val="AC2869"/>
          </a:solidFill>
          <a:ln>
            <a:noFill/>
          </a:ln>
        </p:spPr>
        <p:txBody>
          <a:bodyPr anchorCtr="0" anchor="t" bIns="91425" lIns="91425" spcFirstLastPara="1" rIns="91425" wrap="square" tIns="91425"/>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 name="Google Shape;82;p2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erry Pretty">
  <p:cSld name="ONE_COLUMN_TEXT">
    <p:spTree>
      <p:nvGrpSpPr>
        <p:cNvPr id="83" name="Shape 83"/>
        <p:cNvGrpSpPr/>
        <p:nvPr/>
      </p:nvGrpSpPr>
      <p:grpSpPr>
        <a:xfrm>
          <a:off x="0" y="0"/>
          <a:ext cx="0" cy="0"/>
          <a:chOff x="0" y="0"/>
          <a:chExt cx="0" cy="0"/>
        </a:xfrm>
      </p:grpSpPr>
      <p:sp>
        <p:nvSpPr>
          <p:cNvPr id="84" name="Google Shape;84;p21"/>
          <p:cNvSpPr txBox="1"/>
          <p:nvPr>
            <p:ph type="title"/>
          </p:nvPr>
        </p:nvSpPr>
        <p:spPr>
          <a:xfrm>
            <a:off x="311700" y="740800"/>
            <a:ext cx="2808000" cy="1007700"/>
          </a:xfrm>
          <a:prstGeom prst="rect">
            <a:avLst/>
          </a:prstGeom>
          <a:solidFill>
            <a:srgbClr val="AC2869"/>
          </a:solid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5" name="Google Shape;85;p21"/>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6" name="Google Shape;86;p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1435608" y="274638"/>
            <a:ext cx="7498200" cy="1143000"/>
          </a:xfrm>
          <a:prstGeom prst="rect">
            <a:avLst/>
          </a:prstGeom>
          <a:noFill/>
          <a:ln>
            <a:noFill/>
          </a:ln>
        </p:spPr>
        <p:txBody>
          <a:bodyPr anchorCtr="0" anchor="ctr" bIns="91425" lIns="91425" spcFirstLastPara="1" rIns="91425" wrap="square" tIns="91425"/>
          <a:lstStyle>
            <a:lvl1pPr lvl="0" marR="0" algn="l">
              <a:lnSpc>
                <a:spcPct val="100000"/>
              </a:lnSpc>
              <a:spcBef>
                <a:spcPts val="0"/>
              </a:spcBef>
              <a:spcAft>
                <a:spcPts val="0"/>
              </a:spcAft>
              <a:buClr>
                <a:schemeClr val="dk2"/>
              </a:buClr>
              <a:buSzPts val="4300"/>
              <a:buFont typeface="Cabin"/>
              <a:buNone/>
              <a:defRPr b="0" i="0" sz="4300" u="none" cap="none" strike="noStrike">
                <a:solidFill>
                  <a:schemeClr val="dk2"/>
                </a:solidFill>
                <a:latin typeface="Cabin"/>
                <a:ea typeface="Cabin"/>
                <a:cs typeface="Cabin"/>
                <a:sym typeface="Cabin"/>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sp>
        <p:nvSpPr>
          <p:cNvPr id="15" name="Google Shape;15;p3"/>
          <p:cNvSpPr txBox="1"/>
          <p:nvPr>
            <p:ph idx="1" type="body"/>
          </p:nvPr>
        </p:nvSpPr>
        <p:spPr>
          <a:xfrm>
            <a:off x="1435608" y="1447800"/>
            <a:ext cx="7498200" cy="4800600"/>
          </a:xfrm>
          <a:prstGeom prst="rect">
            <a:avLst/>
          </a:prstGeom>
          <a:noFill/>
          <a:ln>
            <a:noFill/>
          </a:ln>
        </p:spPr>
        <p:txBody>
          <a:bodyPr anchorCtr="0" anchor="t" bIns="91425" lIns="91425" spcFirstLastPara="1" rIns="91425" wrap="square" tIns="91425"/>
          <a:lstStyle>
            <a:lvl1pPr indent="-391160" lvl="0" marL="457200" marR="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Cabin"/>
                <a:ea typeface="Cabin"/>
                <a:cs typeface="Cabin"/>
                <a:sym typeface="Cabin"/>
              </a:defRPr>
            </a:lvl1pPr>
            <a:lvl2pPr indent="-406400" lvl="1" marL="914400" marR="0" algn="l">
              <a:lnSpc>
                <a:spcPct val="100000"/>
              </a:lnSpc>
              <a:spcBef>
                <a:spcPts val="1600"/>
              </a:spcBef>
              <a:spcAft>
                <a:spcPts val="0"/>
              </a:spcAft>
              <a:buClr>
                <a:schemeClr val="accent1"/>
              </a:buClr>
              <a:buSzPts val="2800"/>
              <a:buFont typeface="Verdana"/>
              <a:buChar char="◦"/>
              <a:defRPr b="0" i="0" sz="2800" u="none" cap="none" strike="noStrike">
                <a:solidFill>
                  <a:schemeClr val="dk1"/>
                </a:solidFill>
                <a:latin typeface="Cabin"/>
                <a:ea typeface="Cabin"/>
                <a:cs typeface="Cabin"/>
                <a:sym typeface="Cabin"/>
              </a:defRPr>
            </a:lvl2pPr>
            <a:lvl3pPr indent="-381000" lvl="2" marL="1371600" marR="0" algn="l">
              <a:lnSpc>
                <a:spcPct val="100000"/>
              </a:lnSpc>
              <a:spcBef>
                <a:spcPts val="1600"/>
              </a:spcBef>
              <a:spcAft>
                <a:spcPts val="0"/>
              </a:spcAft>
              <a:buClr>
                <a:schemeClr val="accent2"/>
              </a:buClr>
              <a:buSzPts val="2400"/>
              <a:buFont typeface="Noto Sans Symbols"/>
              <a:buChar char="⚫"/>
              <a:defRPr b="0" i="0" sz="2400" u="none" cap="none" strike="noStrike">
                <a:solidFill>
                  <a:schemeClr val="dk1"/>
                </a:solidFill>
                <a:latin typeface="Cabin"/>
                <a:ea typeface="Cabin"/>
                <a:cs typeface="Cabin"/>
                <a:sym typeface="Cabin"/>
              </a:defRPr>
            </a:lvl3pPr>
            <a:lvl4pPr indent="-355600" lvl="3" marL="1828800" marR="0" algn="l">
              <a:lnSpc>
                <a:spcPct val="100000"/>
              </a:lnSpc>
              <a:spcBef>
                <a:spcPts val="1600"/>
              </a:spcBef>
              <a:spcAft>
                <a:spcPts val="0"/>
              </a:spcAft>
              <a:buClr>
                <a:schemeClr val="accent3"/>
              </a:buClr>
              <a:buSzPts val="2000"/>
              <a:buFont typeface="Noto Sans Symbols"/>
              <a:buChar char="⚫"/>
              <a:defRPr b="0" i="0" sz="2000" u="none" cap="none" strike="noStrike">
                <a:solidFill>
                  <a:schemeClr val="dk1"/>
                </a:solidFill>
                <a:latin typeface="Cabin"/>
                <a:ea typeface="Cabin"/>
                <a:cs typeface="Cabin"/>
                <a:sym typeface="Cabin"/>
              </a:defRPr>
            </a:lvl4pPr>
            <a:lvl5pPr indent="-355600" lvl="4" marL="2286000" marR="0" algn="l">
              <a:lnSpc>
                <a:spcPct val="100000"/>
              </a:lnSpc>
              <a:spcBef>
                <a:spcPts val="1600"/>
              </a:spcBef>
              <a:spcAft>
                <a:spcPts val="0"/>
              </a:spcAft>
              <a:buClr>
                <a:schemeClr val="accent4"/>
              </a:buClr>
              <a:buSzPts val="2000"/>
              <a:buFont typeface="Noto Sans Symbols"/>
              <a:buChar char="⚫"/>
              <a:defRPr b="0" i="0" sz="2000" u="none" cap="none" strike="noStrike">
                <a:solidFill>
                  <a:schemeClr val="dk1"/>
                </a:solidFill>
                <a:latin typeface="Cabin"/>
                <a:ea typeface="Cabin"/>
                <a:cs typeface="Cabin"/>
                <a:sym typeface="Cabin"/>
              </a:defRPr>
            </a:lvl5pPr>
            <a:lvl6pPr indent="-355600" lvl="5" marL="2743200" marR="0" algn="l">
              <a:lnSpc>
                <a:spcPct val="100000"/>
              </a:lnSpc>
              <a:spcBef>
                <a:spcPts val="16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16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16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1600"/>
              </a:spcBef>
              <a:spcAft>
                <a:spcPts val="160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6" name="Google Shape;16;p3"/>
          <p:cNvSpPr txBox="1"/>
          <p:nvPr>
            <p:ph idx="10" type="dt"/>
          </p:nvPr>
        </p:nvSpPr>
        <p:spPr>
          <a:xfrm>
            <a:off x="3581400" y="6305550"/>
            <a:ext cx="2133600" cy="476100"/>
          </a:xfrm>
          <a:prstGeom prst="rect">
            <a:avLst/>
          </a:prstGeom>
          <a:noFill/>
          <a:ln>
            <a:noFill/>
          </a:ln>
        </p:spPr>
        <p:txBody>
          <a:bodyPr anchorCtr="0" anchor="b"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98B8C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7" name="Google Shape;17;p3"/>
          <p:cNvSpPr txBox="1"/>
          <p:nvPr>
            <p:ph idx="11" type="ftr"/>
          </p:nvPr>
        </p:nvSpPr>
        <p:spPr>
          <a:xfrm>
            <a:off x="5715000" y="6305550"/>
            <a:ext cx="2895600" cy="4761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8B8C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8" name="Google Shape;18;p3"/>
          <p:cNvSpPr txBox="1"/>
          <p:nvPr>
            <p:ph idx="12" type="sldNum"/>
          </p:nvPr>
        </p:nvSpPr>
        <p:spPr>
          <a:xfrm>
            <a:off x="8613648" y="6305550"/>
            <a:ext cx="457200" cy="4761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98B8C0"/>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7" name="Shape 87"/>
        <p:cNvGrpSpPr/>
        <p:nvPr/>
      </p:nvGrpSpPr>
      <p:grpSpPr>
        <a:xfrm>
          <a:off x="0" y="0"/>
          <a:ext cx="0" cy="0"/>
          <a:chOff x="0" y="0"/>
          <a:chExt cx="0" cy="0"/>
        </a:xfrm>
      </p:grpSpPr>
      <p:sp>
        <p:nvSpPr>
          <p:cNvPr id="88" name="Google Shape;88;p22"/>
          <p:cNvSpPr txBox="1"/>
          <p:nvPr>
            <p:ph type="title"/>
          </p:nvPr>
        </p:nvSpPr>
        <p:spPr>
          <a:xfrm>
            <a:off x="490250" y="600200"/>
            <a:ext cx="6367800" cy="5454300"/>
          </a:xfrm>
          <a:prstGeom prst="rect">
            <a:avLst/>
          </a:prstGeom>
          <a:solidFill>
            <a:srgbClr val="AC2869"/>
          </a:solid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9" name="Google Shape;89;p2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3"/>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3"/>
          <p:cNvSpPr txBox="1"/>
          <p:nvPr>
            <p:ph type="title"/>
          </p:nvPr>
        </p:nvSpPr>
        <p:spPr>
          <a:xfrm>
            <a:off x="265500" y="1644233"/>
            <a:ext cx="4045200" cy="1976400"/>
          </a:xfrm>
          <a:prstGeom prst="rect">
            <a:avLst/>
          </a:prstGeom>
          <a:solidFill>
            <a:srgbClr val="AC2869"/>
          </a:solid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3" name="Google Shape;93;p23"/>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 name="Google Shape;94;p23"/>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lstStyle>
            <a:lvl1pPr indent="-381000" lvl="0" marL="457200" algn="l">
              <a:lnSpc>
                <a:spcPct val="115000"/>
              </a:lnSpc>
              <a:spcBef>
                <a:spcPts val="0"/>
              </a:spcBef>
              <a:spcAft>
                <a:spcPts val="0"/>
              </a:spcAft>
              <a:buSzPts val="24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5" name="Google Shape;95;p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6" name="Shape 96"/>
        <p:cNvGrpSpPr/>
        <p:nvPr/>
      </p:nvGrpSpPr>
      <p:grpSpPr>
        <a:xfrm>
          <a:off x="0" y="0"/>
          <a:ext cx="0" cy="0"/>
          <a:chOff x="0" y="0"/>
          <a:chExt cx="0" cy="0"/>
        </a:xfrm>
      </p:grpSpPr>
      <p:sp>
        <p:nvSpPr>
          <p:cNvPr id="97" name="Google Shape;97;p24"/>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2400"/>
              <a:buNone/>
              <a:defRPr/>
            </a:lvl1pPr>
          </a:lstStyle>
          <a:p/>
        </p:txBody>
      </p:sp>
      <p:sp>
        <p:nvSpPr>
          <p:cNvPr id="98" name="Google Shape;98;p2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9" name="Shape 99"/>
        <p:cNvGrpSpPr/>
        <p:nvPr/>
      </p:nvGrpSpPr>
      <p:grpSpPr>
        <a:xfrm>
          <a:off x="0" y="0"/>
          <a:ext cx="0" cy="0"/>
          <a:chOff x="0" y="0"/>
          <a:chExt cx="0" cy="0"/>
        </a:xfrm>
      </p:grpSpPr>
      <p:sp>
        <p:nvSpPr>
          <p:cNvPr id="100" name="Google Shape;100;p25"/>
          <p:cNvSpPr txBox="1"/>
          <p:nvPr>
            <p:ph hasCustomPrompt="1" type="title"/>
          </p:nvPr>
        </p:nvSpPr>
        <p:spPr>
          <a:xfrm>
            <a:off x="311700" y="1474833"/>
            <a:ext cx="8520600" cy="2618100"/>
          </a:xfrm>
          <a:prstGeom prst="rect">
            <a:avLst/>
          </a:prstGeom>
          <a:solidFill>
            <a:srgbClr val="AC2869"/>
          </a:solid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 name="Google Shape;101;p25"/>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lstStyle>
            <a:lvl1pPr indent="-381000" lvl="0" marL="457200" algn="ctr">
              <a:lnSpc>
                <a:spcPct val="115000"/>
              </a:lnSpc>
              <a:spcBef>
                <a:spcPts val="0"/>
              </a:spcBef>
              <a:spcAft>
                <a:spcPts val="0"/>
              </a:spcAft>
              <a:buSzPts val="24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2" name="Google Shape;102;p2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3" name="Shape 103"/>
        <p:cNvGrpSpPr/>
        <p:nvPr/>
      </p:nvGrpSpPr>
      <p:grpSpPr>
        <a:xfrm>
          <a:off x="0" y="0"/>
          <a:ext cx="0" cy="0"/>
          <a:chOff x="0" y="0"/>
          <a:chExt cx="0" cy="0"/>
        </a:xfrm>
      </p:grpSpPr>
      <p:sp>
        <p:nvSpPr>
          <p:cNvPr id="104" name="Google Shape;104;p2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867800"/>
            <a:ext cx="8520600" cy="1122300"/>
          </a:xfrm>
          <a:prstGeom prst="rect">
            <a:avLst/>
          </a:prstGeom>
          <a:solidFill>
            <a:srgbClr val="0097A7">
              <a:alpha val="41568"/>
            </a:srgbClr>
          </a:solid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7"/>
            <a:ext cx="8520600" cy="763500"/>
          </a:xfrm>
          <a:prstGeom prst="rect">
            <a:avLst/>
          </a:prstGeom>
          <a:solidFill>
            <a:srgbClr val="0097A7">
              <a:alpha val="41568"/>
            </a:srgbClr>
          </a:solid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593367"/>
            <a:ext cx="8520600" cy="763500"/>
          </a:xfrm>
          <a:prstGeom prst="rect">
            <a:avLst/>
          </a:prstGeom>
          <a:solidFill>
            <a:srgbClr val="0097A7">
              <a:alpha val="41568"/>
            </a:srgbClr>
          </a:solid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10"/>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10"/>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 name="Google Shape;46;p1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311700" y="593367"/>
            <a:ext cx="8520600" cy="763500"/>
          </a:xfrm>
          <a:prstGeom prst="rect">
            <a:avLst/>
          </a:prstGeom>
          <a:solidFill>
            <a:srgbClr val="AC2869"/>
          </a:solid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FFFFFF"/>
              </a:buClr>
              <a:buSzPts val="3600"/>
              <a:buFont typeface="Arial"/>
              <a:buNone/>
              <a:defRPr b="0" i="0" sz="36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8" name="Google Shape;58;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81000" lvl="0" marL="457200" marR="0" rtl="0" algn="l">
              <a:lnSpc>
                <a:spcPct val="115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9" name="Google Shape;59;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7"/>
          <p:cNvSpPr/>
          <p:nvPr/>
        </p:nvSpPr>
        <p:spPr>
          <a:xfrm>
            <a:off x="340900" y="474575"/>
            <a:ext cx="8502300" cy="2025300"/>
          </a:xfrm>
          <a:prstGeom prst="round2DiagRect">
            <a:avLst>
              <a:gd fmla="val 16667" name="adj1"/>
              <a:gd fmla="val 0" name="adj2"/>
            </a:avLst>
          </a:prstGeom>
          <a:solidFill>
            <a:srgbClr val="00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7"/>
          <p:cNvSpPr txBox="1"/>
          <p:nvPr>
            <p:ph type="ctrTitle"/>
          </p:nvPr>
        </p:nvSpPr>
        <p:spPr>
          <a:xfrm>
            <a:off x="1295263" y="474575"/>
            <a:ext cx="7406700" cy="1664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2"/>
              </a:buClr>
              <a:buSzPts val="4300"/>
              <a:buFont typeface="Cabin"/>
              <a:buNone/>
            </a:pPr>
            <a:r>
              <a:rPr b="1" lang="en-US" sz="4800">
                <a:solidFill>
                  <a:srgbClr val="FFFFFF"/>
                </a:solidFill>
              </a:rPr>
              <a:t>Nature vs. Nurture</a:t>
            </a:r>
            <a:endParaRPr b="1" sz="4800">
              <a:solidFill>
                <a:srgbClr val="FFFFFF"/>
              </a:solidFill>
              <a:latin typeface="Arial"/>
              <a:ea typeface="Arial"/>
              <a:cs typeface="Arial"/>
              <a:sym typeface="Arial"/>
            </a:endParaRPr>
          </a:p>
          <a:p>
            <a:pPr indent="0" lvl="0" marL="0" marR="0" rtl="0" algn="r">
              <a:lnSpc>
                <a:spcPct val="100000"/>
              </a:lnSpc>
              <a:spcBef>
                <a:spcPts val="0"/>
              </a:spcBef>
              <a:spcAft>
                <a:spcPts val="0"/>
              </a:spcAft>
              <a:buClr>
                <a:schemeClr val="dk2"/>
              </a:buClr>
              <a:buSzPts val="4300"/>
              <a:buFont typeface="Cabin"/>
              <a:buNone/>
            </a:pPr>
            <a:r>
              <a:rPr b="1" lang="en-US" sz="3000">
                <a:solidFill>
                  <a:srgbClr val="FFFF00"/>
                </a:solidFill>
              </a:rPr>
              <a:t>which is t</a:t>
            </a:r>
            <a:r>
              <a:rPr b="1" lang="en-US" sz="3000">
                <a:solidFill>
                  <a:srgbClr val="FFFF00"/>
                </a:solidFill>
                <a:latin typeface="Arial"/>
                <a:ea typeface="Arial"/>
                <a:cs typeface="Arial"/>
                <a:sym typeface="Arial"/>
              </a:rPr>
              <a:t>he result of parenting?</a:t>
            </a:r>
            <a:endParaRPr b="1" sz="3000">
              <a:solidFill>
                <a:srgbClr val="FFFF00"/>
              </a:solidFill>
              <a:latin typeface="Arial"/>
              <a:ea typeface="Arial"/>
              <a:cs typeface="Arial"/>
              <a:sym typeface="Arial"/>
            </a:endParaRPr>
          </a:p>
        </p:txBody>
      </p:sp>
      <p:sp>
        <p:nvSpPr>
          <p:cNvPr id="111" name="Google Shape;111;p27"/>
          <p:cNvSpPr txBox="1"/>
          <p:nvPr/>
        </p:nvSpPr>
        <p:spPr>
          <a:xfrm>
            <a:off x="4191000" y="5410200"/>
            <a:ext cx="2133600" cy="769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bin"/>
              <a:ea typeface="Cabin"/>
              <a:cs typeface="Cabin"/>
              <a:sym typeface="Cabin"/>
            </a:endParaRPr>
          </a:p>
        </p:txBody>
      </p:sp>
      <p:pic>
        <p:nvPicPr>
          <p:cNvPr id="112" name="Google Shape;112;p27"/>
          <p:cNvPicPr preferRelativeResize="0"/>
          <p:nvPr/>
        </p:nvPicPr>
        <p:blipFill rotWithShape="1">
          <a:blip r:embed="rId3">
            <a:alphaModFix/>
          </a:blip>
          <a:srcRect b="0" l="0" r="0" t="0"/>
          <a:stretch/>
        </p:blipFill>
        <p:spPr>
          <a:xfrm>
            <a:off x="1964624" y="2676625"/>
            <a:ext cx="5575176" cy="4181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6"/>
          <p:cNvSpPr txBox="1"/>
          <p:nvPr>
            <p:ph idx="1" type="body"/>
          </p:nvPr>
        </p:nvSpPr>
        <p:spPr>
          <a:xfrm>
            <a:off x="265500" y="1136325"/>
            <a:ext cx="8613000" cy="560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2560"/>
              <a:buNone/>
            </a:pPr>
            <a:r>
              <a:rPr lang="en-US"/>
              <a:t>4. </a:t>
            </a:r>
            <a:r>
              <a:rPr b="0" i="0" lang="en-US" sz="3200" u="none" cap="none" strike="noStrike">
                <a:solidFill>
                  <a:schemeClr val="dk1"/>
                </a:solidFill>
                <a:latin typeface="Cabin"/>
                <a:ea typeface="Cabin"/>
                <a:cs typeface="Cabin"/>
                <a:sym typeface="Cabin"/>
              </a:rPr>
              <a:t>Charlie’s mom was 15 and unmarried when he was born.  Because she was so young and unprepared for the responsibilities of raising a child, Charlie spent most of his early childhood in foster homes with many different substitute parents.  Charlie is now 12 years old and his mother has given him to social services to find a home for him.</a:t>
            </a:r>
            <a:endParaRPr/>
          </a:p>
          <a:p>
            <a:pPr indent="-351790" lvl="0" marL="596646" marR="0" rtl="0" algn="l">
              <a:lnSpc>
                <a:spcPct val="90000"/>
              </a:lnSpc>
              <a:spcBef>
                <a:spcPts val="600"/>
              </a:spcBef>
              <a:spcAft>
                <a:spcPts val="0"/>
              </a:spcAft>
              <a:buClr>
                <a:schemeClr val="accent1"/>
              </a:buClr>
              <a:buSzPts val="2560"/>
              <a:buFont typeface="Noto Sans Symbols"/>
              <a:buNone/>
            </a:pPr>
            <a:r>
              <a:t/>
            </a:r>
            <a:endParaRPr b="0" i="0" sz="2400" u="none" cap="none" strike="noStrike">
              <a:solidFill>
                <a:schemeClr val="dk1"/>
              </a:solidFill>
              <a:latin typeface="Cabin"/>
              <a:ea typeface="Cabin"/>
              <a:cs typeface="Cabin"/>
              <a:sym typeface="Cabin"/>
            </a:endParaRPr>
          </a:p>
          <a:p>
            <a:pPr indent="0" lvl="0" marL="82296" marR="0" rtl="0" algn="l">
              <a:lnSpc>
                <a:spcPct val="90000"/>
              </a:lnSpc>
              <a:spcBef>
                <a:spcPts val="600"/>
              </a:spcBef>
              <a:spcAft>
                <a:spcPts val="0"/>
              </a:spcAft>
              <a:buClr>
                <a:schemeClr val="accent1"/>
              </a:buClr>
              <a:buSzPts val="2560"/>
              <a:buFont typeface="Noto Sans Symbols"/>
              <a:buNone/>
            </a:pPr>
            <a:r>
              <a:rPr b="1" i="0" lang="en-US" sz="3200" u="sng" cap="none" strike="noStrike">
                <a:solidFill>
                  <a:srgbClr val="0000FF"/>
                </a:solidFill>
              </a:rPr>
              <a:t>What will happen to Charlie?  Write your response down.</a:t>
            </a:r>
            <a:endParaRPr b="1" u="sng">
              <a:solidFill>
                <a:srgbClr val="0000FF"/>
              </a:solidFill>
            </a:endParaRPr>
          </a:p>
          <a:p>
            <a:pPr indent="-120902" lvl="0" marL="365760" marR="0" rtl="0" algn="l">
              <a:lnSpc>
                <a:spcPct val="90000"/>
              </a:lnSpc>
              <a:spcBef>
                <a:spcPts val="600"/>
              </a:spcBef>
              <a:spcAft>
                <a:spcPts val="160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p:txBody>
      </p:sp>
      <p:sp>
        <p:nvSpPr>
          <p:cNvPr id="186" name="Google Shape;186;p36"/>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6"/>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7"/>
          <p:cNvSpPr txBox="1"/>
          <p:nvPr>
            <p:ph idx="1" type="body"/>
          </p:nvPr>
        </p:nvSpPr>
        <p:spPr>
          <a:xfrm>
            <a:off x="701225" y="1475850"/>
            <a:ext cx="7741800" cy="4800600"/>
          </a:xfrm>
          <a:prstGeom prst="rect">
            <a:avLst/>
          </a:prstGeom>
          <a:noFill/>
          <a:ln>
            <a:noFill/>
          </a:ln>
        </p:spPr>
        <p:txBody>
          <a:bodyPr anchorCtr="0" anchor="t" bIns="45700" lIns="91425" spcFirstLastPara="1" rIns="91425" wrap="square" tIns="45700">
            <a:noAutofit/>
          </a:bodyPr>
          <a:lstStyle/>
          <a:p>
            <a:pPr indent="-120902" lvl="0" marL="365760" marR="0" rtl="0" algn="l">
              <a:lnSpc>
                <a:spcPct val="100000"/>
              </a:lnSpc>
              <a:spcBef>
                <a:spcPts val="600"/>
              </a:spcBef>
              <a:spcAft>
                <a:spcPts val="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a:p>
            <a:pPr indent="0" lvl="0" marL="365760" marR="0" rtl="0" algn="ctr">
              <a:lnSpc>
                <a:spcPct val="100000"/>
              </a:lnSpc>
              <a:spcBef>
                <a:spcPts val="600"/>
              </a:spcBef>
              <a:spcAft>
                <a:spcPts val="0"/>
              </a:spcAft>
              <a:buSzPts val="2560"/>
              <a:buNone/>
            </a:pPr>
            <a:r>
              <a:rPr b="1" lang="en-US" sz="3600">
                <a:solidFill>
                  <a:srgbClr val="0000FF"/>
                </a:solidFill>
              </a:rPr>
              <a:t>Let’s see what became of these children when they grew up. </a:t>
            </a:r>
            <a:endParaRPr b="1" sz="3600">
              <a:solidFill>
                <a:srgbClr val="0000FF"/>
              </a:solidFill>
            </a:endParaRPr>
          </a:p>
          <a:p>
            <a:pPr indent="0" lvl="0" marL="365760" marR="0" rtl="0" algn="ctr">
              <a:lnSpc>
                <a:spcPct val="100000"/>
              </a:lnSpc>
              <a:spcBef>
                <a:spcPts val="600"/>
              </a:spcBef>
              <a:spcAft>
                <a:spcPts val="0"/>
              </a:spcAft>
              <a:buSzPts val="2560"/>
              <a:buNone/>
            </a:pPr>
            <a:r>
              <a:t/>
            </a:r>
            <a:endParaRPr b="1" sz="3600">
              <a:solidFill>
                <a:srgbClr val="0000FF"/>
              </a:solidFill>
            </a:endParaRPr>
          </a:p>
          <a:p>
            <a:pPr indent="0" lvl="0" marL="365760" marR="0" rtl="0" algn="ctr">
              <a:lnSpc>
                <a:spcPct val="100000"/>
              </a:lnSpc>
              <a:spcBef>
                <a:spcPts val="600"/>
              </a:spcBef>
              <a:spcAft>
                <a:spcPts val="0"/>
              </a:spcAft>
              <a:buSzPts val="2560"/>
              <a:buNone/>
            </a:pPr>
            <a:r>
              <a:rPr b="1" lang="en-US" sz="3600">
                <a:solidFill>
                  <a:srgbClr val="0000FF"/>
                </a:solidFill>
              </a:rPr>
              <a:t>Is it </a:t>
            </a:r>
            <a:endParaRPr b="1" sz="3600">
              <a:solidFill>
                <a:srgbClr val="0000FF"/>
              </a:solidFill>
            </a:endParaRPr>
          </a:p>
          <a:p>
            <a:pPr indent="0" lvl="0" marL="365760" marR="0" rtl="0" algn="ctr">
              <a:lnSpc>
                <a:spcPct val="100000"/>
              </a:lnSpc>
              <a:spcBef>
                <a:spcPts val="600"/>
              </a:spcBef>
              <a:spcAft>
                <a:spcPts val="0"/>
              </a:spcAft>
              <a:buSzPts val="2560"/>
              <a:buNone/>
            </a:pPr>
            <a:r>
              <a:rPr b="1" lang="en-US" sz="3600">
                <a:solidFill>
                  <a:srgbClr val="0000FF"/>
                </a:solidFill>
              </a:rPr>
              <a:t>Nature or Nurture?</a:t>
            </a:r>
            <a:endParaRPr b="1" sz="3600">
              <a:solidFill>
                <a:srgbClr val="0000FF"/>
              </a:solidFill>
            </a:endParaRPr>
          </a:p>
          <a:p>
            <a:pPr indent="-120902" lvl="0" marL="365760" marR="0" rtl="0" algn="l">
              <a:lnSpc>
                <a:spcPct val="100000"/>
              </a:lnSpc>
              <a:spcBef>
                <a:spcPts val="600"/>
              </a:spcBef>
              <a:spcAft>
                <a:spcPts val="160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p:txBody>
      </p:sp>
      <p:sp>
        <p:nvSpPr>
          <p:cNvPr id="193" name="Google Shape;193;p37"/>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600" u="none" cap="none" strike="noStrike">
                <a:solidFill>
                  <a:srgbClr val="FFFFFF"/>
                </a:solidFill>
                <a:latin typeface="Cabin"/>
                <a:ea typeface="Cabin"/>
                <a:cs typeface="Cabin"/>
                <a:sym typeface="Cabin"/>
              </a:rPr>
              <a:t>Review answers to scenarios</a:t>
            </a:r>
            <a:endParaRPr b="0" i="0" sz="3600" u="none" cap="none" strike="noStrike">
              <a:solidFill>
                <a:srgbClr val="FFFFFF"/>
              </a:solidFill>
              <a:latin typeface="Cabin"/>
              <a:ea typeface="Cabin"/>
              <a:cs typeface="Cabin"/>
              <a:sym typeface="Cabin"/>
            </a:endParaRPr>
          </a:p>
        </p:txBody>
      </p:sp>
      <p:sp>
        <p:nvSpPr>
          <p:cNvPr id="194" name="Google Shape;194;p37"/>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8"/>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8"/>
          <p:cNvSpPr txBox="1"/>
          <p:nvPr>
            <p:ph type="title"/>
          </p:nvPr>
        </p:nvSpPr>
        <p:spPr>
          <a:xfrm>
            <a:off x="645125" y="274650"/>
            <a:ext cx="8288700" cy="945600"/>
          </a:xfrm>
          <a:prstGeom prst="rect">
            <a:avLst/>
          </a:prstGeom>
          <a:noFill/>
          <a:ln>
            <a:noFill/>
          </a:ln>
        </p:spPr>
        <p:txBody>
          <a:bodyPr anchorCtr="0" anchor="ctr" bIns="91425" lIns="91425" spcFirstLastPara="1" rIns="91425" wrap="square" tIns="91425">
            <a:noAutofit/>
          </a:bodyPr>
          <a:lstStyle/>
          <a:p>
            <a:pPr indent="-457200" lvl="0" marL="457200" rtl="0" algn="l">
              <a:lnSpc>
                <a:spcPct val="100000"/>
              </a:lnSpc>
              <a:spcBef>
                <a:spcPts val="0"/>
              </a:spcBef>
              <a:spcAft>
                <a:spcPts val="0"/>
              </a:spcAft>
              <a:buClr>
                <a:srgbClr val="FFFFFF"/>
              </a:buClr>
              <a:buSzPts val="4300"/>
              <a:buAutoNum type="arabicPeriod"/>
            </a:pPr>
            <a:r>
              <a:rPr lang="en-US">
                <a:solidFill>
                  <a:srgbClr val="FFFFFF"/>
                </a:solidFill>
              </a:rPr>
              <a:t>Vincent Bo Jackson</a:t>
            </a:r>
            <a:endParaRPr>
              <a:solidFill>
                <a:srgbClr val="FFFFFF"/>
              </a:solidFill>
            </a:endParaRPr>
          </a:p>
        </p:txBody>
      </p:sp>
      <p:sp>
        <p:nvSpPr>
          <p:cNvPr id="201" name="Google Shape;201;p38"/>
          <p:cNvSpPr txBox="1"/>
          <p:nvPr>
            <p:ph idx="1" type="body"/>
          </p:nvPr>
        </p:nvSpPr>
        <p:spPr>
          <a:xfrm>
            <a:off x="5736025" y="1552525"/>
            <a:ext cx="2931300" cy="4800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600"/>
              </a:spcBef>
              <a:spcAft>
                <a:spcPts val="1600"/>
              </a:spcAft>
              <a:buSzPts val="2560"/>
              <a:buNone/>
            </a:pPr>
            <a:r>
              <a:rPr lang="en-US" sz="2400"/>
              <a:t>He overcame the abuse and hardship of his childhood and is one of the only athletes to have ever played two professional sports (football and baseball)</a:t>
            </a:r>
            <a:endParaRPr sz="2400"/>
          </a:p>
        </p:txBody>
      </p:sp>
      <p:pic>
        <p:nvPicPr>
          <p:cNvPr id="202" name="Google Shape;202;p38"/>
          <p:cNvPicPr preferRelativeResize="0"/>
          <p:nvPr/>
        </p:nvPicPr>
        <p:blipFill rotWithShape="1">
          <a:blip r:embed="rId3">
            <a:alphaModFix/>
          </a:blip>
          <a:srcRect b="0" l="0" r="0" t="0"/>
          <a:stretch/>
        </p:blipFill>
        <p:spPr>
          <a:xfrm rot="-752879">
            <a:off x="329399" y="1768550"/>
            <a:ext cx="5446749" cy="3631175"/>
          </a:xfrm>
          <a:prstGeom prst="rect">
            <a:avLst/>
          </a:prstGeom>
          <a:noFill/>
          <a:ln cap="flat" cmpd="sng" w="76200">
            <a:solidFill>
              <a:srgbClr val="0000FF"/>
            </a:solidFill>
            <a:prstDash val="solid"/>
            <a:round/>
            <a:headEnd len="sm" w="sm" type="none"/>
            <a:tailEnd len="sm" w="sm" type="none"/>
          </a:ln>
        </p:spPr>
      </p:pic>
      <p:sp>
        <p:nvSpPr>
          <p:cNvPr id="203" name="Google Shape;203;p38"/>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39"/>
          <p:cNvPicPr preferRelativeResize="0"/>
          <p:nvPr/>
        </p:nvPicPr>
        <p:blipFill rotWithShape="1">
          <a:blip r:embed="rId3">
            <a:alphaModFix/>
          </a:blip>
          <a:srcRect b="0" l="0" r="0" t="0"/>
          <a:stretch/>
        </p:blipFill>
        <p:spPr>
          <a:xfrm rot="833046">
            <a:off x="3709298" y="1896576"/>
            <a:ext cx="5572375" cy="3615050"/>
          </a:xfrm>
          <a:prstGeom prst="rect">
            <a:avLst/>
          </a:prstGeom>
          <a:noFill/>
          <a:ln cap="flat" cmpd="sng" w="76200">
            <a:solidFill>
              <a:srgbClr val="0000FF"/>
            </a:solidFill>
            <a:prstDash val="solid"/>
            <a:round/>
            <a:headEnd len="sm" w="sm" type="none"/>
            <a:tailEnd len="sm" w="sm" type="none"/>
          </a:ln>
        </p:spPr>
      </p:pic>
      <p:sp>
        <p:nvSpPr>
          <p:cNvPr id="209" name="Google Shape;209;p39"/>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4300" u="none" cap="none" strike="noStrike">
                <a:solidFill>
                  <a:srgbClr val="FFFFFF"/>
                </a:solidFill>
                <a:latin typeface="Cabin"/>
                <a:ea typeface="Cabin"/>
                <a:cs typeface="Cabin"/>
                <a:sym typeface="Cabin"/>
              </a:rPr>
              <a:t>2. Tonya Harding</a:t>
            </a:r>
            <a:endParaRPr b="0" i="0" sz="1400" u="none" cap="none" strike="noStrike">
              <a:solidFill>
                <a:srgbClr val="000000"/>
              </a:solidFill>
              <a:latin typeface="Arial"/>
              <a:ea typeface="Arial"/>
              <a:cs typeface="Arial"/>
              <a:sym typeface="Arial"/>
            </a:endParaRPr>
          </a:p>
        </p:txBody>
      </p:sp>
      <p:sp>
        <p:nvSpPr>
          <p:cNvPr id="210" name="Google Shape;210;p39"/>
          <p:cNvSpPr txBox="1"/>
          <p:nvPr/>
        </p:nvSpPr>
        <p:spPr>
          <a:xfrm>
            <a:off x="320850" y="1570750"/>
            <a:ext cx="3000000" cy="488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1600"/>
              </a:spcAft>
              <a:buClr>
                <a:srgbClr val="000000"/>
              </a:buClr>
              <a:buSzPts val="2400"/>
              <a:buFont typeface="Arial"/>
              <a:buNone/>
            </a:pPr>
            <a:r>
              <a:rPr b="0" i="0" lang="en-US" sz="2400" u="none" cap="none" strike="noStrike">
                <a:solidFill>
                  <a:schemeClr val="dk1"/>
                </a:solidFill>
                <a:latin typeface="Cabin"/>
                <a:ea typeface="Cabin"/>
                <a:cs typeface="Cabin"/>
                <a:sym typeface="Cabin"/>
              </a:rPr>
              <a:t>She was the 1994 US National figure skating champion and also represented the USA in the 1994 Winter Olympics in Lillehammer, Norway. She was involved in a scandal in which figure skater Nancy Kerrigan, her rival, was attacked</a:t>
            </a:r>
            <a:endParaRPr b="0" i="0" sz="1400" u="none" cap="none" strike="noStrike">
              <a:solidFill>
                <a:srgbClr val="000000"/>
              </a:solidFill>
              <a:latin typeface="Arial"/>
              <a:ea typeface="Arial"/>
              <a:cs typeface="Arial"/>
              <a:sym typeface="Arial"/>
            </a:endParaRPr>
          </a:p>
        </p:txBody>
      </p:sp>
      <p:sp>
        <p:nvSpPr>
          <p:cNvPr id="211" name="Google Shape;211;p39"/>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40"/>
          <p:cNvPicPr preferRelativeResize="0"/>
          <p:nvPr/>
        </p:nvPicPr>
        <p:blipFill rotWithShape="1">
          <a:blip r:embed="rId3">
            <a:alphaModFix/>
          </a:blip>
          <a:srcRect b="0" l="0" r="0" t="0"/>
          <a:stretch/>
        </p:blipFill>
        <p:spPr>
          <a:xfrm>
            <a:off x="392700" y="2446325"/>
            <a:ext cx="4145226" cy="4145226"/>
          </a:xfrm>
          <a:prstGeom prst="rect">
            <a:avLst/>
          </a:prstGeom>
          <a:noFill/>
          <a:ln cap="flat" cmpd="sng" w="76200">
            <a:solidFill>
              <a:srgbClr val="0000FF"/>
            </a:solidFill>
            <a:prstDash val="solid"/>
            <a:round/>
            <a:headEnd len="sm" w="sm" type="none"/>
            <a:tailEnd len="sm" w="sm" type="none"/>
          </a:ln>
        </p:spPr>
      </p:pic>
      <p:pic>
        <p:nvPicPr>
          <p:cNvPr id="217" name="Google Shape;217;p40"/>
          <p:cNvPicPr preferRelativeResize="0"/>
          <p:nvPr/>
        </p:nvPicPr>
        <p:blipFill rotWithShape="1">
          <a:blip r:embed="rId4">
            <a:alphaModFix/>
          </a:blip>
          <a:srcRect b="0" l="0" r="0" t="0"/>
          <a:stretch/>
        </p:blipFill>
        <p:spPr>
          <a:xfrm>
            <a:off x="3181513" y="1565550"/>
            <a:ext cx="2780975" cy="2780975"/>
          </a:xfrm>
          <a:prstGeom prst="rect">
            <a:avLst/>
          </a:prstGeom>
          <a:noFill/>
          <a:ln cap="flat" cmpd="sng" w="76200">
            <a:solidFill>
              <a:srgbClr val="0000FF"/>
            </a:solidFill>
            <a:prstDash val="solid"/>
            <a:round/>
            <a:headEnd len="sm" w="sm" type="none"/>
            <a:tailEnd len="sm" w="sm" type="none"/>
          </a:ln>
        </p:spPr>
      </p:pic>
      <p:sp>
        <p:nvSpPr>
          <p:cNvPr id="218" name="Google Shape;218;p40"/>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4300" u="none" cap="none" strike="noStrike">
                <a:solidFill>
                  <a:srgbClr val="FFFFFF"/>
                </a:solidFill>
                <a:latin typeface="Cabin"/>
                <a:ea typeface="Cabin"/>
                <a:cs typeface="Cabin"/>
                <a:sym typeface="Cabin"/>
              </a:rPr>
              <a:t>3. Jeffrey Dahmer</a:t>
            </a:r>
            <a:endParaRPr b="0" i="0" sz="1400" u="none" cap="none" strike="noStrike">
              <a:solidFill>
                <a:srgbClr val="000000"/>
              </a:solidFill>
              <a:latin typeface="Arial"/>
              <a:ea typeface="Arial"/>
              <a:cs typeface="Arial"/>
              <a:sym typeface="Arial"/>
            </a:endParaRPr>
          </a:p>
        </p:txBody>
      </p:sp>
      <p:sp>
        <p:nvSpPr>
          <p:cNvPr id="219" name="Google Shape;219;p40"/>
          <p:cNvSpPr txBox="1"/>
          <p:nvPr/>
        </p:nvSpPr>
        <p:spPr>
          <a:xfrm>
            <a:off x="6437275" y="1102750"/>
            <a:ext cx="2565300" cy="502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1600"/>
              </a:spcAft>
              <a:buClr>
                <a:srgbClr val="000000"/>
              </a:buClr>
              <a:buSzPts val="2400"/>
              <a:buFont typeface="Arial"/>
              <a:buNone/>
            </a:pPr>
            <a:r>
              <a:rPr b="0" i="0" lang="en-US" sz="2400" u="none" cap="none" strike="noStrike">
                <a:solidFill>
                  <a:schemeClr val="dk1"/>
                </a:solidFill>
                <a:latin typeface="Cabin"/>
                <a:ea typeface="Cabin"/>
                <a:cs typeface="Cabin"/>
                <a:sym typeface="Cabin"/>
              </a:rPr>
              <a:t>He confessed to brutally killing 17 men and keeping some of their body parts in his freezer for months as well as eating some of their flesh. He was one of the most horrific serial killers known in the US</a:t>
            </a:r>
            <a:endParaRPr b="0" i="0" sz="1400" u="none" cap="none" strike="noStrike">
              <a:solidFill>
                <a:srgbClr val="000000"/>
              </a:solidFill>
              <a:latin typeface="Arial"/>
              <a:ea typeface="Arial"/>
              <a:cs typeface="Arial"/>
              <a:sym typeface="Arial"/>
            </a:endParaRPr>
          </a:p>
        </p:txBody>
      </p:sp>
      <p:sp>
        <p:nvSpPr>
          <p:cNvPr id="220" name="Google Shape;220;p40"/>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1"/>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4300" u="none" cap="none" strike="noStrike">
                <a:solidFill>
                  <a:srgbClr val="FFFFFF"/>
                </a:solidFill>
                <a:latin typeface="Cabin"/>
                <a:ea typeface="Cabin"/>
                <a:cs typeface="Cabin"/>
                <a:sym typeface="Cabin"/>
              </a:rPr>
              <a:t>4. Charles Manson</a:t>
            </a:r>
            <a:endParaRPr b="0" i="0" sz="1400" u="none" cap="none" strike="noStrike">
              <a:solidFill>
                <a:srgbClr val="000000"/>
              </a:solidFill>
              <a:latin typeface="Arial"/>
              <a:ea typeface="Arial"/>
              <a:cs typeface="Arial"/>
              <a:sym typeface="Arial"/>
            </a:endParaRPr>
          </a:p>
        </p:txBody>
      </p:sp>
      <p:pic>
        <p:nvPicPr>
          <p:cNvPr id="226" name="Google Shape;226;p41"/>
          <p:cNvPicPr preferRelativeResize="0"/>
          <p:nvPr/>
        </p:nvPicPr>
        <p:blipFill rotWithShape="1">
          <a:blip r:embed="rId3">
            <a:alphaModFix/>
          </a:blip>
          <a:srcRect b="0" l="0" r="0" t="0"/>
          <a:stretch/>
        </p:blipFill>
        <p:spPr>
          <a:xfrm>
            <a:off x="1361325" y="2642775"/>
            <a:ext cx="6970950" cy="3710350"/>
          </a:xfrm>
          <a:prstGeom prst="rect">
            <a:avLst/>
          </a:prstGeom>
          <a:noFill/>
          <a:ln cap="flat" cmpd="sng" w="76200">
            <a:solidFill>
              <a:srgbClr val="0000FF"/>
            </a:solidFill>
            <a:prstDash val="solid"/>
            <a:round/>
            <a:headEnd len="sm" w="sm" type="none"/>
            <a:tailEnd len="sm" w="sm" type="none"/>
          </a:ln>
        </p:spPr>
      </p:pic>
      <p:sp>
        <p:nvSpPr>
          <p:cNvPr id="227" name="Google Shape;227;p41"/>
          <p:cNvSpPr txBox="1"/>
          <p:nvPr/>
        </p:nvSpPr>
        <p:spPr>
          <a:xfrm>
            <a:off x="392675" y="1332050"/>
            <a:ext cx="7545300" cy="147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600"/>
              </a:spcBef>
              <a:spcAft>
                <a:spcPts val="1600"/>
              </a:spcAft>
              <a:buClr>
                <a:srgbClr val="000000"/>
              </a:buClr>
              <a:buSzPts val="2400"/>
              <a:buFont typeface="Arial"/>
              <a:buNone/>
            </a:pPr>
            <a:r>
              <a:rPr b="0" i="0" lang="en-US" sz="2400" u="none" cap="none" strike="noStrike">
                <a:solidFill>
                  <a:schemeClr val="dk1"/>
                </a:solidFill>
                <a:latin typeface="Cabin"/>
                <a:ea typeface="Cabin"/>
                <a:cs typeface="Cabin"/>
                <a:sym typeface="Cabin"/>
              </a:rPr>
              <a:t>He was the mastermind of Helter-Skelter, going on a two day killing spree in which 7 people were left mutilated and dead.</a:t>
            </a:r>
            <a:endParaRPr b="0" i="0" sz="1400" u="none" cap="none" strike="noStrike">
              <a:solidFill>
                <a:srgbClr val="000000"/>
              </a:solidFill>
              <a:latin typeface="Arial"/>
              <a:ea typeface="Arial"/>
              <a:cs typeface="Arial"/>
              <a:sym typeface="Arial"/>
            </a:endParaRPr>
          </a:p>
        </p:txBody>
      </p:sp>
      <p:sp>
        <p:nvSpPr>
          <p:cNvPr id="228" name="Google Shape;228;p41"/>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42"/>
          <p:cNvPicPr preferRelativeResize="0"/>
          <p:nvPr/>
        </p:nvPicPr>
        <p:blipFill rotWithShape="1">
          <a:blip r:embed="rId3">
            <a:alphaModFix/>
          </a:blip>
          <a:srcRect b="0" l="0" r="0" t="0"/>
          <a:stretch/>
        </p:blipFill>
        <p:spPr>
          <a:xfrm>
            <a:off x="668525" y="1794726"/>
            <a:ext cx="7949200" cy="4474250"/>
          </a:xfrm>
          <a:prstGeom prst="rect">
            <a:avLst/>
          </a:prstGeom>
          <a:noFill/>
          <a:ln cap="flat" cmpd="sng" w="76200">
            <a:solidFill>
              <a:srgbClr val="0000FF"/>
            </a:solidFill>
            <a:prstDash val="solid"/>
            <a:round/>
            <a:headEnd len="sm" w="sm" type="none"/>
            <a:tailEnd len="sm" w="sm" type="none"/>
          </a:ln>
        </p:spPr>
      </p:pic>
      <p:sp>
        <p:nvSpPr>
          <p:cNvPr id="234" name="Google Shape;234;p42"/>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4300" u="none" cap="none" strike="noStrike">
                <a:solidFill>
                  <a:srgbClr val="FFFFFF"/>
                </a:solidFill>
                <a:latin typeface="Cabin"/>
                <a:ea typeface="Cabin"/>
                <a:cs typeface="Cabin"/>
                <a:sym typeface="Cabin"/>
              </a:rPr>
              <a:t>5. Nicki Minaj  </a:t>
            </a:r>
            <a:endParaRPr b="0" i="0" sz="1400" u="none" cap="none" strike="noStrike">
              <a:solidFill>
                <a:srgbClr val="000000"/>
              </a:solidFill>
              <a:latin typeface="Arial"/>
              <a:ea typeface="Arial"/>
              <a:cs typeface="Arial"/>
              <a:sym typeface="Arial"/>
            </a:endParaRPr>
          </a:p>
        </p:txBody>
      </p:sp>
      <p:sp>
        <p:nvSpPr>
          <p:cNvPr id="235" name="Google Shape;235;p42"/>
          <p:cNvSpPr txBox="1"/>
          <p:nvPr/>
        </p:nvSpPr>
        <p:spPr>
          <a:xfrm>
            <a:off x="406700" y="1160263"/>
            <a:ext cx="7337700" cy="40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sz="1800"/>
              <a:t>Search online - </a:t>
            </a:r>
            <a:r>
              <a:rPr b="0" i="0" lang="en-US" sz="1800" u="none" cap="none" strike="noStrike">
                <a:solidFill>
                  <a:srgbClr val="000000"/>
                </a:solidFill>
                <a:latin typeface="Arial"/>
                <a:ea typeface="Arial"/>
                <a:cs typeface="Arial"/>
                <a:sym typeface="Arial"/>
              </a:rPr>
              <a:t>What was her childhood like?</a:t>
            </a:r>
            <a:endParaRPr b="0" i="0" sz="1800" u="none" cap="none" strike="noStrike">
              <a:solidFill>
                <a:srgbClr val="000000"/>
              </a:solidFill>
              <a:latin typeface="Arial"/>
              <a:ea typeface="Arial"/>
              <a:cs typeface="Arial"/>
              <a:sym typeface="Arial"/>
            </a:endParaRPr>
          </a:p>
        </p:txBody>
      </p:sp>
      <p:sp>
        <p:nvSpPr>
          <p:cNvPr id="236" name="Google Shape;236;p42"/>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Google Shape;241;p43"/>
          <p:cNvPicPr preferRelativeResize="0"/>
          <p:nvPr/>
        </p:nvPicPr>
        <p:blipFill rotWithShape="1">
          <a:blip r:embed="rId3">
            <a:alphaModFix/>
          </a:blip>
          <a:srcRect b="0" l="0" r="0" t="0"/>
          <a:stretch/>
        </p:blipFill>
        <p:spPr>
          <a:xfrm>
            <a:off x="1234626" y="1942250"/>
            <a:ext cx="6282525" cy="4616300"/>
          </a:xfrm>
          <a:prstGeom prst="rect">
            <a:avLst/>
          </a:prstGeom>
          <a:noFill/>
          <a:ln cap="flat" cmpd="sng" w="76200">
            <a:solidFill>
              <a:srgbClr val="0000FF"/>
            </a:solidFill>
            <a:prstDash val="solid"/>
            <a:round/>
            <a:headEnd len="sm" w="sm" type="none"/>
            <a:tailEnd len="sm" w="sm" type="none"/>
          </a:ln>
        </p:spPr>
      </p:pic>
      <p:sp>
        <p:nvSpPr>
          <p:cNvPr id="242" name="Google Shape;242;p43"/>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4300" u="none" cap="none" strike="noStrike">
                <a:solidFill>
                  <a:srgbClr val="FFFFFF"/>
                </a:solidFill>
                <a:latin typeface="Cabin"/>
                <a:ea typeface="Cabin"/>
                <a:cs typeface="Cabin"/>
                <a:sym typeface="Cabin"/>
              </a:rPr>
              <a:t>6. Eminem</a:t>
            </a:r>
            <a:endParaRPr b="0" i="0" sz="1400" u="none" cap="none" strike="noStrike">
              <a:solidFill>
                <a:srgbClr val="000000"/>
              </a:solidFill>
              <a:latin typeface="Arial"/>
              <a:ea typeface="Arial"/>
              <a:cs typeface="Arial"/>
              <a:sym typeface="Arial"/>
            </a:endParaRPr>
          </a:p>
        </p:txBody>
      </p:sp>
      <p:sp>
        <p:nvSpPr>
          <p:cNvPr id="243" name="Google Shape;243;p43"/>
          <p:cNvSpPr txBox="1"/>
          <p:nvPr/>
        </p:nvSpPr>
        <p:spPr>
          <a:xfrm>
            <a:off x="406700" y="1160263"/>
            <a:ext cx="7337700" cy="40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rPr>
              <a:t>Search online - </a:t>
            </a:r>
            <a:r>
              <a:rPr b="0" i="0" lang="en-US" sz="1800" u="none" cap="none" strike="noStrike">
                <a:solidFill>
                  <a:srgbClr val="000000"/>
                </a:solidFill>
                <a:latin typeface="Arial"/>
                <a:ea typeface="Arial"/>
                <a:cs typeface="Arial"/>
                <a:sym typeface="Arial"/>
              </a:rPr>
              <a:t>What was his childhood like?</a:t>
            </a:r>
            <a:endParaRPr b="0" i="0" sz="1800" u="none" cap="none" strike="noStrike">
              <a:solidFill>
                <a:srgbClr val="000000"/>
              </a:solidFill>
              <a:latin typeface="Arial"/>
              <a:ea typeface="Arial"/>
              <a:cs typeface="Arial"/>
              <a:sym typeface="Arial"/>
            </a:endParaRPr>
          </a:p>
        </p:txBody>
      </p:sp>
      <p:sp>
        <p:nvSpPr>
          <p:cNvPr id="244" name="Google Shape;244;p43"/>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44"/>
          <p:cNvPicPr preferRelativeResize="0"/>
          <p:nvPr/>
        </p:nvPicPr>
        <p:blipFill rotWithShape="1">
          <a:blip r:embed="rId3">
            <a:alphaModFix/>
          </a:blip>
          <a:srcRect b="0" l="0" r="0" t="0"/>
          <a:stretch/>
        </p:blipFill>
        <p:spPr>
          <a:xfrm>
            <a:off x="659175" y="1720875"/>
            <a:ext cx="7938051" cy="4468000"/>
          </a:xfrm>
          <a:prstGeom prst="rect">
            <a:avLst/>
          </a:prstGeom>
          <a:noFill/>
          <a:ln cap="flat" cmpd="sng" w="76200">
            <a:solidFill>
              <a:srgbClr val="0000FF"/>
            </a:solidFill>
            <a:prstDash val="solid"/>
            <a:round/>
            <a:headEnd len="sm" w="sm" type="none"/>
            <a:tailEnd len="sm" w="sm" type="none"/>
          </a:ln>
        </p:spPr>
      </p:pic>
      <p:sp>
        <p:nvSpPr>
          <p:cNvPr id="250" name="Google Shape;250;p44"/>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4300" u="none" cap="none" strike="noStrike">
                <a:solidFill>
                  <a:srgbClr val="FFFFFF"/>
                </a:solidFill>
                <a:latin typeface="Cabin"/>
                <a:ea typeface="Cabin"/>
                <a:cs typeface="Cabin"/>
                <a:sym typeface="Cabin"/>
              </a:rPr>
              <a:t>7. Shania Twain</a:t>
            </a:r>
            <a:endParaRPr b="0" i="0" sz="1400" u="none" cap="none" strike="noStrike">
              <a:solidFill>
                <a:srgbClr val="000000"/>
              </a:solidFill>
              <a:latin typeface="Arial"/>
              <a:ea typeface="Arial"/>
              <a:cs typeface="Arial"/>
              <a:sym typeface="Arial"/>
            </a:endParaRPr>
          </a:p>
        </p:txBody>
      </p:sp>
      <p:sp>
        <p:nvSpPr>
          <p:cNvPr id="251" name="Google Shape;251;p44"/>
          <p:cNvSpPr txBox="1"/>
          <p:nvPr/>
        </p:nvSpPr>
        <p:spPr>
          <a:xfrm>
            <a:off x="406700" y="1160263"/>
            <a:ext cx="7337700" cy="40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rPr>
              <a:t>Search online - </a:t>
            </a:r>
            <a:r>
              <a:rPr b="0" i="0" lang="en-US" sz="1800" u="none" cap="none" strike="noStrike">
                <a:solidFill>
                  <a:srgbClr val="000000"/>
                </a:solidFill>
                <a:latin typeface="Arial"/>
                <a:ea typeface="Arial"/>
                <a:cs typeface="Arial"/>
                <a:sym typeface="Arial"/>
              </a:rPr>
              <a:t>What was her childhood like?</a:t>
            </a:r>
            <a:endParaRPr b="0" i="0" sz="1800" u="none" cap="none" strike="noStrike">
              <a:solidFill>
                <a:srgbClr val="000000"/>
              </a:solidFill>
              <a:latin typeface="Arial"/>
              <a:ea typeface="Arial"/>
              <a:cs typeface="Arial"/>
              <a:sym typeface="Arial"/>
            </a:endParaRPr>
          </a:p>
        </p:txBody>
      </p:sp>
      <p:sp>
        <p:nvSpPr>
          <p:cNvPr id="252" name="Google Shape;252;p44"/>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45"/>
          <p:cNvPicPr preferRelativeResize="0"/>
          <p:nvPr/>
        </p:nvPicPr>
        <p:blipFill rotWithShape="1">
          <a:blip r:embed="rId3">
            <a:alphaModFix/>
          </a:blip>
          <a:srcRect b="0" l="0" r="0" t="0"/>
          <a:stretch/>
        </p:blipFill>
        <p:spPr>
          <a:xfrm>
            <a:off x="4424674" y="4181999"/>
            <a:ext cx="3878025" cy="2580675"/>
          </a:xfrm>
          <a:prstGeom prst="rect">
            <a:avLst/>
          </a:prstGeom>
          <a:noFill/>
          <a:ln cap="flat" cmpd="sng" w="76200">
            <a:solidFill>
              <a:srgbClr val="0000FF"/>
            </a:solidFill>
            <a:prstDash val="solid"/>
            <a:round/>
            <a:headEnd len="sm" w="sm" type="none"/>
            <a:tailEnd len="sm" w="sm" type="none"/>
          </a:ln>
        </p:spPr>
      </p:pic>
      <p:pic>
        <p:nvPicPr>
          <p:cNvPr id="258" name="Google Shape;258;p45"/>
          <p:cNvPicPr preferRelativeResize="0"/>
          <p:nvPr/>
        </p:nvPicPr>
        <p:blipFill rotWithShape="1">
          <a:blip r:embed="rId4">
            <a:alphaModFix/>
          </a:blip>
          <a:srcRect b="0" l="0" r="0" t="0"/>
          <a:stretch/>
        </p:blipFill>
        <p:spPr>
          <a:xfrm>
            <a:off x="590300" y="1837825"/>
            <a:ext cx="4257275" cy="4257250"/>
          </a:xfrm>
          <a:prstGeom prst="rect">
            <a:avLst/>
          </a:prstGeom>
          <a:noFill/>
          <a:ln cap="flat" cmpd="sng" w="76200">
            <a:solidFill>
              <a:srgbClr val="0000FF"/>
            </a:solidFill>
            <a:prstDash val="solid"/>
            <a:round/>
            <a:headEnd len="sm" w="sm" type="none"/>
            <a:tailEnd len="sm" w="sm" type="none"/>
          </a:ln>
        </p:spPr>
      </p:pic>
      <p:sp>
        <p:nvSpPr>
          <p:cNvPr id="259" name="Google Shape;259;p45"/>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5"/>
          <p:cNvSpPr txBox="1"/>
          <p:nvPr/>
        </p:nvSpPr>
        <p:spPr>
          <a:xfrm>
            <a:off x="504875" y="126225"/>
            <a:ext cx="7997400" cy="95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300"/>
              <a:buFont typeface="Arial"/>
              <a:buNone/>
            </a:pPr>
            <a:r>
              <a:rPr b="0" i="0" lang="en-US" sz="4300" u="none" cap="none" strike="noStrike">
                <a:solidFill>
                  <a:srgbClr val="FFFFFF"/>
                </a:solidFill>
                <a:latin typeface="Cabin"/>
                <a:ea typeface="Cabin"/>
                <a:cs typeface="Cabin"/>
                <a:sym typeface="Cabin"/>
              </a:rPr>
              <a:t>8. Tyler Perry</a:t>
            </a:r>
            <a:endParaRPr b="0" i="0" sz="1400" u="none" cap="none" strike="noStrike">
              <a:solidFill>
                <a:srgbClr val="000000"/>
              </a:solidFill>
              <a:latin typeface="Arial"/>
              <a:ea typeface="Arial"/>
              <a:cs typeface="Arial"/>
              <a:sym typeface="Arial"/>
            </a:endParaRPr>
          </a:p>
        </p:txBody>
      </p:sp>
      <p:sp>
        <p:nvSpPr>
          <p:cNvPr id="261" name="Google Shape;261;p45"/>
          <p:cNvSpPr txBox="1"/>
          <p:nvPr/>
        </p:nvSpPr>
        <p:spPr>
          <a:xfrm>
            <a:off x="406700" y="1160263"/>
            <a:ext cx="7337700" cy="40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rPr>
              <a:t>Search online - </a:t>
            </a:r>
            <a:r>
              <a:rPr b="0" i="0" lang="en-US" sz="1800" u="none" cap="none" strike="noStrike">
                <a:solidFill>
                  <a:srgbClr val="000000"/>
                </a:solidFill>
                <a:latin typeface="Arial"/>
                <a:ea typeface="Arial"/>
                <a:cs typeface="Arial"/>
                <a:sym typeface="Arial"/>
              </a:rPr>
              <a:t>What was his childhood like?</a:t>
            </a:r>
            <a:endParaRPr b="0" i="0" sz="1800" u="none" cap="none" strike="noStrike">
              <a:solidFill>
                <a:srgbClr val="000000"/>
              </a:solidFill>
              <a:latin typeface="Arial"/>
              <a:ea typeface="Arial"/>
              <a:cs typeface="Arial"/>
              <a:sym typeface="Arial"/>
            </a:endParaRPr>
          </a:p>
        </p:txBody>
      </p:sp>
      <p:sp>
        <p:nvSpPr>
          <p:cNvPr id="262" name="Google Shape;262;p45"/>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8"/>
          <p:cNvSpPr txBox="1"/>
          <p:nvPr>
            <p:ph idx="1" type="body"/>
          </p:nvPr>
        </p:nvSpPr>
        <p:spPr>
          <a:xfrm>
            <a:off x="274150" y="1767600"/>
            <a:ext cx="5554500" cy="4253400"/>
          </a:xfrm>
          <a:prstGeom prst="rect">
            <a:avLst/>
          </a:prstGeom>
          <a:noFill/>
          <a:ln>
            <a:noFill/>
          </a:ln>
        </p:spPr>
        <p:txBody>
          <a:bodyPr anchorCtr="0" anchor="t" bIns="45700" lIns="91425" spcFirstLastPara="1" rIns="91425" wrap="square" tIns="45700">
            <a:noAutofit/>
          </a:bodyPr>
          <a:lstStyle/>
          <a:p>
            <a:pPr indent="-283464" lvl="0" marL="365760" marR="0" rtl="0" algn="l">
              <a:lnSpc>
                <a:spcPct val="100000"/>
              </a:lnSpc>
              <a:spcBef>
                <a:spcPts val="0"/>
              </a:spcBef>
              <a:spcAft>
                <a:spcPts val="0"/>
              </a:spcAft>
              <a:buClr>
                <a:schemeClr val="accent1"/>
              </a:buClr>
              <a:buSzPts val="2560"/>
              <a:buFont typeface="Noto Sans Symbols"/>
              <a:buNone/>
            </a:pPr>
            <a:r>
              <a:rPr b="0" i="0" lang="en-US" sz="3600" u="none" cap="none" strike="noStrike">
                <a:solidFill>
                  <a:schemeClr val="dk1"/>
                </a:solidFill>
                <a:latin typeface="Cabin"/>
                <a:ea typeface="Cabin"/>
                <a:cs typeface="Cabin"/>
                <a:sym typeface="Cabin"/>
              </a:rPr>
              <a:t>Do you think what happens to you in early childhood impacts you later in life?  </a:t>
            </a:r>
            <a:endParaRPr b="0" i="0" sz="3600" u="none" cap="none" strike="noStrike">
              <a:solidFill>
                <a:schemeClr val="dk1"/>
              </a:solidFill>
              <a:latin typeface="Cabin"/>
              <a:ea typeface="Cabin"/>
              <a:cs typeface="Cabin"/>
              <a:sym typeface="Cabin"/>
            </a:endParaRPr>
          </a:p>
          <a:p>
            <a:pPr indent="-283464" lvl="0" marL="365760" marR="0" rtl="0" algn="l">
              <a:lnSpc>
                <a:spcPct val="100000"/>
              </a:lnSpc>
              <a:spcBef>
                <a:spcPts val="0"/>
              </a:spcBef>
              <a:spcAft>
                <a:spcPts val="0"/>
              </a:spcAft>
              <a:buClr>
                <a:schemeClr val="accent1"/>
              </a:buClr>
              <a:buSzPts val="2560"/>
              <a:buFont typeface="Noto Sans Symbols"/>
              <a:buNone/>
            </a:pPr>
            <a:r>
              <a:t/>
            </a:r>
            <a:endParaRPr/>
          </a:p>
          <a:p>
            <a:pPr indent="-283464" lvl="0" marL="365760" marR="0" rtl="0" algn="l">
              <a:lnSpc>
                <a:spcPct val="100000"/>
              </a:lnSpc>
              <a:spcBef>
                <a:spcPts val="0"/>
              </a:spcBef>
              <a:spcAft>
                <a:spcPts val="0"/>
              </a:spcAft>
              <a:buClr>
                <a:schemeClr val="accent1"/>
              </a:buClr>
              <a:buSzPts val="2560"/>
              <a:buFont typeface="Noto Sans Symbols"/>
              <a:buNone/>
            </a:pPr>
            <a:r>
              <a:rPr lang="en-US"/>
              <a:t>                </a:t>
            </a:r>
            <a:r>
              <a:rPr b="0" i="0" lang="en-US" sz="3600" u="none" cap="none" strike="noStrike">
                <a:solidFill>
                  <a:schemeClr val="dk1"/>
                </a:solidFill>
                <a:latin typeface="Cabin"/>
                <a:ea typeface="Cabin"/>
                <a:cs typeface="Cabin"/>
                <a:sym typeface="Cabin"/>
              </a:rPr>
              <a:t>Explain</a:t>
            </a:r>
            <a:endParaRPr sz="3600"/>
          </a:p>
          <a:p>
            <a:pPr indent="-120902" lvl="0" marL="365760" marR="0" rtl="0" algn="l">
              <a:lnSpc>
                <a:spcPct val="100000"/>
              </a:lnSpc>
              <a:spcBef>
                <a:spcPts val="600"/>
              </a:spcBef>
              <a:spcAft>
                <a:spcPts val="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a:p>
            <a:pPr indent="-120902" lvl="0" marL="365760" marR="0" rtl="0" algn="l">
              <a:lnSpc>
                <a:spcPct val="100000"/>
              </a:lnSpc>
              <a:spcBef>
                <a:spcPts val="600"/>
              </a:spcBef>
              <a:spcAft>
                <a:spcPts val="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a:p>
            <a:pPr indent="-120902" lvl="0" marL="365760" marR="0" rtl="0" algn="l">
              <a:lnSpc>
                <a:spcPct val="100000"/>
              </a:lnSpc>
              <a:spcBef>
                <a:spcPts val="600"/>
              </a:spcBef>
              <a:spcAft>
                <a:spcPts val="160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p:txBody>
      </p:sp>
      <p:pic>
        <p:nvPicPr>
          <p:cNvPr descr="C:\Documents and Settings\cf_haidet\Local Settings\Temporary Internet Files\Content.IE5\Q291GCS4\MC900434389[1].wmf" id="118" name="Google Shape;118;p28"/>
          <p:cNvPicPr preferRelativeResize="0"/>
          <p:nvPr/>
        </p:nvPicPr>
        <p:blipFill rotWithShape="1">
          <a:blip r:embed="rId3">
            <a:alphaModFix/>
          </a:blip>
          <a:srcRect b="0" l="0" r="0" t="0"/>
          <a:stretch/>
        </p:blipFill>
        <p:spPr>
          <a:xfrm>
            <a:off x="5939350" y="1507701"/>
            <a:ext cx="2783950" cy="4388376"/>
          </a:xfrm>
          <a:prstGeom prst="rect">
            <a:avLst/>
          </a:prstGeom>
          <a:noFill/>
          <a:ln>
            <a:noFill/>
          </a:ln>
        </p:spPr>
      </p:pic>
      <p:sp>
        <p:nvSpPr>
          <p:cNvPr id="119" name="Google Shape;119;p28"/>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3600">
                <a:solidFill>
                  <a:srgbClr val="FFFFFF"/>
                </a:solidFill>
              </a:rPr>
              <a:t>What do you think?</a:t>
            </a:r>
            <a:endParaRPr b="0" i="0" sz="3600" u="none" cap="none" strike="noStrike">
              <a:solidFill>
                <a:srgbClr val="FFFFFF"/>
              </a:solidFill>
              <a:latin typeface="Arial"/>
              <a:ea typeface="Arial"/>
              <a:cs typeface="Arial"/>
              <a:sym typeface="Arial"/>
            </a:endParaRPr>
          </a:p>
        </p:txBody>
      </p:sp>
      <p:sp>
        <p:nvSpPr>
          <p:cNvPr id="120" name="Google Shape;120;p28"/>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pic>
        <p:nvPicPr>
          <p:cNvPr id="267" name="Google Shape;267;p46"/>
          <p:cNvPicPr preferRelativeResize="0"/>
          <p:nvPr/>
        </p:nvPicPr>
        <p:blipFill rotWithShape="1">
          <a:blip r:embed="rId3">
            <a:alphaModFix/>
          </a:blip>
          <a:srcRect b="0" l="0" r="0" t="0"/>
          <a:stretch/>
        </p:blipFill>
        <p:spPr>
          <a:xfrm>
            <a:off x="1099000" y="1852400"/>
            <a:ext cx="7216588" cy="4800600"/>
          </a:xfrm>
          <a:prstGeom prst="rect">
            <a:avLst/>
          </a:prstGeom>
          <a:noFill/>
          <a:ln cap="flat" cmpd="sng" w="76200">
            <a:solidFill>
              <a:srgbClr val="0000FF"/>
            </a:solidFill>
            <a:prstDash val="solid"/>
            <a:round/>
            <a:headEnd len="sm" w="sm" type="none"/>
            <a:tailEnd len="sm" w="sm" type="none"/>
          </a:ln>
        </p:spPr>
      </p:pic>
      <p:sp>
        <p:nvSpPr>
          <p:cNvPr id="268" name="Google Shape;268;p46"/>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4300" u="none" cap="none" strike="noStrike">
                <a:solidFill>
                  <a:srgbClr val="FFFFFF"/>
                </a:solidFill>
                <a:latin typeface="Cabin"/>
                <a:ea typeface="Cabin"/>
                <a:cs typeface="Cabin"/>
                <a:sym typeface="Cabin"/>
              </a:rPr>
              <a:t>9. Oprah Winfrey</a:t>
            </a:r>
            <a:endParaRPr b="0" i="0" sz="1400" u="none" cap="none" strike="noStrike">
              <a:solidFill>
                <a:srgbClr val="000000"/>
              </a:solidFill>
              <a:latin typeface="Arial"/>
              <a:ea typeface="Arial"/>
              <a:cs typeface="Arial"/>
              <a:sym typeface="Arial"/>
            </a:endParaRPr>
          </a:p>
        </p:txBody>
      </p:sp>
      <p:sp>
        <p:nvSpPr>
          <p:cNvPr id="269" name="Google Shape;269;p46"/>
          <p:cNvSpPr txBox="1"/>
          <p:nvPr/>
        </p:nvSpPr>
        <p:spPr>
          <a:xfrm>
            <a:off x="406700" y="1160263"/>
            <a:ext cx="7337700" cy="40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rPr>
              <a:t>Search online - </a:t>
            </a:r>
            <a:r>
              <a:rPr b="0" i="0" lang="en-US" sz="1800" u="none" cap="none" strike="noStrike">
                <a:solidFill>
                  <a:srgbClr val="000000"/>
                </a:solidFill>
                <a:latin typeface="Arial"/>
                <a:ea typeface="Arial"/>
                <a:cs typeface="Arial"/>
                <a:sym typeface="Arial"/>
              </a:rPr>
              <a:t>What was her childhood like?</a:t>
            </a:r>
            <a:endParaRPr b="0" i="0" sz="1800" u="none" cap="none" strike="noStrike">
              <a:solidFill>
                <a:srgbClr val="000000"/>
              </a:solidFill>
              <a:latin typeface="Arial"/>
              <a:ea typeface="Arial"/>
              <a:cs typeface="Arial"/>
              <a:sym typeface="Arial"/>
            </a:endParaRPr>
          </a:p>
        </p:txBody>
      </p:sp>
      <p:sp>
        <p:nvSpPr>
          <p:cNvPr id="270" name="Google Shape;270;p46"/>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7"/>
          <p:cNvSpPr txBox="1"/>
          <p:nvPr>
            <p:ph idx="1" type="body"/>
          </p:nvPr>
        </p:nvSpPr>
        <p:spPr>
          <a:xfrm>
            <a:off x="944733" y="1475850"/>
            <a:ext cx="7498200" cy="4800600"/>
          </a:xfrm>
          <a:prstGeom prst="rect">
            <a:avLst/>
          </a:prstGeom>
          <a:noFill/>
          <a:ln>
            <a:noFill/>
          </a:ln>
        </p:spPr>
        <p:txBody>
          <a:bodyPr anchorCtr="0" anchor="t" bIns="45700" lIns="91425" spcFirstLastPara="1" rIns="91425" wrap="square" tIns="45700">
            <a:noAutofit/>
          </a:bodyPr>
          <a:lstStyle/>
          <a:p>
            <a:pPr indent="-120902" lvl="0" marL="365760" marR="0" rtl="0" algn="l">
              <a:lnSpc>
                <a:spcPct val="100000"/>
              </a:lnSpc>
              <a:spcBef>
                <a:spcPts val="600"/>
              </a:spcBef>
              <a:spcAft>
                <a:spcPts val="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a:p>
            <a:pPr indent="-283464" lvl="0" marL="365760" marR="0" rtl="0" algn="l">
              <a:lnSpc>
                <a:spcPct val="100000"/>
              </a:lnSpc>
              <a:spcBef>
                <a:spcPts val="600"/>
              </a:spcBef>
              <a:spcAft>
                <a:spcPts val="0"/>
              </a:spcAft>
              <a:buClr>
                <a:schemeClr val="accent1"/>
              </a:buClr>
              <a:buSzPts val="2560"/>
              <a:buFont typeface="Noto Sans Symbols"/>
              <a:buChar char="●"/>
            </a:pPr>
            <a:r>
              <a:rPr b="0" i="0" lang="en-US" sz="3200" u="none" cap="none" strike="noStrike">
                <a:solidFill>
                  <a:schemeClr val="dk1"/>
                </a:solidFill>
                <a:latin typeface="Cabin"/>
                <a:ea typeface="Cabin"/>
                <a:cs typeface="Cabin"/>
                <a:sym typeface="Cabin"/>
              </a:rPr>
              <a:t>Discussion:  What can we learn from </a:t>
            </a:r>
            <a:r>
              <a:rPr lang="en-US"/>
              <a:t>this activity</a:t>
            </a:r>
            <a:r>
              <a:rPr b="0" i="0" lang="en-US" sz="3200" u="none" cap="none" strike="noStrike">
                <a:solidFill>
                  <a:schemeClr val="dk1"/>
                </a:solidFill>
                <a:latin typeface="Cabin"/>
                <a:ea typeface="Cabin"/>
                <a:cs typeface="Cabin"/>
                <a:sym typeface="Cabin"/>
              </a:rPr>
              <a:t>?</a:t>
            </a:r>
            <a:endParaRPr b="0" i="0" sz="3200" u="none" cap="none" strike="noStrike">
              <a:solidFill>
                <a:schemeClr val="dk1"/>
              </a:solidFill>
              <a:latin typeface="Cabin"/>
              <a:ea typeface="Cabin"/>
              <a:cs typeface="Cabin"/>
              <a:sym typeface="Cabin"/>
            </a:endParaRPr>
          </a:p>
          <a:p>
            <a:pPr indent="0" lvl="0" marL="365760" marR="0" rtl="0" algn="l">
              <a:lnSpc>
                <a:spcPct val="100000"/>
              </a:lnSpc>
              <a:spcBef>
                <a:spcPts val="600"/>
              </a:spcBef>
              <a:spcAft>
                <a:spcPts val="0"/>
              </a:spcAft>
              <a:buSzPts val="2560"/>
              <a:buNone/>
            </a:pPr>
            <a:r>
              <a:t/>
            </a:r>
            <a:endParaRPr/>
          </a:p>
          <a:p>
            <a:pPr indent="-283464" lvl="0" marL="365760" marR="0" rtl="0" algn="l">
              <a:lnSpc>
                <a:spcPct val="100000"/>
              </a:lnSpc>
              <a:spcBef>
                <a:spcPts val="600"/>
              </a:spcBef>
              <a:spcAft>
                <a:spcPts val="0"/>
              </a:spcAft>
              <a:buClr>
                <a:schemeClr val="accent1"/>
              </a:buClr>
              <a:buSzPts val="2560"/>
              <a:buFont typeface="Noto Sans Symbols"/>
              <a:buChar char="●"/>
            </a:pPr>
            <a:r>
              <a:rPr lang="en-US"/>
              <a:t>Is the end result of parenting Nature or Nurture?</a:t>
            </a:r>
            <a:endParaRPr/>
          </a:p>
          <a:p>
            <a:pPr indent="-120902" lvl="0" marL="365760" marR="0" rtl="0" algn="l">
              <a:lnSpc>
                <a:spcPct val="100000"/>
              </a:lnSpc>
              <a:spcBef>
                <a:spcPts val="600"/>
              </a:spcBef>
              <a:spcAft>
                <a:spcPts val="160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p:txBody>
      </p:sp>
      <p:sp>
        <p:nvSpPr>
          <p:cNvPr id="276" name="Google Shape;276;p47"/>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FFFFFF"/>
                </a:solidFill>
                <a:latin typeface="Cabin"/>
                <a:ea typeface="Cabin"/>
                <a:cs typeface="Cabin"/>
                <a:sym typeface="Cabin"/>
              </a:rPr>
              <a:t>10. Review answers to scenarios</a:t>
            </a:r>
            <a:endParaRPr b="0" i="0" sz="3800" u="none" cap="none" strike="noStrike">
              <a:solidFill>
                <a:srgbClr val="FFFFFF"/>
              </a:solidFill>
              <a:latin typeface="Cabin"/>
              <a:ea typeface="Cabin"/>
              <a:cs typeface="Cabin"/>
              <a:sym typeface="Cabin"/>
            </a:endParaRPr>
          </a:p>
        </p:txBody>
      </p:sp>
      <p:sp>
        <p:nvSpPr>
          <p:cNvPr id="277" name="Google Shape;277;p47"/>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9"/>
          <p:cNvSpPr txBox="1"/>
          <p:nvPr>
            <p:ph idx="1" type="body"/>
          </p:nvPr>
        </p:nvSpPr>
        <p:spPr>
          <a:xfrm>
            <a:off x="240650" y="1284975"/>
            <a:ext cx="4162800" cy="5183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2400"/>
              <a:buNone/>
            </a:pPr>
            <a:r>
              <a:rPr lang="en-US" sz="3000"/>
              <a:t>Development is a result of the child’s innate biological makeup. Growth and development becomes a process of waiting and watching as the child follows his/her biological programming.       </a:t>
            </a:r>
            <a:r>
              <a:rPr lang="en-US"/>
              <a:t>                                     </a:t>
            </a:r>
            <a:endParaRPr/>
          </a:p>
        </p:txBody>
      </p:sp>
      <p:sp>
        <p:nvSpPr>
          <p:cNvPr id="128" name="Google Shape;128;p29"/>
          <p:cNvSpPr/>
          <p:nvPr/>
        </p:nvSpPr>
        <p:spPr>
          <a:xfrm>
            <a:off x="320850" y="368725"/>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600"/>
              <a:buFont typeface="Arial"/>
              <a:buNone/>
            </a:pPr>
            <a:r>
              <a:rPr lang="en-US" sz="3600">
                <a:solidFill>
                  <a:schemeClr val="lt1"/>
                </a:solidFill>
              </a:rPr>
              <a:t>Heredity (nature)</a:t>
            </a:r>
            <a:endParaRPr sz="3600">
              <a:solidFill>
                <a:schemeClr val="lt1"/>
              </a:solidFill>
            </a:endParaRPr>
          </a:p>
          <a:p>
            <a:pPr indent="0" lvl="0" marL="0" marR="0" rtl="0" algn="l">
              <a:lnSpc>
                <a:spcPct val="100000"/>
              </a:lnSpc>
              <a:spcBef>
                <a:spcPts val="0"/>
              </a:spcBef>
              <a:spcAft>
                <a:spcPts val="0"/>
              </a:spcAft>
              <a:buClr>
                <a:srgbClr val="000000"/>
              </a:buClr>
              <a:buSzPts val="1400"/>
              <a:buFont typeface="Arial"/>
              <a:buNone/>
            </a:pPr>
            <a:r>
              <a:t/>
            </a:r>
            <a:endParaRPr/>
          </a:p>
        </p:txBody>
      </p:sp>
      <p:pic>
        <p:nvPicPr>
          <p:cNvPr id="129" name="Google Shape;129;p29"/>
          <p:cNvPicPr preferRelativeResize="0"/>
          <p:nvPr/>
        </p:nvPicPr>
        <p:blipFill>
          <a:blip r:embed="rId3">
            <a:alphaModFix/>
          </a:blip>
          <a:stretch>
            <a:fillRect/>
          </a:stretch>
        </p:blipFill>
        <p:spPr>
          <a:xfrm>
            <a:off x="4377125" y="1163412"/>
            <a:ext cx="2505750" cy="2619649"/>
          </a:xfrm>
          <a:prstGeom prst="rect">
            <a:avLst/>
          </a:prstGeom>
          <a:noFill/>
          <a:ln>
            <a:noFill/>
          </a:ln>
        </p:spPr>
      </p:pic>
      <p:pic>
        <p:nvPicPr>
          <p:cNvPr id="130" name="Google Shape;130;p29"/>
          <p:cNvPicPr preferRelativeResize="0"/>
          <p:nvPr/>
        </p:nvPicPr>
        <p:blipFill>
          <a:blip r:embed="rId4">
            <a:alphaModFix/>
          </a:blip>
          <a:stretch>
            <a:fillRect/>
          </a:stretch>
        </p:blipFill>
        <p:spPr>
          <a:xfrm>
            <a:off x="7060428" y="3945700"/>
            <a:ext cx="1585170" cy="2055776"/>
          </a:xfrm>
          <a:prstGeom prst="rect">
            <a:avLst/>
          </a:prstGeom>
          <a:noFill/>
          <a:ln>
            <a:noFill/>
          </a:ln>
        </p:spPr>
      </p:pic>
      <p:pic>
        <p:nvPicPr>
          <p:cNvPr id="131" name="Google Shape;131;p29"/>
          <p:cNvPicPr preferRelativeResize="0"/>
          <p:nvPr/>
        </p:nvPicPr>
        <p:blipFill>
          <a:blip r:embed="rId5">
            <a:alphaModFix/>
          </a:blip>
          <a:stretch>
            <a:fillRect/>
          </a:stretch>
        </p:blipFill>
        <p:spPr>
          <a:xfrm>
            <a:off x="6882875" y="1605725"/>
            <a:ext cx="1940275" cy="2055764"/>
          </a:xfrm>
          <a:prstGeom prst="rect">
            <a:avLst/>
          </a:prstGeom>
          <a:noFill/>
          <a:ln>
            <a:noFill/>
          </a:ln>
        </p:spPr>
      </p:pic>
      <p:pic>
        <p:nvPicPr>
          <p:cNvPr id="132" name="Google Shape;132;p29"/>
          <p:cNvPicPr preferRelativeResize="0"/>
          <p:nvPr/>
        </p:nvPicPr>
        <p:blipFill>
          <a:blip r:embed="rId6">
            <a:alphaModFix/>
          </a:blip>
          <a:stretch>
            <a:fillRect/>
          </a:stretch>
        </p:blipFill>
        <p:spPr>
          <a:xfrm>
            <a:off x="4807225" y="3945697"/>
            <a:ext cx="1849425" cy="1756975"/>
          </a:xfrm>
          <a:prstGeom prst="rect">
            <a:avLst/>
          </a:prstGeom>
          <a:noFill/>
          <a:ln>
            <a:noFill/>
          </a:ln>
        </p:spPr>
      </p:pic>
      <p:sp>
        <p:nvSpPr>
          <p:cNvPr id="133" name="Google Shape;133;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30"/>
          <p:cNvSpPr txBox="1"/>
          <p:nvPr>
            <p:ph idx="1" type="body"/>
          </p:nvPr>
        </p:nvSpPr>
        <p:spPr>
          <a:xfrm>
            <a:off x="320850" y="1313850"/>
            <a:ext cx="4022100" cy="514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2400"/>
              <a:buNone/>
            </a:pPr>
            <a:r>
              <a:rPr lang="en-US" sz="3000"/>
              <a:t>Development is a result of environmental influences on the child. The child comes into the world waiting for experience to influence what he or she will become.</a:t>
            </a:r>
            <a:endParaRPr sz="3000"/>
          </a:p>
        </p:txBody>
      </p:sp>
      <p:sp>
        <p:nvSpPr>
          <p:cNvPr id="141" name="Google Shape;141;p30"/>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600"/>
              <a:buFont typeface="Arial"/>
              <a:buNone/>
            </a:pPr>
            <a:r>
              <a:rPr lang="en-US" sz="3600">
                <a:solidFill>
                  <a:schemeClr val="lt1"/>
                </a:solidFill>
              </a:rPr>
              <a:t>Environment (nurture)</a:t>
            </a:r>
            <a:endParaRPr sz="3600">
              <a:solidFill>
                <a:schemeClr val="lt1"/>
              </a:solidFill>
            </a:endParaRPr>
          </a:p>
        </p:txBody>
      </p:sp>
      <p:pic>
        <p:nvPicPr>
          <p:cNvPr id="142" name="Google Shape;142;p30"/>
          <p:cNvPicPr preferRelativeResize="0"/>
          <p:nvPr/>
        </p:nvPicPr>
        <p:blipFill>
          <a:blip r:embed="rId3">
            <a:alphaModFix/>
          </a:blip>
          <a:stretch>
            <a:fillRect/>
          </a:stretch>
        </p:blipFill>
        <p:spPr>
          <a:xfrm>
            <a:off x="4581625" y="1386050"/>
            <a:ext cx="4241525" cy="4241525"/>
          </a:xfrm>
          <a:prstGeom prst="rect">
            <a:avLst/>
          </a:prstGeom>
          <a:noFill/>
          <a:ln>
            <a:noFill/>
          </a:ln>
        </p:spPr>
      </p:pic>
      <p:sp>
        <p:nvSpPr>
          <p:cNvPr id="143" name="Google Shape;143;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31"/>
          <p:cNvSpPr txBox="1"/>
          <p:nvPr>
            <p:ph idx="1" type="body"/>
          </p:nvPr>
        </p:nvSpPr>
        <p:spPr>
          <a:xfrm>
            <a:off x="311700" y="1541575"/>
            <a:ext cx="8520600" cy="192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2400"/>
              <a:buNone/>
            </a:pPr>
            <a:r>
              <a:rPr lang="en-US" sz="3000"/>
              <a:t>Development is influenced both by biological heredity and environment as well as by the dynamic interaction between the two.</a:t>
            </a:r>
            <a:endParaRPr sz="3000"/>
          </a:p>
        </p:txBody>
      </p:sp>
      <p:sp>
        <p:nvSpPr>
          <p:cNvPr id="151" name="Google Shape;151;p31"/>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600"/>
              <a:buFont typeface="Arial"/>
              <a:buNone/>
            </a:pPr>
            <a:r>
              <a:rPr lang="en-US" sz="3600">
                <a:solidFill>
                  <a:schemeClr val="lt1"/>
                </a:solidFill>
              </a:rPr>
              <a:t>Interactional (nature &amp; nurture)</a:t>
            </a:r>
            <a:endParaRPr b="0" i="0" sz="1400" u="none" cap="none" strike="noStrike">
              <a:solidFill>
                <a:srgbClr val="000000"/>
              </a:solidFill>
              <a:latin typeface="Arial"/>
              <a:ea typeface="Arial"/>
              <a:cs typeface="Arial"/>
              <a:sym typeface="Arial"/>
            </a:endParaRPr>
          </a:p>
        </p:txBody>
      </p:sp>
      <p:pic>
        <p:nvPicPr>
          <p:cNvPr id="152" name="Google Shape;152;p31"/>
          <p:cNvPicPr preferRelativeResize="0"/>
          <p:nvPr/>
        </p:nvPicPr>
        <p:blipFill>
          <a:blip r:embed="rId3">
            <a:alphaModFix/>
          </a:blip>
          <a:stretch>
            <a:fillRect/>
          </a:stretch>
        </p:blipFill>
        <p:spPr>
          <a:xfrm>
            <a:off x="1550037" y="3471175"/>
            <a:ext cx="6043925" cy="2984200"/>
          </a:xfrm>
          <a:prstGeom prst="rect">
            <a:avLst/>
          </a:prstGeom>
          <a:noFill/>
          <a:ln>
            <a:noFill/>
          </a:ln>
        </p:spPr>
      </p:pic>
      <p:sp>
        <p:nvSpPr>
          <p:cNvPr id="153" name="Google Shape;153;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2"/>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2"/>
          <p:cNvSpPr txBox="1"/>
          <p:nvPr>
            <p:ph idx="1" type="body"/>
          </p:nvPr>
        </p:nvSpPr>
        <p:spPr>
          <a:xfrm>
            <a:off x="681800" y="314150"/>
            <a:ext cx="7980900" cy="6275400"/>
          </a:xfrm>
          <a:prstGeom prst="rect">
            <a:avLst/>
          </a:prstGeom>
          <a:noFill/>
          <a:ln>
            <a:noFill/>
          </a:ln>
        </p:spPr>
        <p:txBody>
          <a:bodyPr anchorCtr="0" anchor="t" bIns="45700" lIns="91425" spcFirstLastPara="1" rIns="91425" wrap="square" tIns="45700">
            <a:noAutofit/>
          </a:bodyPr>
          <a:lstStyle/>
          <a:p>
            <a:pPr indent="-283464" lvl="0" marL="365760" marR="0" rtl="0" algn="l">
              <a:lnSpc>
                <a:spcPct val="100000"/>
              </a:lnSpc>
              <a:spcBef>
                <a:spcPts val="0"/>
              </a:spcBef>
              <a:spcAft>
                <a:spcPts val="0"/>
              </a:spcAft>
              <a:buClr>
                <a:schemeClr val="accent1"/>
              </a:buClr>
              <a:buSzPts val="2560"/>
              <a:buFont typeface="Noto Sans Symbols"/>
              <a:buNone/>
            </a:pPr>
            <a:r>
              <a:rPr b="1" i="0" lang="en-US" sz="3600" u="sng" cap="none" strike="noStrike">
                <a:solidFill>
                  <a:srgbClr val="FFFFFF"/>
                </a:solidFill>
                <a:latin typeface="Arial"/>
                <a:ea typeface="Arial"/>
                <a:cs typeface="Arial"/>
                <a:sym typeface="Arial"/>
              </a:rPr>
              <a:t>Early Childhood Scenarios </a:t>
            </a:r>
            <a:endParaRPr sz="3600">
              <a:solidFill>
                <a:srgbClr val="FFFFFF"/>
              </a:solidFill>
              <a:latin typeface="Arial"/>
              <a:ea typeface="Arial"/>
              <a:cs typeface="Arial"/>
              <a:sym typeface="Arial"/>
            </a:endParaRPr>
          </a:p>
          <a:p>
            <a:pPr indent="-120902" lvl="0" marL="365760" marR="0" rtl="0" algn="l">
              <a:lnSpc>
                <a:spcPct val="100000"/>
              </a:lnSpc>
              <a:spcBef>
                <a:spcPts val="600"/>
              </a:spcBef>
              <a:spcAft>
                <a:spcPts val="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a:p>
            <a:pPr indent="0" lvl="0" marL="0" marR="0" rtl="0" algn="l">
              <a:lnSpc>
                <a:spcPct val="100000"/>
              </a:lnSpc>
              <a:spcBef>
                <a:spcPts val="600"/>
              </a:spcBef>
              <a:spcAft>
                <a:spcPts val="0"/>
              </a:spcAft>
              <a:buSzPts val="2560"/>
              <a:buNone/>
            </a:pPr>
            <a:r>
              <a:rPr lang="en-US">
                <a:latin typeface="Arial"/>
                <a:ea typeface="Arial"/>
                <a:cs typeface="Arial"/>
                <a:sym typeface="Arial"/>
              </a:rPr>
              <a:t>Number your paper from 1 - 10.</a:t>
            </a:r>
            <a:endParaRPr>
              <a:latin typeface="Arial"/>
              <a:ea typeface="Arial"/>
              <a:cs typeface="Arial"/>
              <a:sym typeface="Arial"/>
            </a:endParaRPr>
          </a:p>
          <a:p>
            <a:pPr indent="0" lvl="0" marL="0" marR="0" rtl="0" algn="l">
              <a:lnSpc>
                <a:spcPct val="100000"/>
              </a:lnSpc>
              <a:spcBef>
                <a:spcPts val="600"/>
              </a:spcBef>
              <a:spcAft>
                <a:spcPts val="0"/>
              </a:spcAft>
              <a:buSzPts val="2560"/>
              <a:buNone/>
            </a:pPr>
            <a:r>
              <a:t/>
            </a:r>
            <a:endParaRPr>
              <a:latin typeface="Arial"/>
              <a:ea typeface="Arial"/>
              <a:cs typeface="Arial"/>
              <a:sym typeface="Arial"/>
            </a:endParaRPr>
          </a:p>
          <a:p>
            <a:pPr indent="0" lvl="0" marL="0" marR="0" rtl="0" algn="l">
              <a:lnSpc>
                <a:spcPct val="100000"/>
              </a:lnSpc>
              <a:spcBef>
                <a:spcPts val="600"/>
              </a:spcBef>
              <a:spcAft>
                <a:spcPts val="0"/>
              </a:spcAft>
              <a:buSzPts val="2560"/>
              <a:buNone/>
            </a:pPr>
            <a:r>
              <a:rPr i="0" lang="en-US" sz="3200" u="none" cap="none" strike="noStrike">
                <a:solidFill>
                  <a:schemeClr val="dk1"/>
                </a:solidFill>
                <a:latin typeface="Arial"/>
                <a:ea typeface="Arial"/>
                <a:cs typeface="Arial"/>
                <a:sym typeface="Arial"/>
              </a:rPr>
              <a:t>I will read different situations or scenarios about </a:t>
            </a:r>
            <a:r>
              <a:rPr lang="en-US">
                <a:latin typeface="Arial"/>
                <a:ea typeface="Arial"/>
                <a:cs typeface="Arial"/>
                <a:sym typeface="Arial"/>
              </a:rPr>
              <a:t>each</a:t>
            </a:r>
            <a:r>
              <a:rPr i="0" lang="en-US" sz="3200" u="none" cap="none" strike="noStrike">
                <a:solidFill>
                  <a:schemeClr val="dk1"/>
                </a:solidFill>
                <a:latin typeface="Arial"/>
                <a:ea typeface="Arial"/>
                <a:cs typeface="Arial"/>
                <a:sym typeface="Arial"/>
              </a:rPr>
              <a:t> child.  </a:t>
            </a:r>
            <a:endParaRPr i="0" sz="32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SzPts val="2560"/>
              <a:buNone/>
            </a:pPr>
            <a:r>
              <a:t/>
            </a:r>
            <a:endParaRPr>
              <a:latin typeface="Arial"/>
              <a:ea typeface="Arial"/>
              <a:cs typeface="Arial"/>
              <a:sym typeface="Arial"/>
            </a:endParaRPr>
          </a:p>
          <a:p>
            <a:pPr indent="0" lvl="0" marL="0" marR="0" rtl="0" algn="l">
              <a:lnSpc>
                <a:spcPct val="100000"/>
              </a:lnSpc>
              <a:spcBef>
                <a:spcPts val="600"/>
              </a:spcBef>
              <a:spcAft>
                <a:spcPts val="0"/>
              </a:spcAft>
              <a:buSzPts val="2560"/>
              <a:buNone/>
            </a:pPr>
            <a:r>
              <a:rPr i="0" lang="en-US" sz="3200" u="none" cap="none" strike="noStrike">
                <a:solidFill>
                  <a:schemeClr val="dk1"/>
                </a:solidFill>
                <a:latin typeface="Arial"/>
                <a:ea typeface="Arial"/>
                <a:cs typeface="Arial"/>
                <a:sym typeface="Arial"/>
              </a:rPr>
              <a:t>You will discuss and predict how the child will </a:t>
            </a:r>
            <a:r>
              <a:rPr lang="en-US">
                <a:latin typeface="Arial"/>
                <a:ea typeface="Arial"/>
                <a:cs typeface="Arial"/>
                <a:sym typeface="Arial"/>
              </a:rPr>
              <a:t>turn out</a:t>
            </a:r>
            <a:r>
              <a:rPr i="0" lang="en-US" sz="3200" u="none" cap="none" strike="noStrike">
                <a:solidFill>
                  <a:schemeClr val="dk1"/>
                </a:solidFill>
                <a:latin typeface="Arial"/>
                <a:ea typeface="Arial"/>
                <a:cs typeface="Arial"/>
                <a:sym typeface="Arial"/>
              </a:rPr>
              <a:t> as an adult.  </a:t>
            </a:r>
            <a:endParaRPr i="0" sz="32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SzPts val="2560"/>
              <a:buNone/>
            </a:pPr>
            <a:r>
              <a:t/>
            </a:r>
            <a:endParaRPr>
              <a:latin typeface="Arial"/>
              <a:ea typeface="Arial"/>
              <a:cs typeface="Arial"/>
              <a:sym typeface="Arial"/>
            </a:endParaRPr>
          </a:p>
          <a:p>
            <a:pPr indent="0" lvl="0" marL="0" marR="0" rtl="0" algn="l">
              <a:lnSpc>
                <a:spcPct val="100000"/>
              </a:lnSpc>
              <a:spcBef>
                <a:spcPts val="600"/>
              </a:spcBef>
              <a:spcAft>
                <a:spcPts val="0"/>
              </a:spcAft>
              <a:buSzPts val="2560"/>
              <a:buNone/>
            </a:pPr>
            <a:r>
              <a:rPr i="0" lang="en-US" sz="3200" u="none" cap="none" strike="noStrike">
                <a:solidFill>
                  <a:schemeClr val="dk1"/>
                </a:solidFill>
                <a:latin typeface="Arial"/>
                <a:ea typeface="Arial"/>
                <a:cs typeface="Arial"/>
                <a:sym typeface="Arial"/>
              </a:rPr>
              <a:t>Write down your </a:t>
            </a:r>
            <a:r>
              <a:rPr lang="en-US">
                <a:latin typeface="Arial"/>
                <a:ea typeface="Arial"/>
                <a:cs typeface="Arial"/>
                <a:sym typeface="Arial"/>
              </a:rPr>
              <a:t>prediction for each</a:t>
            </a:r>
            <a:r>
              <a:rPr i="0" lang="en-US" sz="3200" u="none" cap="none" strike="noStrike">
                <a:solidFill>
                  <a:schemeClr val="dk1"/>
                </a:solidFill>
                <a:latin typeface="Arial"/>
                <a:ea typeface="Arial"/>
                <a:cs typeface="Arial"/>
                <a:sym typeface="Arial"/>
              </a:rPr>
              <a:t>.</a:t>
            </a:r>
            <a:endParaRPr>
              <a:latin typeface="Arial"/>
              <a:ea typeface="Arial"/>
              <a:cs typeface="Arial"/>
              <a:sym typeface="Arial"/>
            </a:endParaRPr>
          </a:p>
          <a:p>
            <a:pPr indent="-120902" lvl="0" marL="365760" marR="0" rtl="0" algn="l">
              <a:lnSpc>
                <a:spcPct val="100000"/>
              </a:lnSpc>
              <a:spcBef>
                <a:spcPts val="600"/>
              </a:spcBef>
              <a:spcAft>
                <a:spcPts val="160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p:txBody>
      </p:sp>
      <p:sp>
        <p:nvSpPr>
          <p:cNvPr id="160" name="Google Shape;160;p32"/>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3"/>
          <p:cNvSpPr txBox="1"/>
          <p:nvPr>
            <p:ph idx="1" type="body"/>
          </p:nvPr>
        </p:nvSpPr>
        <p:spPr>
          <a:xfrm>
            <a:off x="240625" y="193850"/>
            <a:ext cx="8693100" cy="6517200"/>
          </a:xfrm>
          <a:prstGeom prst="rect">
            <a:avLst/>
          </a:prstGeom>
          <a:noFill/>
          <a:ln cap="flat" cmpd="sng" w="9525">
            <a:solidFill>
              <a:srgbClr val="0000FF"/>
            </a:solidFill>
            <a:prstDash val="solid"/>
            <a:round/>
            <a:headEnd len="sm" w="sm" type="none"/>
            <a:tailEnd len="sm" w="sm" type="none"/>
          </a:ln>
        </p:spPr>
        <p:txBody>
          <a:bodyPr anchorCtr="0" anchor="t" bIns="45700" lIns="91425" spcFirstLastPara="1" rIns="91425" wrap="square" tIns="45700">
            <a:noAutofit/>
          </a:bodyPr>
          <a:lstStyle/>
          <a:p>
            <a:pPr indent="-401320" lvl="0" marL="457200" marR="0" rtl="0" algn="l">
              <a:lnSpc>
                <a:spcPct val="80000"/>
              </a:lnSpc>
              <a:spcBef>
                <a:spcPts val="0"/>
              </a:spcBef>
              <a:spcAft>
                <a:spcPts val="0"/>
              </a:spcAft>
              <a:buClr>
                <a:schemeClr val="dk1"/>
              </a:buClr>
              <a:buSzPts val="2720"/>
              <a:buFont typeface="Cabin"/>
              <a:buAutoNum type="arabicPeriod"/>
            </a:pPr>
            <a:r>
              <a:rPr b="0" i="0" lang="en-US" sz="2720" u="none" cap="none" strike="noStrike">
                <a:solidFill>
                  <a:schemeClr val="dk1"/>
                </a:solidFill>
                <a:latin typeface="Cabin"/>
                <a:ea typeface="Cabin"/>
                <a:cs typeface="Cabin"/>
                <a:sym typeface="Cabin"/>
              </a:rPr>
              <a:t>Vincent is the eighth child in a family of ten children.  His biological Father fathered him and two of the girls in his family.  The rest of the children </a:t>
            </a:r>
            <a:r>
              <a:rPr lang="en-US" sz="2720"/>
              <a:t>were</a:t>
            </a:r>
            <a:r>
              <a:rPr b="0" i="0" lang="en-US" sz="2720" u="none" cap="none" strike="noStrike">
                <a:solidFill>
                  <a:schemeClr val="dk1"/>
                </a:solidFill>
                <a:latin typeface="Cabin"/>
                <a:ea typeface="Cabin"/>
                <a:cs typeface="Cabin"/>
                <a:sym typeface="Cabin"/>
              </a:rPr>
              <a:t> fathered by various other men.  His mother is raising all ten children on her own.   The family lives </a:t>
            </a:r>
            <a:r>
              <a:rPr lang="en-US" sz="2720"/>
              <a:t>in the lower social </a:t>
            </a:r>
            <a:r>
              <a:rPr lang="en-US" sz="2720"/>
              <a:t>economic</a:t>
            </a:r>
            <a:r>
              <a:rPr b="0" i="0" lang="en-US" sz="2720" u="none" cap="none" strike="noStrike">
                <a:solidFill>
                  <a:schemeClr val="dk1"/>
                </a:solidFill>
                <a:latin typeface="Cabin"/>
                <a:ea typeface="Cabin"/>
                <a:cs typeface="Cabin"/>
                <a:sym typeface="Cabin"/>
              </a:rPr>
              <a:t>.  They have a three room house with no indoor plumbing and only two beds.  Most of the children sleep on the floor.  Vincent is known to be a bully who throws rocks at cars, and at children’s heads.  He also beat up his </a:t>
            </a:r>
            <a:r>
              <a:rPr lang="en-US" sz="2720"/>
              <a:t>female</a:t>
            </a:r>
            <a:r>
              <a:rPr b="0" i="0" lang="en-US" sz="2720" u="none" cap="none" strike="noStrike">
                <a:solidFill>
                  <a:schemeClr val="dk1"/>
                </a:solidFill>
                <a:latin typeface="Cabin"/>
                <a:ea typeface="Cabin"/>
                <a:cs typeface="Cabin"/>
                <a:sym typeface="Cabin"/>
              </a:rPr>
              <a:t> cousin with a baseball bat.  He has aimed loaded guns at people.  His mother beats and whips him regularly, trying to get him to stop his negative behavior.</a:t>
            </a:r>
            <a:endParaRPr/>
          </a:p>
          <a:p>
            <a:pPr indent="0" lvl="0" marL="0" marR="0" rtl="0" algn="l">
              <a:lnSpc>
                <a:spcPct val="80000"/>
              </a:lnSpc>
              <a:spcBef>
                <a:spcPts val="600"/>
              </a:spcBef>
              <a:spcAft>
                <a:spcPts val="0"/>
              </a:spcAft>
              <a:buClr>
                <a:schemeClr val="accent1"/>
              </a:buClr>
              <a:buSzPts val="2176"/>
              <a:buFont typeface="Noto Sans Symbols"/>
              <a:buNone/>
            </a:pPr>
            <a:r>
              <a:rPr b="1" lang="en-US" sz="2720" u="sng" cap="none" strike="noStrike">
                <a:solidFill>
                  <a:srgbClr val="0000FF"/>
                </a:solidFill>
              </a:rPr>
              <a:t>What will happen to Vincent? Discuss as a group and write your response.</a:t>
            </a:r>
            <a:endParaRPr b="1" u="sng">
              <a:solidFill>
                <a:srgbClr val="0000FF"/>
              </a:solidFill>
            </a:endParaRPr>
          </a:p>
          <a:p>
            <a:pPr indent="-145286" lvl="0" marL="365760" marR="0" rtl="0" algn="l">
              <a:lnSpc>
                <a:spcPct val="80000"/>
              </a:lnSpc>
              <a:spcBef>
                <a:spcPts val="600"/>
              </a:spcBef>
              <a:spcAft>
                <a:spcPts val="1600"/>
              </a:spcAft>
              <a:buClr>
                <a:schemeClr val="accent1"/>
              </a:buClr>
              <a:buSzPts val="2176"/>
              <a:buFont typeface="Noto Sans Symbols"/>
              <a:buNone/>
            </a:pPr>
            <a:r>
              <a:t/>
            </a:r>
            <a:endParaRPr b="0" i="0" sz="2720" u="none" cap="none" strike="noStrike">
              <a:solidFill>
                <a:schemeClr val="dk1"/>
              </a:solidFill>
              <a:latin typeface="Cabin"/>
              <a:ea typeface="Cabin"/>
              <a:cs typeface="Cabin"/>
              <a:sym typeface="Cabin"/>
            </a:endParaRPr>
          </a:p>
        </p:txBody>
      </p:sp>
      <p:sp>
        <p:nvSpPr>
          <p:cNvPr id="166" name="Google Shape;166;p33"/>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4"/>
          <p:cNvSpPr txBox="1"/>
          <p:nvPr>
            <p:ph idx="1" type="body"/>
          </p:nvPr>
        </p:nvSpPr>
        <p:spPr>
          <a:xfrm>
            <a:off x="461200" y="1336850"/>
            <a:ext cx="8472600" cy="49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560"/>
              <a:buNone/>
            </a:pPr>
            <a:r>
              <a:rPr lang="en-US"/>
              <a:t>2. </a:t>
            </a:r>
            <a:r>
              <a:rPr b="0" i="0" lang="en-US" sz="3200" u="none" cap="none" strike="noStrike">
                <a:solidFill>
                  <a:schemeClr val="dk1"/>
                </a:solidFill>
                <a:latin typeface="Cabin"/>
                <a:ea typeface="Cabin"/>
                <a:cs typeface="Cabin"/>
                <a:sym typeface="Cabin"/>
              </a:rPr>
              <a:t>Tonya is an only child.  Her parents got a divorce when she was very young.  Her mother, who Tonya lives with, has to work outside of the home to support the family.  Her mother often beats her and emotionally abuses her.  Her mother often tells Tonya that she is not good.</a:t>
            </a:r>
            <a:endParaRPr/>
          </a:p>
          <a:p>
            <a:pPr indent="-351790" lvl="0" marL="596646" marR="0" rtl="0" algn="l">
              <a:lnSpc>
                <a:spcPct val="100000"/>
              </a:lnSpc>
              <a:spcBef>
                <a:spcPts val="600"/>
              </a:spcBef>
              <a:spcAft>
                <a:spcPts val="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a:p>
            <a:pPr indent="0" lvl="0" marL="82296" marR="0" rtl="0" algn="l">
              <a:lnSpc>
                <a:spcPct val="100000"/>
              </a:lnSpc>
              <a:spcBef>
                <a:spcPts val="600"/>
              </a:spcBef>
              <a:spcAft>
                <a:spcPts val="0"/>
              </a:spcAft>
              <a:buClr>
                <a:schemeClr val="accent1"/>
              </a:buClr>
              <a:buSzPts val="2560"/>
              <a:buFont typeface="Noto Sans Symbols"/>
              <a:buNone/>
            </a:pPr>
            <a:r>
              <a:rPr b="1" i="0" lang="en-US" sz="3200" u="sng" cap="none" strike="noStrike">
                <a:solidFill>
                  <a:srgbClr val="0000FF"/>
                </a:solidFill>
              </a:rPr>
              <a:t>What will happen to Tonya?  Discuss as a group and write your response down.</a:t>
            </a:r>
            <a:endParaRPr b="1" u="sng">
              <a:solidFill>
                <a:srgbClr val="0000FF"/>
              </a:solidFill>
            </a:endParaRPr>
          </a:p>
          <a:p>
            <a:pPr indent="-120902" lvl="0" marL="365760" marR="0" rtl="0" algn="l">
              <a:lnSpc>
                <a:spcPct val="100000"/>
              </a:lnSpc>
              <a:spcBef>
                <a:spcPts val="600"/>
              </a:spcBef>
              <a:spcAft>
                <a:spcPts val="160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p:txBody>
      </p:sp>
      <p:sp>
        <p:nvSpPr>
          <p:cNvPr id="172" name="Google Shape;172;p34"/>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4"/>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5"/>
          <p:cNvSpPr txBox="1"/>
          <p:nvPr>
            <p:ph idx="1" type="body"/>
          </p:nvPr>
        </p:nvSpPr>
        <p:spPr>
          <a:xfrm>
            <a:off x="320850" y="1236575"/>
            <a:ext cx="8612700" cy="501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560"/>
              <a:buNone/>
            </a:pPr>
            <a:r>
              <a:rPr lang="en-US"/>
              <a:t>3. </a:t>
            </a:r>
            <a:r>
              <a:rPr b="0" i="0" lang="en-US" sz="3200" u="none" cap="none" strike="noStrike">
                <a:solidFill>
                  <a:schemeClr val="dk1"/>
                </a:solidFill>
                <a:latin typeface="Cabin"/>
                <a:ea typeface="Cabin"/>
                <a:cs typeface="Cabin"/>
                <a:sym typeface="Cabin"/>
              </a:rPr>
              <a:t>Jeff lives in a traditional family with a younger brother and his parents.  His family is very religious.  His parents are very supportive and loving.  They strive to provide a nurturing atmosphere in their home.  Occasionally Jeff’s parents argue.  For the most part, Jeff’s family fits the profile of a typical, traditional family.</a:t>
            </a:r>
            <a:endParaRPr/>
          </a:p>
          <a:p>
            <a:pPr indent="-351790" lvl="0" marL="596646" marR="0" rtl="0" algn="l">
              <a:lnSpc>
                <a:spcPct val="100000"/>
              </a:lnSpc>
              <a:spcBef>
                <a:spcPts val="600"/>
              </a:spcBef>
              <a:spcAft>
                <a:spcPts val="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a:p>
            <a:pPr indent="0" lvl="0" marL="82296" marR="0" rtl="0" algn="l">
              <a:lnSpc>
                <a:spcPct val="100000"/>
              </a:lnSpc>
              <a:spcBef>
                <a:spcPts val="600"/>
              </a:spcBef>
              <a:spcAft>
                <a:spcPts val="0"/>
              </a:spcAft>
              <a:buClr>
                <a:schemeClr val="accent1"/>
              </a:buClr>
              <a:buSzPts val="2560"/>
              <a:buFont typeface="Noto Sans Symbols"/>
              <a:buNone/>
            </a:pPr>
            <a:r>
              <a:rPr b="1" i="0" lang="en-US" sz="3200" u="sng" cap="none" strike="noStrike">
                <a:solidFill>
                  <a:srgbClr val="0000FF"/>
                </a:solidFill>
              </a:rPr>
              <a:t>What will happen to Jeff?  Discuss as a group and write your response down.</a:t>
            </a:r>
            <a:endParaRPr b="1" u="sng">
              <a:solidFill>
                <a:srgbClr val="0000FF"/>
              </a:solidFill>
            </a:endParaRPr>
          </a:p>
          <a:p>
            <a:pPr indent="-120902" lvl="0" marL="365760" marR="0" rtl="0" algn="l">
              <a:lnSpc>
                <a:spcPct val="100000"/>
              </a:lnSpc>
              <a:spcBef>
                <a:spcPts val="600"/>
              </a:spcBef>
              <a:spcAft>
                <a:spcPts val="1600"/>
              </a:spcAft>
              <a:buClr>
                <a:schemeClr val="accent1"/>
              </a:buClr>
              <a:buSzPts val="2560"/>
              <a:buFont typeface="Noto Sans Symbols"/>
              <a:buNone/>
            </a:pPr>
            <a:r>
              <a:t/>
            </a:r>
            <a:endParaRPr b="0" i="0" sz="3200" u="none" cap="none" strike="noStrike">
              <a:solidFill>
                <a:schemeClr val="dk1"/>
              </a:solidFill>
              <a:latin typeface="Cabin"/>
              <a:ea typeface="Cabin"/>
              <a:cs typeface="Cabin"/>
              <a:sym typeface="Cabin"/>
            </a:endParaRPr>
          </a:p>
        </p:txBody>
      </p:sp>
      <p:sp>
        <p:nvSpPr>
          <p:cNvPr id="179" name="Google Shape;179;p35"/>
          <p:cNvSpPr/>
          <p:nvPr/>
        </p:nvSpPr>
        <p:spPr>
          <a:xfrm>
            <a:off x="320850" y="314150"/>
            <a:ext cx="8502300" cy="702000"/>
          </a:xfrm>
          <a:prstGeom prst="round2DiagRect">
            <a:avLst>
              <a:gd fmla="val 16667" name="adj1"/>
              <a:gd fmla="val 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5"/>
          <p:cNvSpPr txBox="1"/>
          <p:nvPr>
            <p:ph idx="12" type="sldNum"/>
          </p:nvPr>
        </p:nvSpPr>
        <p:spPr>
          <a:xfrm>
            <a:off x="8613648" y="6305550"/>
            <a:ext cx="457200" cy="476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