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3" r:id="rId22"/>
    <p:sldId id="288" r:id="rId23"/>
    <p:sldId id="289" r:id="rId24"/>
    <p:sldId id="290" r:id="rId25"/>
    <p:sldId id="291" r:id="rId26"/>
    <p:sldId id="292" r:id="rId27"/>
    <p:sldId id="262" r:id="rId28"/>
    <p:sldId id="263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2DE55"/>
    <a:srgbClr val="54CC8D"/>
    <a:srgbClr val="FF6699"/>
    <a:srgbClr val="FF33CC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9" autoAdjust="0"/>
    <p:restoredTop sz="62772" autoAdjust="0"/>
  </p:normalViewPr>
  <p:slideViewPr>
    <p:cSldViewPr>
      <p:cViewPr varScale="1">
        <p:scale>
          <a:sx n="45" d="100"/>
          <a:sy n="45" d="100"/>
        </p:scale>
        <p:origin x="-20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0FDF0-7800-4049-8A06-9C536E403631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D31D5-1498-4B47-8207-B28E4226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7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anything that scares, threatens, thrills, prods or worries us. </a:t>
            </a:r>
          </a:p>
          <a:p>
            <a:pPr fontAlgn="base"/>
            <a:r>
              <a:rPr lang="en-US" dirty="0" smtClean="0"/>
              <a:t>Stress is the body’s response to any demand placed on it</a:t>
            </a:r>
          </a:p>
          <a:p>
            <a:pPr fontAlgn="base"/>
            <a:r>
              <a:rPr lang="en-US" dirty="0" smtClean="0"/>
              <a:t>Stress cannot be avoided </a:t>
            </a:r>
          </a:p>
          <a:p>
            <a:pPr fontAlgn="base"/>
            <a:r>
              <a:rPr lang="en-US" dirty="0" smtClean="0"/>
              <a:t>Your stress level can never be zero</a:t>
            </a:r>
          </a:p>
          <a:p>
            <a:pPr fontAlgn="base"/>
            <a:r>
              <a:rPr lang="en-US" dirty="0" smtClean="0"/>
              <a:t>Stress provides the energy necessary to sustain life</a:t>
            </a:r>
          </a:p>
          <a:p>
            <a:pPr fontAlgn="base"/>
            <a:r>
              <a:rPr lang="en-US" dirty="0" smtClean="0"/>
              <a:t>Humans are naturally seeking stress and even thrive on it.</a:t>
            </a:r>
          </a:p>
          <a:p>
            <a:r>
              <a:rPr lang="en-US" dirty="0" smtClean="0"/>
              <a:t>Discussion: What are some examples of things that scares, thrills, prods you? What kind of stress do people naturally seek?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Cortisol causes damage to artery walls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poking holes.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Micro-tears from cortisol are repaired by the release of fatty deposits, sort of like a bandage.  This accumulation of plaque buildup will result in clogged arteries.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8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depends… Stress tolerance varies according to a person’s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age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maturity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type of stress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prior experience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adaptability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What are some ways you can adapt to stressors?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dirty="0" smtClean="0"/>
              <a:t>Identify the Stressor 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dirty="0" smtClean="0"/>
              <a:t>Identify your control over the Stressor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dirty="0" smtClean="0"/>
              <a:t>Identify whether you can eliminate the stressor; if you can, do so</a:t>
            </a:r>
          </a:p>
          <a:p>
            <a:pPr marL="228600" indent="-228600" fontAlgn="base">
              <a:buFont typeface="+mj-lt"/>
              <a:buAutoNum type="arabicPeriod"/>
            </a:pPr>
            <a:r>
              <a:rPr lang="en-US" dirty="0" smtClean="0"/>
              <a:t>If you cannot eliminate the stress, then build you skills to deal with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53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Glycemic load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Saturated &amp; trans fatty acids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Caffeine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 in excess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Sedentary lifestyle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Smoking or Drugs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Sleep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2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glycemic load diet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trans fats, reduce saturated fats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caffeine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 in moderation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 consumption of whole plant foods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Eliminate cigarettes &amp; drugs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exercise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Probiotics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5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1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Produces feel-good chemicals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Exercises heart and lungs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Stimulates immune system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Releases natural pain killers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Relieves tension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Enhances creativity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positive attitude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Stimulates mental functioning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8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Guided imagery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Massage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Reiki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Breathing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Mindfulness Meditation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Progressive muscle relaxation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89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 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things people worry about that can be changed and things that cannot?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5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Facilitates meditation to center the body and mind.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as healing tool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Boosts immune system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stress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Combat depression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pain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Lowers blood pressures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Promotes restful sleep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think about your color choice. Let your instincts guide you.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Eustress is fun &amp; exciting; positive</a:t>
            </a:r>
          </a:p>
          <a:p>
            <a:pPr fontAlgn="base"/>
            <a:r>
              <a:rPr lang="en-US" dirty="0" smtClean="0"/>
              <a:t>Acute stress is short-term from positive or negative events. </a:t>
            </a:r>
          </a:p>
          <a:p>
            <a:pPr fontAlgn="base"/>
            <a:r>
              <a:rPr lang="en-US" dirty="0" smtClean="0"/>
              <a:t>Chronic Distress is extreme, severe and out of our control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body’s physiological response is the same</a:t>
            </a:r>
          </a:p>
          <a:p>
            <a:endParaRPr lang="en-US" dirty="0" smtClean="0"/>
          </a:p>
          <a:p>
            <a:r>
              <a:rPr lang="en-US" dirty="0" smtClean="0"/>
              <a:t>Discussion: What are some positive events that can cause stress?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74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Cooking is meditative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calming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recipe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eases negative thoughts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aroma stimulates senses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 good endorphins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creativity brings happiness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personally rewarding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boosts confidence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4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Will affect a person’s entire body: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Depletes nutrient resources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b="0" dirty="0" smtClean="0"/>
              <a:t>protein from muscles and lean tissue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calcium from bones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dirty="0" smtClean="0"/>
              <a:t>vitamins and minerals from every cell of the body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tenses for readiness just like this tiger.</a:t>
            </a:r>
          </a:p>
          <a:p>
            <a:pPr rtl="0"/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 pulse - increased perspiration - pounding heart - tightened muscles - shortness of breath - gritting teeth - clenching jaw - racing thoughts - excessive gripping emotions - pupils dilate - decreased digestion - 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6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definition of Resistance - the refusal to accept or comply with something; the attempt to prevent something by action or argument.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up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 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being led away"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synonyms: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opposition to, hostility to, refusal to accept "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 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change"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ability not to be affected by something, especially adversely.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"some of us have a lower resistance to cold than others"</a:t>
            </a: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 2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vital resources are applied to help your body resist damage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adapts and returns to normal level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repairs damage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effects 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diseases as a result of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immune system is impaired (hypothyroidism, MS, lupus, psoriasis )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illnesses develop (ulcers, cancer, hypertension, heart disease)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gone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breaks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5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19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epinephrine (adrenaline) is released, changes in hypothalamus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Catecholamines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 cardiac output, blood flow, sodium retention, increase glucose, reduce intestinal mobility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cortisol activation of the pituitary promoting survival.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If the GI function is disrupted what might be the physical symptoms?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Cortisol Levels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impacts memory and learning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lowers immune function 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reduces bone density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 increase weight gain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raises blood pressure</a:t>
            </a: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Blamed for metabolic syndrome, diabetes, cardiovascular conditions, mental health issues, including anxiety and depression and shortened life spans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D31D5-1498-4B47-8207-B28E422673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4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5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6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7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1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8FCC-2770-4931-A388-69F5AAF1F76C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8DDE-5DD7-4BF0-A410-55373BA7F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137"/>
            <a:ext cx="9144000" cy="6445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Coping With Stress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Stage 3 Exhaustion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1676400"/>
            <a:ext cx="9149892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Anatomy of 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244334"/>
            <a:ext cx="3014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53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Hormones During 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13" y="1676400"/>
            <a:ext cx="3927787" cy="52435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" y="2286000"/>
            <a:ext cx="42067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If the GI function is disrupted what might be the physical symptoms?</a:t>
            </a:r>
          </a:p>
        </p:txBody>
      </p:sp>
    </p:spTree>
    <p:extLst>
      <p:ext uri="{BB962C8B-B14F-4D97-AF65-F5344CB8AC3E}">
        <p14:creationId xmlns:p14="http://schemas.microsoft.com/office/powerpoint/2010/main" val="21201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High Cortisol Levels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3711"/>
            <a:ext cx="7620000" cy="4689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5083" y="2297106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emory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3084" y="3503601"/>
            <a:ext cx="2228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Reduces bone</a:t>
            </a:r>
          </a:p>
          <a:p>
            <a:pPr algn="ctr"/>
            <a:r>
              <a:rPr lang="en-US" sz="2800" dirty="0" smtClean="0"/>
              <a:t>density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043517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earning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37810" y="4777463"/>
            <a:ext cx="2706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Immune function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9109" y="5035406"/>
            <a:ext cx="26965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Increases weight </a:t>
            </a:r>
          </a:p>
          <a:p>
            <a:pPr algn="ctr"/>
            <a:r>
              <a:rPr lang="en-US" sz="2800" dirty="0" smtClean="0"/>
              <a:t>gain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20743" y="3241991"/>
            <a:ext cx="3107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 blood pressure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4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3" y="103187"/>
            <a:ext cx="8839447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Long-term effects of Cortisol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 descr="atherosclerosi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05" y="1849228"/>
            <a:ext cx="5334000" cy="482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3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Symptoms of 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 descr="w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2" y="1676400"/>
            <a:ext cx="915518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103187"/>
            <a:ext cx="8831179" cy="1470025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How much stress is too much?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1676400"/>
            <a:ext cx="9152021" cy="60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3187"/>
            <a:ext cx="86868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Stages of Coping With Crisis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81200"/>
            <a:ext cx="434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Denial - feeling shock and numbness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Anger - feeling resentment, striking out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Bargaining - feeling hopeful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Depression - feeling sad, empty, hopeless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Acceptance - feeling calm, dealing with 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5" y="1690971"/>
            <a:ext cx="4028873" cy="51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Adapt to Stressor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78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006"/>
            <a:ext cx="9144000" cy="6094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3" y="103187"/>
            <a:ext cx="8839447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Stress Prone Diet &amp; Lifestyle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4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9144000" cy="68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1402802"/>
            <a:ext cx="9176084" cy="54551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Improved Diet &amp; Lifestyle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3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Stress </a:t>
            </a:r>
            <a:r>
              <a:rPr lang="en-US" b="1" dirty="0" smtClean="0">
                <a:latin typeface="Arial Rounded MT Bold" panose="020F0704030504030204" pitchFamily="34" charset="0"/>
              </a:rPr>
              <a:t>Busters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 descr="stress l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Stress </a:t>
            </a:r>
            <a:r>
              <a:rPr lang="en-US" b="1" dirty="0" smtClean="0">
                <a:latin typeface="Arial Rounded MT Bold" panose="020F0704030504030204" pitchFamily="34" charset="0"/>
              </a:rPr>
              <a:t>Busters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 descr="stress l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3" y="103187"/>
            <a:ext cx="8839447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Laughter is the Best Medicine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0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96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3" y="103187"/>
            <a:ext cx="9068047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Alternative Therapeutic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92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Serenity Prayer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0" name="Picture 2" descr="feb29736da4d7d2d5b95d0d99e9a6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35" y="1745454"/>
            <a:ext cx="3475330" cy="50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3187"/>
            <a:ext cx="86106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Mandalas: The Sacred Circle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194" name="Picture 2" descr="mandala-de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8288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Arial Rounded MT Bold" panose="020F0704030504030204" pitchFamily="34" charset="0"/>
              </a:rPr>
              <a:t>Stress </a:t>
            </a:r>
            <a:r>
              <a:rPr lang="en-US" b="1" dirty="0">
                <a:latin typeface="Arial Rounded MT Bold" panose="020F0704030504030204" pitchFamily="34" charset="0"/>
              </a:rPr>
              <a:t>Baking </a:t>
            </a:r>
            <a:r>
              <a:rPr lang="en-US" b="1" dirty="0" smtClean="0">
                <a:latin typeface="Arial Rounded MT Bold" panose="020F0704030504030204" pitchFamily="34" charset="0"/>
              </a:rPr>
              <a:t>Therapy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218" name="Picture 2" descr="chocolate chip_edited-7 copy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259"/>
            <a:ext cx="5029200" cy="51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70358" y="2146971"/>
            <a:ext cx="3276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empus Sans ITC" panose="04020404030D07020202" pitchFamily="82" charset="0"/>
              </a:rPr>
              <a:t>The greatest gift you can give a friend is to cook for them!</a:t>
            </a:r>
          </a:p>
          <a:p>
            <a:r>
              <a:rPr lang="en-US" sz="2400" b="1" dirty="0">
                <a:latin typeface="Tempus Sans ITC" panose="04020404030D07020202" pitchFamily="82" charset="0"/>
              </a:rPr>
              <a:t>              </a:t>
            </a:r>
            <a:r>
              <a:rPr lang="en-US" sz="2400" b="1" dirty="0" smtClean="0">
                <a:latin typeface="Tempus Sans ITC" panose="04020404030D07020202" pitchFamily="82" charset="0"/>
              </a:rPr>
              <a:t>~ </a:t>
            </a:r>
            <a:r>
              <a:rPr lang="en-US" sz="2400" b="1" dirty="0">
                <a:latin typeface="Tempus Sans ITC" panose="04020404030D07020202" pitchFamily="82" charset="0"/>
              </a:rPr>
              <a:t>Ina </a:t>
            </a:r>
            <a:r>
              <a:rPr lang="en-US" sz="2400" b="1" dirty="0" err="1">
                <a:latin typeface="Tempus Sans ITC" panose="04020404030D07020202" pitchFamily="82" charset="0"/>
              </a:rPr>
              <a:t>Garten</a:t>
            </a:r>
            <a:endParaRPr lang="en-US" sz="2400" b="1" dirty="0">
              <a:latin typeface="Tempus Sans ITC" panose="04020404030D07020202" pitchFamily="82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uzzle-Pieces-e13612549169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27" y="0"/>
            <a:ext cx="9577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Stress Can Be Puzzling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694734"/>
            <a:ext cx="617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Start by looking at the BIG PICTURE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Clear a SPACE to work uninterrupted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Dump everything out and TURN EACH PIECE RIGHT-SIDE UP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Find the EDGES and CORNERS first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Work on SMALL SECTIONS at a time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Don’t get exhausted - PACE YOURSELF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800" dirty="0"/>
              <a:t>GET HELP if the puzzle is too big</a:t>
            </a:r>
          </a:p>
        </p:txBody>
      </p:sp>
    </p:spTree>
    <p:extLst>
      <p:ext uri="{BB962C8B-B14F-4D97-AF65-F5344CB8AC3E}">
        <p14:creationId xmlns:p14="http://schemas.microsoft.com/office/powerpoint/2010/main" val="20250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Christina Hickman, MA. Ed</a:t>
            </a:r>
            <a:br>
              <a:rPr lang="en-US" dirty="0"/>
            </a:b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86525"/>
            <a:ext cx="5406705" cy="37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80116"/>
            <a:ext cx="9220200" cy="69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What is stress</a:t>
            </a:r>
            <a:r>
              <a:rPr lang="en-US" b="1" dirty="0" smtClean="0">
                <a:latin typeface="Arial Rounded MT Bold" panose="020F0704030504030204" pitchFamily="34" charset="0"/>
              </a:rPr>
              <a:t>?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5908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442"/>
            <a:ext cx="9199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85" y="1709263"/>
            <a:ext cx="9793369" cy="5148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Types of </a:t>
            </a:r>
            <a:r>
              <a:rPr lang="en-US" b="1" dirty="0" smtClean="0">
                <a:latin typeface="Arial Rounded MT Bold" panose="020F0704030504030204" pitchFamily="34" charset="0"/>
              </a:rPr>
              <a:t>Stress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8593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Acute and Chronic Distress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1696452"/>
            <a:ext cx="9139989" cy="51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Stages of </a:t>
            </a:r>
            <a:r>
              <a:rPr lang="en-US" b="1" dirty="0" smtClean="0">
                <a:latin typeface="Arial Rounded MT Bold" panose="020F0704030504030204" pitchFamily="34" charset="0"/>
              </a:rPr>
              <a:t>Stress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044005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dirty="0" smtClean="0"/>
              <a:t>  Alarm                     Resistance             Exhaustion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" y="3135610"/>
            <a:ext cx="2737526" cy="1949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78" y="3135610"/>
            <a:ext cx="3063844" cy="1960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22" y="307561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53" y="103187"/>
            <a:ext cx="9068047" cy="1470025"/>
          </a:xfrm>
        </p:spPr>
        <p:txBody>
          <a:bodyPr/>
          <a:lstStyle/>
          <a:p>
            <a:r>
              <a:rPr lang="en-US" b="1" dirty="0">
                <a:latin typeface="Arial Rounded MT Bold" panose="020F0704030504030204" pitchFamily="34" charset="0"/>
              </a:rPr>
              <a:t>Stage 1 Alarm = Fight or Flight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tig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5" y="1564000"/>
            <a:ext cx="9147875" cy="57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8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Stage 2 </a:t>
            </a:r>
            <a:r>
              <a:rPr lang="en-US" b="1" dirty="0" smtClean="0">
                <a:latin typeface="Arial Rounded MT Bold" panose="020F0704030504030204" pitchFamily="34" charset="0"/>
              </a:rPr>
              <a:t>Resistance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53" y="6488668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weteachfacs.com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752600"/>
            <a:ext cx="4952999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799</Words>
  <Application>Microsoft Office PowerPoint</Application>
  <PresentationFormat>On-screen Show (4:3)</PresentationFormat>
  <Paragraphs>217</Paragraphs>
  <Slides>29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Coping With Stress</vt:lpstr>
      <vt:lpstr>PowerPoint Presentation</vt:lpstr>
      <vt:lpstr>PowerPoint Presentation</vt:lpstr>
      <vt:lpstr>What is stress?</vt:lpstr>
      <vt:lpstr>Types of Stress</vt:lpstr>
      <vt:lpstr>Acute and Chronic Distress</vt:lpstr>
      <vt:lpstr>Stages of Stress</vt:lpstr>
      <vt:lpstr>Stage 1 Alarm = Fight or Flight</vt:lpstr>
      <vt:lpstr>Stage 2 Resistance</vt:lpstr>
      <vt:lpstr>Stage 3 Exhaustion</vt:lpstr>
      <vt:lpstr>Anatomy of Stress</vt:lpstr>
      <vt:lpstr>Hormones During stress</vt:lpstr>
      <vt:lpstr>High Cortisol Levels</vt:lpstr>
      <vt:lpstr>Long-term effects of Cortisol</vt:lpstr>
      <vt:lpstr>Symptoms of Stress</vt:lpstr>
      <vt:lpstr>How much stress is too much?</vt:lpstr>
      <vt:lpstr>Stages of Coping With Crisis</vt:lpstr>
      <vt:lpstr>Adapt to Stressor</vt:lpstr>
      <vt:lpstr>Stress Prone Diet &amp; Lifestyle</vt:lpstr>
      <vt:lpstr>Improved Diet &amp; Lifestyle</vt:lpstr>
      <vt:lpstr>Stress Busters</vt:lpstr>
      <vt:lpstr>Stress Busters</vt:lpstr>
      <vt:lpstr>Laughter is the Best Medicine</vt:lpstr>
      <vt:lpstr>Alternative Therapeutic Methods</vt:lpstr>
      <vt:lpstr>Serenity Prayer</vt:lpstr>
      <vt:lpstr>Mandalas: The Sacred Circle</vt:lpstr>
      <vt:lpstr> Stress Baking Therapy </vt:lpstr>
      <vt:lpstr>Stress Can Be Puzzling</vt:lpstr>
      <vt:lpstr> Christina Hickman, MA. Ed 2016</vt:lpstr>
    </vt:vector>
  </TitlesOfParts>
  <Company>Kent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Cents out of Grocery Shopping</dc:title>
  <dc:creator>cf_hickman</dc:creator>
  <cp:lastModifiedBy>cf_hickman</cp:lastModifiedBy>
  <cp:revision>21</cp:revision>
  <dcterms:created xsi:type="dcterms:W3CDTF">2016-03-30T18:59:06Z</dcterms:created>
  <dcterms:modified xsi:type="dcterms:W3CDTF">2016-05-02T18:28:57Z</dcterms:modified>
</cp:coreProperties>
</file>