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Architects Daughter"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800">
                <a:solidFill>
                  <a:schemeClr val="dk1"/>
                </a:solidFill>
                <a:latin typeface="Calibri"/>
                <a:ea typeface="Calibri"/>
                <a:cs typeface="Calibri"/>
                <a:sym typeface="Calibri"/>
              </a:rPr>
              <a:t>During pregnancy you’ve become use to Braxton-Hicks, when it feels like the baby is balling up and your uterus is hard like a basketball. This is your uterus working out and getting ready for the big day! </a:t>
            </a:r>
            <a:r>
              <a:rPr lang="en-US" sz="1600">
                <a:solidFill>
                  <a:schemeClr val="dk1"/>
                </a:solidFill>
                <a:latin typeface="Calibri"/>
                <a:ea typeface="Calibri"/>
                <a:cs typeface="Calibri"/>
                <a:sym typeface="Calibri"/>
              </a:rPr>
              <a:t>Most women are very concerned about the pain caused by contractions. Pain can be different for each woman. Think about how differently two people respond to the same injury. Some people are normally very tolerant of pain and others are more sensitive. This is an exaggerated scene from the movie “Knocked Up”.</a:t>
            </a:r>
          </a:p>
          <a:p>
            <a:pPr lvl="0" rtl="0">
              <a:spcBef>
                <a:spcPts val="0"/>
              </a:spcBef>
              <a:buClr>
                <a:schemeClr val="dk1"/>
              </a:buClr>
              <a:buSzPct val="61111"/>
              <a:buFont typeface="Arial"/>
              <a:buNone/>
            </a:pPr>
            <a:endParaRPr sz="1800">
              <a:solidFill>
                <a:schemeClr val="dk1"/>
              </a:solidFill>
              <a:latin typeface="Calibri"/>
              <a:ea typeface="Calibri"/>
              <a:cs typeface="Calibri"/>
              <a:sym typeface="Calibri"/>
            </a:endParaRPr>
          </a:p>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It might help you feel more empowered to know the details about your own birth. Ask your parents and other family members these questions to refresh their memories:</a:t>
            </a: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8750"/>
              <a:buFont typeface="Arial"/>
              <a:buNone/>
            </a:pPr>
            <a:r>
              <a:rPr lang="en-US" sz="1600">
                <a:solidFill>
                  <a:schemeClr val="dk1"/>
                </a:solidFill>
                <a:latin typeface="Calibri"/>
                <a:ea typeface="Calibri"/>
                <a:cs typeface="Calibri"/>
                <a:sym typeface="Calibri"/>
              </a:rPr>
              <a:t>It’s important to let go of tension and completely relax your body during labor. The only muscle that should be contracting is the uterus and if you can’t relax the rest of your body you make labor that much harder.</a:t>
            </a:r>
          </a:p>
          <a:p>
            <a:pPr lvl="0" rtl="0">
              <a:spcBef>
                <a:spcPts val="0"/>
              </a:spcBef>
              <a:buClr>
                <a:schemeClr val="dk1"/>
              </a:buClr>
              <a:buSzPct val="68750"/>
              <a:buFont typeface="Arial"/>
              <a:buNone/>
            </a:pPr>
            <a:r>
              <a:rPr lang="en-US" sz="1600" i="1">
                <a:solidFill>
                  <a:schemeClr val="dk1"/>
                </a:solidFill>
                <a:latin typeface="Calibri"/>
                <a:ea typeface="Calibri"/>
                <a:cs typeface="Calibri"/>
                <a:sym typeface="Calibri"/>
              </a:rPr>
              <a:t>Try this and see why tension can make labor harder:</a:t>
            </a:r>
          </a:p>
          <a:p>
            <a:pPr lvl="0" rtl="0">
              <a:spcBef>
                <a:spcPts val="0"/>
              </a:spcBef>
              <a:buClr>
                <a:schemeClr val="dk1"/>
              </a:buClr>
              <a:buSzPct val="137500"/>
              <a:buFont typeface="Arial"/>
              <a:buNone/>
            </a:pPr>
            <a:r>
              <a:rPr lang="en-US" sz="800">
                <a:solidFill>
                  <a:schemeClr val="dk1"/>
                </a:solidFill>
                <a:latin typeface="Calibri"/>
                <a:ea typeface="Calibri"/>
                <a:cs typeface="Calibri"/>
                <a:sym typeface="Calibri"/>
              </a:rPr>
              <a:t> </a:t>
            </a:r>
          </a:p>
          <a:p>
            <a:pPr lvl="0" rtl="0">
              <a:spcBef>
                <a:spcPts val="0"/>
              </a:spcBef>
              <a:buClr>
                <a:schemeClr val="dk1"/>
              </a:buClr>
              <a:buSzPct val="68750"/>
              <a:buFont typeface="Arial"/>
              <a:buNone/>
            </a:pPr>
            <a:r>
              <a:rPr lang="en-US" sz="1600">
                <a:solidFill>
                  <a:schemeClr val="dk1"/>
                </a:solidFill>
                <a:latin typeface="Calibri"/>
                <a:ea typeface="Calibri"/>
                <a:cs typeface="Calibri"/>
                <a:sym typeface="Calibri"/>
              </a:rPr>
              <a:t>1.</a:t>
            </a:r>
            <a:r>
              <a:rPr lang="en-US" sz="700">
                <a:solidFill>
                  <a:schemeClr val="dk1"/>
                </a:solidFill>
                <a:latin typeface="Times New Roman"/>
                <a:ea typeface="Times New Roman"/>
                <a:cs typeface="Times New Roman"/>
                <a:sym typeface="Times New Roman"/>
              </a:rPr>
              <a:t>    </a:t>
            </a:r>
            <a:r>
              <a:rPr lang="en-US" sz="1600">
                <a:solidFill>
                  <a:schemeClr val="dk1"/>
                </a:solidFill>
                <a:latin typeface="Calibri"/>
                <a:ea typeface="Calibri"/>
                <a:cs typeface="Calibri"/>
                <a:sym typeface="Calibri"/>
              </a:rPr>
              <a:t>Pull your legs up to your chest and grab them with your hands.</a:t>
            </a:r>
          </a:p>
          <a:p>
            <a:pPr lvl="0" rtl="0">
              <a:spcBef>
                <a:spcPts val="0"/>
              </a:spcBef>
              <a:buClr>
                <a:schemeClr val="dk1"/>
              </a:buClr>
              <a:buSzPct val="68750"/>
              <a:buFont typeface="Arial"/>
              <a:buNone/>
            </a:pPr>
            <a:r>
              <a:rPr lang="en-US" sz="1600">
                <a:solidFill>
                  <a:schemeClr val="dk1"/>
                </a:solidFill>
                <a:latin typeface="Calibri"/>
                <a:ea typeface="Calibri"/>
                <a:cs typeface="Calibri"/>
                <a:sym typeface="Calibri"/>
              </a:rPr>
              <a:t>2.</a:t>
            </a:r>
            <a:r>
              <a:rPr lang="en-US" sz="700">
                <a:solidFill>
                  <a:schemeClr val="dk1"/>
                </a:solidFill>
                <a:latin typeface="Times New Roman"/>
                <a:ea typeface="Times New Roman"/>
                <a:cs typeface="Times New Roman"/>
                <a:sym typeface="Times New Roman"/>
              </a:rPr>
              <a:t>    </a:t>
            </a:r>
            <a:r>
              <a:rPr lang="en-US" sz="1600">
                <a:solidFill>
                  <a:schemeClr val="dk1"/>
                </a:solidFill>
                <a:latin typeface="Calibri"/>
                <a:ea typeface="Calibri"/>
                <a:cs typeface="Calibri"/>
                <a:sym typeface="Calibri"/>
              </a:rPr>
              <a:t>Tighten the muscles in your arms and legs</a:t>
            </a:r>
          </a:p>
          <a:p>
            <a:pPr lvl="0" rtl="0">
              <a:spcBef>
                <a:spcPts val="0"/>
              </a:spcBef>
              <a:buClr>
                <a:schemeClr val="dk1"/>
              </a:buClr>
              <a:buSzPct val="68750"/>
              <a:buFont typeface="Arial"/>
              <a:buNone/>
            </a:pPr>
            <a:r>
              <a:rPr lang="en-US" sz="1600">
                <a:solidFill>
                  <a:schemeClr val="dk1"/>
                </a:solidFill>
                <a:latin typeface="Calibri"/>
                <a:ea typeface="Calibri"/>
                <a:cs typeface="Calibri"/>
                <a:sym typeface="Calibri"/>
              </a:rPr>
              <a:t>3.</a:t>
            </a:r>
            <a:r>
              <a:rPr lang="en-US" sz="700">
                <a:solidFill>
                  <a:schemeClr val="dk1"/>
                </a:solidFill>
                <a:latin typeface="Times New Roman"/>
                <a:ea typeface="Times New Roman"/>
                <a:cs typeface="Times New Roman"/>
                <a:sym typeface="Times New Roman"/>
              </a:rPr>
              <a:t>    </a:t>
            </a:r>
            <a:r>
              <a:rPr lang="en-US" sz="1600">
                <a:solidFill>
                  <a:schemeClr val="dk1"/>
                </a:solidFill>
                <a:latin typeface="Calibri"/>
                <a:ea typeface="Calibri"/>
                <a:cs typeface="Calibri"/>
                <a:sym typeface="Calibri"/>
              </a:rPr>
              <a:t>Curl your head and shoulders forward</a:t>
            </a:r>
          </a:p>
          <a:p>
            <a:pPr lvl="0" rtl="0">
              <a:spcBef>
                <a:spcPts val="0"/>
              </a:spcBef>
              <a:buClr>
                <a:schemeClr val="dk1"/>
              </a:buClr>
              <a:buSzPct val="68750"/>
              <a:buFont typeface="Arial"/>
              <a:buNone/>
            </a:pPr>
            <a:r>
              <a:rPr lang="en-US" sz="1600">
                <a:solidFill>
                  <a:schemeClr val="dk1"/>
                </a:solidFill>
                <a:latin typeface="Calibri"/>
                <a:ea typeface="Calibri"/>
                <a:cs typeface="Calibri"/>
                <a:sym typeface="Calibri"/>
              </a:rPr>
              <a:t>4.</a:t>
            </a:r>
            <a:r>
              <a:rPr lang="en-US" sz="700">
                <a:solidFill>
                  <a:schemeClr val="dk1"/>
                </a:solidFill>
                <a:latin typeface="Times New Roman"/>
                <a:ea typeface="Times New Roman"/>
                <a:cs typeface="Times New Roman"/>
                <a:sym typeface="Times New Roman"/>
              </a:rPr>
              <a:t>    </a:t>
            </a:r>
            <a:r>
              <a:rPr lang="en-US" sz="1600">
                <a:solidFill>
                  <a:schemeClr val="dk1"/>
                </a:solidFill>
                <a:latin typeface="Calibri"/>
                <a:ea typeface="Calibri"/>
                <a:cs typeface="Calibri"/>
                <a:sym typeface="Calibri"/>
              </a:rPr>
              <a:t>Scrunch up your face</a:t>
            </a:r>
          </a:p>
          <a:p>
            <a:pPr lvl="0" rtl="0">
              <a:spcBef>
                <a:spcPts val="0"/>
              </a:spcBef>
              <a:buClr>
                <a:schemeClr val="dk1"/>
              </a:buClr>
              <a:buSzPct val="68750"/>
              <a:buFont typeface="Arial"/>
              <a:buNone/>
            </a:pPr>
            <a:r>
              <a:rPr lang="en-US" sz="1600">
                <a:solidFill>
                  <a:schemeClr val="dk1"/>
                </a:solidFill>
                <a:latin typeface="Calibri"/>
                <a:ea typeface="Calibri"/>
                <a:cs typeface="Calibri"/>
                <a:sym typeface="Calibri"/>
              </a:rPr>
              <a:t>5.</a:t>
            </a:r>
            <a:r>
              <a:rPr lang="en-US" sz="700">
                <a:solidFill>
                  <a:schemeClr val="dk1"/>
                </a:solidFill>
                <a:latin typeface="Times New Roman"/>
                <a:ea typeface="Times New Roman"/>
                <a:cs typeface="Times New Roman"/>
                <a:sym typeface="Times New Roman"/>
              </a:rPr>
              <a:t>    </a:t>
            </a:r>
            <a:r>
              <a:rPr lang="en-US" sz="1600">
                <a:solidFill>
                  <a:schemeClr val="dk1"/>
                </a:solidFill>
                <a:latin typeface="Calibri"/>
                <a:ea typeface="Calibri"/>
                <a:cs typeface="Calibri"/>
                <a:sym typeface="Calibri"/>
              </a:rPr>
              <a:t>Stay in this position, hold your breath, slowly count to 10</a:t>
            </a:r>
          </a:p>
          <a:p>
            <a:pPr lvl="0" rtl="0">
              <a:spcBef>
                <a:spcPts val="0"/>
              </a:spcBef>
              <a:buClr>
                <a:schemeClr val="dk1"/>
              </a:buClr>
              <a:buSzPct val="68750"/>
              <a:buFont typeface="Arial"/>
              <a:buNone/>
            </a:pPr>
            <a:r>
              <a:rPr lang="en-US" sz="1600">
                <a:solidFill>
                  <a:schemeClr val="dk1"/>
                </a:solidFill>
                <a:latin typeface="Calibri"/>
                <a:ea typeface="Calibri"/>
                <a:cs typeface="Calibri"/>
                <a:sym typeface="Calibri"/>
              </a:rPr>
              <a:t>6.</a:t>
            </a:r>
            <a:r>
              <a:rPr lang="en-US" sz="700">
                <a:solidFill>
                  <a:schemeClr val="dk1"/>
                </a:solidFill>
                <a:latin typeface="Times New Roman"/>
                <a:ea typeface="Times New Roman"/>
                <a:cs typeface="Times New Roman"/>
                <a:sym typeface="Times New Roman"/>
              </a:rPr>
              <a:t>    </a:t>
            </a:r>
            <a:r>
              <a:rPr lang="en-US" sz="1600">
                <a:solidFill>
                  <a:schemeClr val="dk1"/>
                </a:solidFill>
                <a:latin typeface="Calibri"/>
                <a:ea typeface="Calibri"/>
                <a:cs typeface="Calibri"/>
                <a:sym typeface="Calibri"/>
              </a:rPr>
              <a:t>Let go and relax.</a:t>
            </a:r>
          </a:p>
          <a:p>
            <a:pPr lvl="0" rtl="0">
              <a:spcBef>
                <a:spcPts val="0"/>
              </a:spcBef>
              <a:buClr>
                <a:schemeClr val="dk1"/>
              </a:buClr>
              <a:buSzPct val="68750"/>
              <a:buFont typeface="Arial"/>
              <a:buNone/>
            </a:pPr>
            <a:r>
              <a:rPr lang="en-US" sz="1600" i="1">
                <a:solidFill>
                  <a:schemeClr val="dk1"/>
                </a:solidFill>
                <a:latin typeface="Calibri"/>
                <a:ea typeface="Calibri"/>
                <a:cs typeface="Calibri"/>
                <a:sym typeface="Calibri"/>
              </a:rPr>
              <a:t>How did that feel? Did it hurt? Are you exhausted?</a:t>
            </a:r>
          </a:p>
          <a:p>
            <a:pPr lvl="0" rtl="0">
              <a:spcBef>
                <a:spcPts val="0"/>
              </a:spcBef>
              <a:buNone/>
            </a:pPr>
            <a:r>
              <a:rPr lang="en-US" sz="1600" i="1">
                <a:solidFill>
                  <a:schemeClr val="dk1"/>
                </a:solidFill>
                <a:latin typeface="Calibri"/>
                <a:ea typeface="Calibri"/>
                <a:cs typeface="Calibri"/>
                <a:sym typeface="Calibri"/>
              </a:rPr>
              <a:t>Think about doing this all day long! Relaxing will keep your body from getting too tired.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A Birth Plan is an actual document you can fill out and then discuss with your coach and obstetrician. The whole point is for you to make your childbirth preferences clear to everyone. Your coach is then able to speak up for you and make sure things happen the way you’d like. You must remember to be flexible because there are so many variables that can happen during birth.</a:t>
            </a:r>
          </a:p>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Many women in the United States prefer to use some type of pain medication, most commonly an epidural. Some women make that decision weeks before giving birth and others want to see how they cope once labor begins.</a:t>
            </a:r>
          </a:p>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 </a:t>
            </a:r>
          </a:p>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There are several options:</a:t>
            </a:r>
          </a:p>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Studies show that labor goes better for women who are informed about the events and procedures of childbirth. Remember, you’re not the first woman to ever give birth. This is an act that women have been experiencing for thousands of years and is an amazing act of courage. Be familiar with these terms and procedures. </a:t>
            </a:r>
          </a:p>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800">
                <a:solidFill>
                  <a:schemeClr val="dk1"/>
                </a:solidFill>
                <a:latin typeface="Calibri"/>
                <a:ea typeface="Calibri"/>
                <a:cs typeface="Calibri"/>
                <a:sym typeface="Calibri"/>
              </a:rPr>
              <a:t>Cont’d</a:t>
            </a:r>
          </a:p>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55000"/>
              <a:buFont typeface="Arial"/>
              <a:buNone/>
            </a:pPr>
            <a:r>
              <a:rPr lang="en-US" sz="2000">
                <a:solidFill>
                  <a:schemeClr val="dk1"/>
                </a:solidFill>
                <a:latin typeface="Calibri"/>
                <a:ea typeface="Calibri"/>
                <a:cs typeface="Calibri"/>
                <a:sym typeface="Calibri"/>
              </a:rPr>
              <a:t>The cervix is a short tunnel that connects your uterus to your vagina. You might be dilated 1 -3 centimeters a week or two before labor even starts without feeling a thing. </a:t>
            </a:r>
          </a:p>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800">
                <a:solidFill>
                  <a:schemeClr val="dk1"/>
                </a:solidFill>
                <a:latin typeface="Calibri"/>
                <a:ea typeface="Calibri"/>
                <a:cs typeface="Calibri"/>
                <a:sym typeface="Calibri"/>
              </a:rPr>
              <a:t>Position refers to which direction the baby is facing. Rearward means the baby’s face is toward your back. Forward means the baby is face up. </a:t>
            </a:r>
            <a:r>
              <a:rPr lang="en-US" sz="1800">
                <a:latin typeface="Calibri"/>
                <a:ea typeface="Calibri"/>
                <a:cs typeface="Calibri"/>
                <a:sym typeface="Calibri"/>
              </a:rPr>
              <a:t>If babies cannot correct themselves then instruments may be used to help deliver or a cesarean section is needed.</a:t>
            </a:r>
          </a:p>
          <a:p>
            <a:pPr lvl="0" rtl="0">
              <a:spcBef>
                <a:spcPts val="0"/>
              </a:spcBef>
              <a:buClr>
                <a:schemeClr val="dk1"/>
              </a:buClr>
              <a:buSzPct val="61111"/>
              <a:buFont typeface="Arial"/>
              <a:buNone/>
            </a:pPr>
            <a:endParaRPr sz="1800">
              <a:solidFill>
                <a:schemeClr val="dk1"/>
              </a:solidFill>
              <a:latin typeface="Calibri"/>
              <a:ea typeface="Calibri"/>
              <a:cs typeface="Calibri"/>
              <a:sym typeface="Calibri"/>
            </a:endParaRPr>
          </a:p>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Hopefully, you’ve been staying fit by exercising and walking throughout your pregnancy. Building up your strength will help you with physical endurance needed for childbirth and the length of your recovery will also benefit.</a:t>
            </a:r>
          </a:p>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There are three stages of labor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There are three stages of labor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There are three stages of labor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US" sz="1200"/>
              <a:t>Congratulations!</a:t>
            </a:r>
          </a:p>
          <a:p>
            <a:pPr lvl="0" rtl="0">
              <a:lnSpc>
                <a:spcPct val="115000"/>
              </a:lnSpc>
              <a:spcBef>
                <a:spcPts val="0"/>
              </a:spcBef>
              <a:buClr>
                <a:schemeClr val="dk1"/>
              </a:buClr>
              <a:buSzPct val="91666"/>
              <a:buFont typeface="Arial"/>
              <a:buNone/>
            </a:pPr>
            <a:r>
              <a:rPr lang="en-US" sz="1200"/>
              <a:t>Welcome to Motherhood!</a:t>
            </a:r>
          </a:p>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rtl="0">
              <a:lnSpc>
                <a:spcPct val="115000"/>
              </a:lnSpc>
              <a:spcBef>
                <a:spcPts val="0"/>
              </a:spcBef>
              <a:buNone/>
            </a:pPr>
            <a:r>
              <a:rPr lang="en-US" sz="1600">
                <a:solidFill>
                  <a:schemeClr val="dk1"/>
                </a:solidFill>
                <a:latin typeface="Calibri"/>
                <a:ea typeface="Calibri"/>
                <a:cs typeface="Calibri"/>
                <a:sym typeface="Calibri"/>
              </a:rPr>
              <a:t>When you get to hold your baby for the first time it will be a magical moment. Bonding means falling in love but it’s not going to be like any other love you’ve felt before. You will count the tiny fingers and toes. Rub your hand over the soft tufts of hair and gaze into his or her eyes.</a:t>
            </a:r>
          </a:p>
          <a:p>
            <a:pPr lvl="0" algn="ctr" rtl="0">
              <a:lnSpc>
                <a:spcPct val="115000"/>
              </a:lnSpc>
              <a:spcBef>
                <a:spcPts val="0"/>
              </a:spcBef>
              <a:buNone/>
            </a:pPr>
            <a:endParaRPr sz="2400">
              <a:solidFill>
                <a:srgbClr val="FF0066"/>
              </a:solidFill>
              <a:latin typeface="Architects Daughter"/>
              <a:ea typeface="Architects Daughter"/>
              <a:cs typeface="Architects Daughter"/>
              <a:sym typeface="Architects Daughter"/>
            </a:endParaRPr>
          </a:p>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The uterus is an amazing organ with the ability to endure pregnancy and sustain another human being for 40 weeks by building its own life support system.  It stretches to a capacity 500 times its original size, contracts with the force of 43 pounds of pressure per inch to dilate the cervix to the size of a large bagel to deliver a beautiful baby!</a:t>
            </a:r>
          </a:p>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The uterus is like a deflated balloon after delivery. It’s not the original size, it’s wet and dark inside and the cervix is wide open – perfect for an infection. Avoid putting anything in the vagina for 6 weeks. </a:t>
            </a:r>
          </a:p>
          <a:p>
            <a:pPr lvl="0" rtl="0">
              <a:spcBef>
                <a:spcPts val="0"/>
              </a:spcBef>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Being a new parent can seem overwhelming! Your baby didn’t come with an instruction manual and there’s always so much to do and remember. Your life will never be the same. Pregnancy and delivery is considered a huge medical event. It is very stressful on the physical body.</a:t>
            </a:r>
          </a:p>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800">
                <a:solidFill>
                  <a:schemeClr val="dk1"/>
                </a:solidFill>
                <a:latin typeface="Calibri"/>
                <a:ea typeface="Calibri"/>
                <a:cs typeface="Calibri"/>
                <a:sym typeface="Calibri"/>
              </a:rPr>
              <a:t>Throughout this pregnancy your partner has been anticipating the birth as much as you. He may even be as anxious as you, wondering how he’ll manage his role as “coach”.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8750"/>
              <a:buFont typeface="Arial"/>
              <a:buNone/>
            </a:pPr>
            <a:r>
              <a:rPr lang="en-US" sz="1600">
                <a:solidFill>
                  <a:schemeClr val="dk1"/>
                </a:solidFill>
                <a:latin typeface="Calibri"/>
                <a:ea typeface="Calibri"/>
                <a:cs typeface="Calibri"/>
                <a:sym typeface="Calibri"/>
              </a:rPr>
              <a:t>Taking your baby home can be exciting and scary. You will need to have someone help you for the first couple weeks. Over time you will become more comfortable and confident. Postpartum is the next 6 weeks after delivery.</a:t>
            </a:r>
          </a:p>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800">
                <a:solidFill>
                  <a:schemeClr val="dk1"/>
                </a:solidFill>
                <a:latin typeface="Calibri"/>
                <a:ea typeface="Calibri"/>
                <a:cs typeface="Calibri"/>
                <a:sym typeface="Calibri"/>
              </a:rPr>
              <a:t>Always get your doctors approval before beginning any exercise program.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1" name="Shape 5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The African Proverb, “it takes a whole village to raise a child” should encourage you to find support from your family, friends, and community.</a:t>
            </a:r>
          </a:p>
          <a:p>
            <a:pPr lvl="0" rtl="0">
              <a:spcBef>
                <a:spcPts val="0"/>
              </a:spcBef>
              <a:buClr>
                <a:schemeClr val="dk1"/>
              </a:buClr>
              <a:buSzPct val="61111"/>
              <a:buFont typeface="Arial"/>
              <a:buNone/>
            </a:pPr>
            <a:r>
              <a:rPr lang="en-US" sz="1800">
                <a:solidFill>
                  <a:schemeClr val="dk1"/>
                </a:solidFill>
                <a:latin typeface="Calibri"/>
                <a:ea typeface="Calibri"/>
                <a:cs typeface="Calibri"/>
                <a:sym typeface="Calibri"/>
              </a:rPr>
              <a:t> </a:t>
            </a:r>
          </a:p>
          <a:p>
            <a:pPr lvl="0" rtl="0">
              <a:spcBef>
                <a:spcPts val="0"/>
              </a:spcBef>
              <a:buClr>
                <a:schemeClr val="dk1"/>
              </a:buClr>
              <a:buSzPct val="68750"/>
              <a:buFont typeface="Arial"/>
              <a:buNone/>
            </a:pPr>
            <a:r>
              <a:rPr lang="en-US" sz="1600">
                <a:solidFill>
                  <a:schemeClr val="dk1"/>
                </a:solidFill>
                <a:latin typeface="Calibri"/>
                <a:ea typeface="Calibri"/>
                <a:cs typeface="Calibri"/>
                <a:sym typeface="Calibri"/>
              </a:rPr>
              <a:t>You can get assistance from the following:</a:t>
            </a:r>
          </a:p>
          <a:p>
            <a:pPr lvl="0" rt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US" sz="1800">
                <a:solidFill>
                  <a:schemeClr val="dk1"/>
                </a:solidFill>
              </a:rPr>
              <a:t>You can’t spoil a baby with too much love!</a:t>
            </a:r>
          </a:p>
          <a:p>
            <a:pPr lvl="0" rtl="0">
              <a:lnSpc>
                <a:spcPct val="115000"/>
              </a:lnSpc>
              <a:spcBef>
                <a:spcPts val="0"/>
              </a:spcBef>
              <a:buClr>
                <a:schemeClr val="dk1"/>
              </a:buClr>
              <a:buSzPct val="61111"/>
              <a:buFont typeface="Arial"/>
              <a:buNone/>
            </a:pPr>
            <a:r>
              <a:rPr lang="en-US" sz="1800">
                <a:solidFill>
                  <a:schemeClr val="dk1"/>
                </a:solidFill>
              </a:rPr>
              <a:t>So hug and cuddle often!</a:t>
            </a:r>
          </a:p>
          <a:p>
            <a:pPr lvl="0" rtl="0">
              <a:spcBef>
                <a:spcPts val="0"/>
              </a:spcBef>
              <a:buNone/>
            </a:pPr>
            <a:endParaRPr sz="1800">
              <a:solidFill>
                <a:srgbClr val="FF0066"/>
              </a:solidFill>
              <a:latin typeface="Architects Daughter"/>
              <a:ea typeface="Architects Daughter"/>
              <a:cs typeface="Architects Daughter"/>
              <a:sym typeface="Architects Daughte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a:t>cont’d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a:t>Tell the students, “To end this presentation, enjoy this video about the mysteries of childbirth.”</a:t>
            </a:r>
          </a:p>
          <a:p>
            <a:pPr lvl="0" rtl="0">
              <a:spcBef>
                <a:spcPts val="0"/>
              </a:spcBef>
              <a:buNone/>
            </a:pPr>
            <a:r>
              <a:rPr lang="en-US"/>
              <a:t>View, then discuss the implications of the video. </a:t>
            </a:r>
          </a:p>
        </p:txBody>
      </p:sp>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3" name="Shape 5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800">
                <a:solidFill>
                  <a:schemeClr val="dk1"/>
                </a:solidFill>
                <a:latin typeface="Calibri"/>
                <a:ea typeface="Calibri"/>
                <a:cs typeface="Calibri"/>
                <a:sym typeface="Calibri"/>
              </a:rPr>
              <a:t>As you look forward to the end of your pregnancy always be aware of what is happening to your body.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800">
                <a:solidFill>
                  <a:schemeClr val="dk1"/>
                </a:solidFill>
                <a:latin typeface="Calibri"/>
                <a:ea typeface="Calibri"/>
                <a:cs typeface="Calibri"/>
                <a:sym typeface="Calibri"/>
              </a:rPr>
              <a:t>You’ve probably heard childbirth stories from several women. Just forget about their stories and concentrate on creating your own. No two women have the same birth experience nor will your future deliveries be just like the first!  T</a:t>
            </a:r>
            <a:r>
              <a:rPr lang="en-US" sz="1800">
                <a:latin typeface="Calibri"/>
                <a:ea typeface="Calibri"/>
                <a:cs typeface="Calibri"/>
                <a:sym typeface="Calibri"/>
              </a:rPr>
              <a:t>he only thing you can control about your birth experience is your willingness to just let go and allow your story to be written.</a:t>
            </a:r>
          </a:p>
          <a:p>
            <a:pPr lvl="0" rtl="0">
              <a:spcBef>
                <a:spcPts val="0"/>
              </a:spcBef>
              <a:buClr>
                <a:srgbClr val="000000"/>
              </a:buClr>
              <a:buSzPct val="61111"/>
              <a:buFont typeface="Arial"/>
              <a:buNone/>
            </a:pPr>
            <a:r>
              <a:rPr lang="en-US" sz="1800">
                <a:solidFill>
                  <a:schemeClr val="dk1"/>
                </a:solidFill>
                <a:latin typeface="Calibri"/>
                <a:ea typeface="Calibri"/>
                <a:cs typeface="Calibri"/>
                <a:sym typeface="Calibri"/>
              </a:rPr>
              <a:t> </a:t>
            </a:r>
          </a:p>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2" name="Shape 7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9" name="Shape 7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11708" y="992766"/>
            <a:ext cx="8520599" cy="27368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89" name="Shape 89"/>
          <p:cNvSpPr txBox="1">
            <a:spLocks noGrp="1"/>
          </p:cNvSpPr>
          <p:nvPr>
            <p:ph type="subTitle" idx="1"/>
          </p:nvPr>
        </p:nvSpPr>
        <p:spPr>
          <a:xfrm>
            <a:off x="311700" y="3778833"/>
            <a:ext cx="8520599" cy="10568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90" name="Shape 9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867800"/>
            <a:ext cx="8520599" cy="1122299"/>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93" name="Shape 9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6" name="Shape 96"/>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7" name="Shape 9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0" name="Shape 100"/>
          <p:cNvSpPr txBox="1">
            <a:spLocks noGrp="1"/>
          </p:cNvSpPr>
          <p:nvPr>
            <p:ph type="body" idx="1"/>
          </p:nvPr>
        </p:nvSpPr>
        <p:spPr>
          <a:xfrm>
            <a:off x="311700" y="1536633"/>
            <a:ext cx="3999899" cy="4555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101" name="Shape 101"/>
          <p:cNvSpPr txBox="1">
            <a:spLocks noGrp="1"/>
          </p:cNvSpPr>
          <p:nvPr>
            <p:ph type="body" idx="2"/>
          </p:nvPr>
        </p:nvSpPr>
        <p:spPr>
          <a:xfrm>
            <a:off x="4832400" y="1536633"/>
            <a:ext cx="3999899" cy="4555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102" name="Shape 10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5" name="Shape 10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740800"/>
            <a:ext cx="2807999"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108" name="Shape 108"/>
          <p:cNvSpPr txBox="1">
            <a:spLocks noGrp="1"/>
          </p:cNvSpPr>
          <p:nvPr>
            <p:ph type="body" idx="1"/>
          </p:nvPr>
        </p:nvSpPr>
        <p:spPr>
          <a:xfrm>
            <a:off x="311700" y="1852800"/>
            <a:ext cx="2807999"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109" name="Shape 10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90250" y="600200"/>
            <a:ext cx="6367800" cy="5454299"/>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12" name="Shape 11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13"/>
        <p:cNvGrpSpPr/>
        <p:nvPr/>
      </p:nvGrpSpPr>
      <p:grpSpPr>
        <a:xfrm>
          <a:off x="0" y="0"/>
          <a:ext cx="0" cy="0"/>
          <a:chOff x="0" y="0"/>
          <a:chExt cx="0" cy="0"/>
        </a:xfrm>
      </p:grpSpPr>
      <p:sp>
        <p:nvSpPr>
          <p:cNvPr id="114" name="Shape 114"/>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15" name="Shape 115"/>
          <p:cNvSpPr txBox="1">
            <a:spLocks noGrp="1"/>
          </p:cNvSpPr>
          <p:nvPr>
            <p:ph type="title"/>
          </p:nvPr>
        </p:nvSpPr>
        <p:spPr>
          <a:xfrm>
            <a:off x="265500" y="1644233"/>
            <a:ext cx="4045199"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116" name="Shape 116"/>
          <p:cNvSpPr txBox="1">
            <a:spLocks noGrp="1"/>
          </p:cNvSpPr>
          <p:nvPr>
            <p:ph type="subTitle" idx="1"/>
          </p:nvPr>
        </p:nvSpPr>
        <p:spPr>
          <a:xfrm>
            <a:off x="265500" y="3737433"/>
            <a:ext cx="4045199"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17" name="Shape 117"/>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8" name="Shape 11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Clr>
                <a:srgbClr val="FFFFFF"/>
              </a:buClr>
              <a:buNone/>
              <a:defRPr sz="4400" b="0" i="0" u="none" strike="noStrike" cap="none">
                <a:solidFill>
                  <a:srgbClr val="FFFFFF"/>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FFFFFF"/>
              </a:buClr>
              <a:buSzPct val="100000"/>
              <a:buFont typeface="Arial"/>
              <a:buChar char="•"/>
              <a:defRPr sz="3200" b="0" i="0" u="none" strike="noStrike" cap="none">
                <a:solidFill>
                  <a:srgbClr val="FFFFFF"/>
                </a:solidFill>
                <a:latin typeface="Arial"/>
                <a:ea typeface="Arial"/>
                <a:cs typeface="Arial"/>
                <a:sym typeface="Arial"/>
              </a:defRPr>
            </a:lvl1pPr>
            <a:lvl2pPr marL="742950" marR="0" lvl="1" indent="-107950" algn="l" rtl="0">
              <a:spcBef>
                <a:spcPts val="560"/>
              </a:spcBef>
              <a:spcAft>
                <a:spcPts val="0"/>
              </a:spcAft>
              <a:buClr>
                <a:srgbClr val="FFFF00"/>
              </a:buClr>
              <a:buSzPct val="100000"/>
              <a:buFont typeface="Arial"/>
              <a:buChar char="–"/>
              <a:defRPr sz="2800" b="0" i="0" u="none" strike="noStrike" cap="none">
                <a:solidFill>
                  <a:srgbClr val="FFFF00"/>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121" name="Shape 12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1474833"/>
            <a:ext cx="8520599" cy="2618099"/>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124" name="Shape 124"/>
          <p:cNvSpPr txBox="1">
            <a:spLocks noGrp="1"/>
          </p:cNvSpPr>
          <p:nvPr>
            <p:ph type="body" idx="1"/>
          </p:nvPr>
        </p:nvSpPr>
        <p:spPr>
          <a:xfrm>
            <a:off x="311700" y="4202966"/>
            <a:ext cx="8520599"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25" name="Shape 12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None/>
              <a:defRPr sz="4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0" name="Shape 13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883" lvl="0" indent="-222233" algn="l" rtl="0">
              <a:spcBef>
                <a:spcPts val="640"/>
              </a:spcBef>
              <a:buClr>
                <a:schemeClr val="dk1"/>
              </a:buClr>
              <a:buFont typeface="Arial"/>
              <a:buChar char="●"/>
              <a:defRPr sz="3200">
                <a:solidFill>
                  <a:schemeClr val="dk1"/>
                </a:solidFill>
              </a:defRPr>
            </a:lvl1pPr>
            <a:lvl2pPr marL="742911" lvl="1" indent="-190461" algn="l" rtl="0">
              <a:spcBef>
                <a:spcPts val="560"/>
              </a:spcBef>
              <a:buClr>
                <a:schemeClr val="dk1"/>
              </a:buClr>
              <a:buFont typeface="Arial"/>
              <a:buChar char="●"/>
              <a:defRPr sz="2800">
                <a:solidFill>
                  <a:schemeClr val="dk1"/>
                </a:solidFill>
              </a:defRPr>
            </a:lvl2pPr>
            <a:lvl3pPr marL="1142942" lvl="2" indent="-149167" algn="l" rtl="0">
              <a:spcBef>
                <a:spcPts val="480"/>
              </a:spcBef>
              <a:buClr>
                <a:schemeClr val="dk1"/>
              </a:buClr>
              <a:buFont typeface="Arial"/>
              <a:buChar char="●"/>
              <a:defRPr sz="2400">
                <a:solidFill>
                  <a:schemeClr val="dk1"/>
                </a:solidFill>
              </a:defRPr>
            </a:lvl3pPr>
            <a:lvl4pPr marL="1600120" lvl="3" indent="-165019" algn="l" rtl="0">
              <a:spcBef>
                <a:spcPts val="400"/>
              </a:spcBef>
              <a:buClr>
                <a:schemeClr val="dk1"/>
              </a:buClr>
              <a:buFont typeface="Arial"/>
              <a:buChar char="●"/>
              <a:defRPr sz="2000">
                <a:solidFill>
                  <a:schemeClr val="dk1"/>
                </a:solidFill>
              </a:defRPr>
            </a:lvl4pPr>
            <a:lvl5pPr marL="2057297" lvl="4" indent="-164997" algn="l" rtl="0">
              <a:spcBef>
                <a:spcPts val="400"/>
              </a:spcBef>
              <a:buClr>
                <a:schemeClr val="dk1"/>
              </a:buClr>
              <a:buFont typeface="Arial"/>
              <a:buChar char="●"/>
              <a:defRPr sz="2000">
                <a:solidFill>
                  <a:schemeClr val="dk1"/>
                </a:solidFill>
              </a:defRPr>
            </a:lvl5pPr>
            <a:lvl6pPr marL="2514475" lvl="5" indent="-164975" algn="l" rtl="0">
              <a:spcBef>
                <a:spcPts val="400"/>
              </a:spcBef>
              <a:buClr>
                <a:schemeClr val="dk1"/>
              </a:buClr>
              <a:buFont typeface="Arial"/>
              <a:buChar char="●"/>
              <a:defRPr sz="2000">
                <a:solidFill>
                  <a:schemeClr val="dk1"/>
                </a:solidFill>
              </a:defRPr>
            </a:lvl6pPr>
            <a:lvl7pPr marL="2971651" lvl="6" indent="-164951" algn="l" rtl="0">
              <a:spcBef>
                <a:spcPts val="400"/>
              </a:spcBef>
              <a:buClr>
                <a:schemeClr val="dk1"/>
              </a:buClr>
              <a:buFont typeface="Arial"/>
              <a:buChar char="●"/>
              <a:defRPr sz="2000">
                <a:solidFill>
                  <a:schemeClr val="dk1"/>
                </a:solidFill>
              </a:defRPr>
            </a:lvl7pPr>
            <a:lvl8pPr marL="3428827" lvl="7" indent="-164927" algn="l" rtl="0">
              <a:spcBef>
                <a:spcPts val="400"/>
              </a:spcBef>
              <a:buClr>
                <a:schemeClr val="dk1"/>
              </a:buClr>
              <a:buFont typeface="Arial"/>
              <a:buChar char="●"/>
              <a:defRPr sz="2000">
                <a:solidFill>
                  <a:schemeClr val="dk1"/>
                </a:solidFill>
              </a:defRPr>
            </a:lvl8pPr>
            <a:lvl9pPr marL="3886004" lvl="8" indent="-164904" algn="l" rtl="0">
              <a:spcBef>
                <a:spcPts val="400"/>
              </a:spcBef>
              <a:buClr>
                <a:schemeClr val="dk1"/>
              </a:buClr>
              <a:buFont typeface="Arial"/>
              <a:buChar char="●"/>
              <a:defRPr sz="2000">
                <a:solidFill>
                  <a:schemeClr val="dk1"/>
                </a:solidFill>
              </a:defRPr>
            </a:lvl9pPr>
          </a:lstStyle>
          <a:p>
            <a:endParaRPr/>
          </a:p>
        </p:txBody>
      </p:sp>
      <p:sp>
        <p:nvSpPr>
          <p:cNvPr id="131" name="Shape 131"/>
          <p:cNvSpPr txBox="1">
            <a:spLocks noGrp="1"/>
          </p:cNvSpPr>
          <p:nvPr>
            <p:ph type="dt" idx="10"/>
          </p:nvPr>
        </p:nvSpPr>
        <p:spPr>
          <a:xfrm>
            <a:off x="457202" y="6356351"/>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178" marR="0" lvl="1" indent="-12678" algn="l" rtl="0">
              <a:spcBef>
                <a:spcPts val="0"/>
              </a:spcBef>
              <a:defRPr sz="1800" b="0" i="0" u="none" strike="noStrike" cap="none">
                <a:solidFill>
                  <a:schemeClr val="dk1"/>
                </a:solidFill>
                <a:latin typeface="Arial"/>
                <a:ea typeface="Arial"/>
                <a:cs typeface="Arial"/>
                <a:sym typeface="Arial"/>
              </a:defRPr>
            </a:lvl2pPr>
            <a:lvl3pPr marL="914355" marR="0" lvl="2" indent="-12655" algn="l" rtl="0">
              <a:spcBef>
                <a:spcPts val="0"/>
              </a:spcBef>
              <a:defRPr sz="1800" b="0" i="0" u="none" strike="noStrike" cap="none">
                <a:solidFill>
                  <a:schemeClr val="dk1"/>
                </a:solidFill>
                <a:latin typeface="Arial"/>
                <a:ea typeface="Arial"/>
                <a:cs typeface="Arial"/>
                <a:sym typeface="Arial"/>
              </a:defRPr>
            </a:lvl3pPr>
            <a:lvl4pPr marL="1371532" marR="0" lvl="3" indent="-12632" algn="l" rtl="0">
              <a:spcBef>
                <a:spcPts val="0"/>
              </a:spcBef>
              <a:defRPr sz="1800" b="0" i="0" u="none" strike="noStrike" cap="none">
                <a:solidFill>
                  <a:schemeClr val="dk1"/>
                </a:solidFill>
                <a:latin typeface="Arial"/>
                <a:ea typeface="Arial"/>
                <a:cs typeface="Arial"/>
                <a:sym typeface="Arial"/>
              </a:defRPr>
            </a:lvl4pPr>
            <a:lvl5pPr marL="1828709" marR="0" lvl="4" indent="-12609" algn="l" rtl="0">
              <a:spcBef>
                <a:spcPts val="0"/>
              </a:spcBef>
              <a:defRPr sz="1800" b="0" i="0" u="none" strike="noStrike" cap="none">
                <a:solidFill>
                  <a:schemeClr val="dk1"/>
                </a:solidFill>
                <a:latin typeface="Arial"/>
                <a:ea typeface="Arial"/>
                <a:cs typeface="Arial"/>
                <a:sym typeface="Arial"/>
              </a:defRPr>
            </a:lvl5pPr>
            <a:lvl6pPr marL="2285888" marR="0" lvl="5" indent="-12588" algn="l" rtl="0">
              <a:spcBef>
                <a:spcPts val="0"/>
              </a:spcBef>
              <a:defRPr sz="1800" b="0" i="0" u="none" strike="noStrike" cap="none">
                <a:solidFill>
                  <a:schemeClr val="dk1"/>
                </a:solidFill>
                <a:latin typeface="Arial"/>
                <a:ea typeface="Arial"/>
                <a:cs typeface="Arial"/>
                <a:sym typeface="Arial"/>
              </a:defRPr>
            </a:lvl6pPr>
            <a:lvl7pPr marL="2743065" marR="0" lvl="6" indent="-12565" algn="l" rtl="0">
              <a:spcBef>
                <a:spcPts val="0"/>
              </a:spcBef>
              <a:defRPr sz="1800" b="0" i="0" u="none" strike="noStrike" cap="none">
                <a:solidFill>
                  <a:schemeClr val="dk1"/>
                </a:solidFill>
                <a:latin typeface="Arial"/>
                <a:ea typeface="Arial"/>
                <a:cs typeface="Arial"/>
                <a:sym typeface="Arial"/>
              </a:defRPr>
            </a:lvl7pPr>
            <a:lvl8pPr marL="3200240" marR="0" lvl="7" indent="-12539" algn="l" rtl="0">
              <a:spcBef>
                <a:spcPts val="0"/>
              </a:spcBef>
              <a:defRPr sz="1800" b="0" i="0" u="none" strike="noStrike" cap="none">
                <a:solidFill>
                  <a:schemeClr val="dk1"/>
                </a:solidFill>
                <a:latin typeface="Arial"/>
                <a:ea typeface="Arial"/>
                <a:cs typeface="Arial"/>
                <a:sym typeface="Arial"/>
              </a:defRPr>
            </a:lvl8pPr>
            <a:lvl9pPr marL="3657416" marR="0" lvl="8" indent="-12515"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ftr" idx="11"/>
          </p:nvPr>
        </p:nvSpPr>
        <p:spPr>
          <a:xfrm>
            <a:off x="3124205" y="6356351"/>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178" marR="0" lvl="1" indent="-12678" algn="l" rtl="0">
              <a:spcBef>
                <a:spcPts val="0"/>
              </a:spcBef>
              <a:defRPr sz="1800" b="0" i="0" u="none" strike="noStrike" cap="none">
                <a:solidFill>
                  <a:schemeClr val="dk1"/>
                </a:solidFill>
                <a:latin typeface="Arial"/>
                <a:ea typeface="Arial"/>
                <a:cs typeface="Arial"/>
                <a:sym typeface="Arial"/>
              </a:defRPr>
            </a:lvl2pPr>
            <a:lvl3pPr marL="914355" marR="0" lvl="2" indent="-12655" algn="l" rtl="0">
              <a:spcBef>
                <a:spcPts val="0"/>
              </a:spcBef>
              <a:defRPr sz="1800" b="0" i="0" u="none" strike="noStrike" cap="none">
                <a:solidFill>
                  <a:schemeClr val="dk1"/>
                </a:solidFill>
                <a:latin typeface="Arial"/>
                <a:ea typeface="Arial"/>
                <a:cs typeface="Arial"/>
                <a:sym typeface="Arial"/>
              </a:defRPr>
            </a:lvl3pPr>
            <a:lvl4pPr marL="1371532" marR="0" lvl="3" indent="-12632" algn="l" rtl="0">
              <a:spcBef>
                <a:spcPts val="0"/>
              </a:spcBef>
              <a:defRPr sz="1800" b="0" i="0" u="none" strike="noStrike" cap="none">
                <a:solidFill>
                  <a:schemeClr val="dk1"/>
                </a:solidFill>
                <a:latin typeface="Arial"/>
                <a:ea typeface="Arial"/>
                <a:cs typeface="Arial"/>
                <a:sym typeface="Arial"/>
              </a:defRPr>
            </a:lvl4pPr>
            <a:lvl5pPr marL="1828709" marR="0" lvl="4" indent="-12609" algn="l" rtl="0">
              <a:spcBef>
                <a:spcPts val="0"/>
              </a:spcBef>
              <a:defRPr sz="1800" b="0" i="0" u="none" strike="noStrike" cap="none">
                <a:solidFill>
                  <a:schemeClr val="dk1"/>
                </a:solidFill>
                <a:latin typeface="Arial"/>
                <a:ea typeface="Arial"/>
                <a:cs typeface="Arial"/>
                <a:sym typeface="Arial"/>
              </a:defRPr>
            </a:lvl5pPr>
            <a:lvl6pPr marL="2285888" marR="0" lvl="5" indent="-12588" algn="l" rtl="0">
              <a:spcBef>
                <a:spcPts val="0"/>
              </a:spcBef>
              <a:defRPr sz="1800" b="0" i="0" u="none" strike="noStrike" cap="none">
                <a:solidFill>
                  <a:schemeClr val="dk1"/>
                </a:solidFill>
                <a:latin typeface="Arial"/>
                <a:ea typeface="Arial"/>
                <a:cs typeface="Arial"/>
                <a:sym typeface="Arial"/>
              </a:defRPr>
            </a:lvl6pPr>
            <a:lvl7pPr marL="2743065" marR="0" lvl="6" indent="-12565" algn="l" rtl="0">
              <a:spcBef>
                <a:spcPts val="0"/>
              </a:spcBef>
              <a:defRPr sz="1800" b="0" i="0" u="none" strike="noStrike" cap="none">
                <a:solidFill>
                  <a:schemeClr val="dk1"/>
                </a:solidFill>
                <a:latin typeface="Arial"/>
                <a:ea typeface="Arial"/>
                <a:cs typeface="Arial"/>
                <a:sym typeface="Arial"/>
              </a:defRPr>
            </a:lvl7pPr>
            <a:lvl8pPr marL="3200240" marR="0" lvl="7" indent="-12539" algn="l" rtl="0">
              <a:spcBef>
                <a:spcPts val="0"/>
              </a:spcBef>
              <a:defRPr sz="1800" b="0" i="0" u="none" strike="noStrike" cap="none">
                <a:solidFill>
                  <a:schemeClr val="dk1"/>
                </a:solidFill>
                <a:latin typeface="Arial"/>
                <a:ea typeface="Arial"/>
                <a:cs typeface="Arial"/>
                <a:sym typeface="Arial"/>
              </a:defRPr>
            </a:lvl8pPr>
            <a:lvl9pPr marL="3657416" marR="0" lvl="8" indent="-12515"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Arial"/>
              <a:ea typeface="Arial"/>
              <a:cs typeface="Arial"/>
              <a:sym typeface="Arial"/>
            </a:endParaRPr>
          </a:p>
          <a:p>
            <a:pPr marL="457178" marR="0" lvl="1" indent="-12678" algn="l" rtl="0">
              <a:spcBef>
                <a:spcPts val="0"/>
              </a:spcBef>
            </a:pPr>
            <a:endParaRPr sz="1800" b="0" i="0" u="none" strike="noStrike" cap="none">
              <a:solidFill>
                <a:schemeClr val="dk1"/>
              </a:solidFill>
              <a:latin typeface="Arial"/>
              <a:ea typeface="Arial"/>
              <a:cs typeface="Arial"/>
              <a:sym typeface="Arial"/>
            </a:endParaRPr>
          </a:p>
          <a:p>
            <a:pPr marL="914355" marR="0" lvl="2" indent="-12655" algn="l" rtl="0">
              <a:spcBef>
                <a:spcPts val="0"/>
              </a:spcBef>
            </a:pPr>
            <a:endParaRPr sz="1800" b="0" i="0" u="none" strike="noStrike" cap="none">
              <a:solidFill>
                <a:schemeClr val="dk1"/>
              </a:solidFill>
              <a:latin typeface="Arial"/>
              <a:ea typeface="Arial"/>
              <a:cs typeface="Arial"/>
              <a:sym typeface="Arial"/>
            </a:endParaRPr>
          </a:p>
          <a:p>
            <a:pPr marL="1371532" marR="0" lvl="3" indent="-12632" algn="l" rtl="0">
              <a:spcBef>
                <a:spcPts val="0"/>
              </a:spcBef>
            </a:pPr>
            <a:endParaRPr sz="1800" b="0" i="0" u="none" strike="noStrike" cap="none">
              <a:solidFill>
                <a:schemeClr val="dk1"/>
              </a:solidFill>
              <a:latin typeface="Arial"/>
              <a:ea typeface="Arial"/>
              <a:cs typeface="Arial"/>
              <a:sym typeface="Arial"/>
            </a:endParaRPr>
          </a:p>
          <a:p>
            <a:pPr marL="1828709" marR="0" lvl="4" indent="-12609" algn="l" rtl="0">
              <a:spcBef>
                <a:spcPts val="0"/>
              </a:spcBef>
            </a:pPr>
            <a:endParaRPr sz="1800" b="0" i="0" u="none" strike="noStrike" cap="none">
              <a:solidFill>
                <a:schemeClr val="dk1"/>
              </a:solidFill>
              <a:latin typeface="Arial"/>
              <a:ea typeface="Arial"/>
              <a:cs typeface="Arial"/>
              <a:sym typeface="Arial"/>
            </a:endParaRPr>
          </a:p>
          <a:p>
            <a:pPr marL="2285888" marR="0" lvl="5" indent="-12588" algn="l" rtl="0">
              <a:spcBef>
                <a:spcPts val="0"/>
              </a:spcBef>
            </a:pPr>
            <a:endParaRPr sz="1800" b="0" i="0" u="none" strike="noStrike" cap="none">
              <a:solidFill>
                <a:schemeClr val="dk1"/>
              </a:solidFill>
              <a:latin typeface="Arial"/>
              <a:ea typeface="Arial"/>
              <a:cs typeface="Arial"/>
              <a:sym typeface="Arial"/>
            </a:endParaRPr>
          </a:p>
          <a:p>
            <a:pPr marL="2743065" marR="0" lvl="6" indent="-12565" algn="l" rtl="0">
              <a:spcBef>
                <a:spcPts val="0"/>
              </a:spcBef>
            </a:pPr>
            <a:endParaRPr sz="1800" b="0" i="0" u="none" strike="noStrike" cap="none">
              <a:solidFill>
                <a:schemeClr val="dk1"/>
              </a:solidFill>
              <a:latin typeface="Arial"/>
              <a:ea typeface="Arial"/>
              <a:cs typeface="Arial"/>
              <a:sym typeface="Arial"/>
            </a:endParaRPr>
          </a:p>
          <a:p>
            <a:pPr marL="3200240" marR="0" lvl="7" indent="-12539" algn="l" rtl="0">
              <a:spcBef>
                <a:spcPts val="0"/>
              </a:spcBef>
            </a:pPr>
            <a:endParaRPr sz="1800" b="0" i="0" u="none" strike="noStrike" cap="none">
              <a:solidFill>
                <a:schemeClr val="dk1"/>
              </a:solidFill>
              <a:latin typeface="Arial"/>
              <a:ea typeface="Arial"/>
              <a:cs typeface="Arial"/>
              <a:sym typeface="Arial"/>
            </a:endParaRPr>
          </a:p>
          <a:p>
            <a:pPr marL="3657416" marR="0" lvl="8" indent="-12515"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1" name="Shape 4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8" name="Shape 4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5" name="Shape 5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pic>
        <p:nvPicPr>
          <p:cNvPr id="58" name="Shape 58"/>
          <p:cNvPicPr preferRelativeResize="0"/>
          <p:nvPr/>
        </p:nvPicPr>
        <p:blipFill>
          <a:blip r:embed="rId2">
            <a:alphaModFix/>
          </a:blip>
          <a:stretch>
            <a:fillRect/>
          </a:stretch>
        </p:blipFill>
        <p:spPr>
          <a:xfrm>
            <a:off x="-203099" y="0"/>
            <a:ext cx="9458299" cy="6858000"/>
          </a:xfrm>
          <a:prstGeom prst="rect">
            <a:avLst/>
          </a:prstGeom>
          <a:noFill/>
          <a:ln>
            <a:noFill/>
          </a:ln>
        </p:spPr>
      </p:pic>
      <p:sp>
        <p:nvSpPr>
          <p:cNvPr id="59" name="Shape 59"/>
          <p:cNvSpPr txBox="1">
            <a:spLocks noGrp="1"/>
          </p:cNvSpPr>
          <p:nvPr>
            <p:ph type="subTitle" idx="1"/>
          </p:nvPr>
        </p:nvSpPr>
        <p:spPr>
          <a:xfrm>
            <a:off x="1193900" y="274625"/>
            <a:ext cx="7626900" cy="1214400"/>
          </a:xfrm>
          <a:prstGeom prst="rect">
            <a:avLst/>
          </a:prstGeom>
        </p:spPr>
        <p:txBody>
          <a:bodyPr lIns="91425" tIns="91425" rIns="91425" bIns="9142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a:spcBef>
                <a:spcPts val="0"/>
              </a:spcBef>
              <a:buNone/>
              <a:defRPr/>
            </a:lvl9pPr>
          </a:lstStyle>
          <a:p>
            <a:endParaRPr/>
          </a:p>
        </p:txBody>
      </p:sp>
      <p:sp>
        <p:nvSpPr>
          <p:cNvPr id="60" name="Shape 60"/>
          <p:cNvSpPr txBox="1">
            <a:spLocks noGrp="1"/>
          </p:cNvSpPr>
          <p:nvPr>
            <p:ph type="title" idx="2"/>
          </p:nvPr>
        </p:nvSpPr>
        <p:spPr>
          <a:xfrm>
            <a:off x="1353200" y="3101250"/>
            <a:ext cx="7155900" cy="1325100"/>
          </a:xfrm>
          <a:prstGeom prst="rect">
            <a:avLst/>
          </a:prstGeom>
        </p:spPr>
        <p:txBody>
          <a:bodyPr lIns="91425" tIns="91425" rIns="91425" bIns="91425" anchor="ctr"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a:spcBef>
                <a:spcPts val="0"/>
              </a:spcBef>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3" name="Shape 6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85" name="Shape 8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6" name="Shape 86"/>
          <p:cNvSpPr txBox="1">
            <a:spLocks noGrp="1"/>
          </p:cNvSpPr>
          <p:nvPr>
            <p:ph type="sldNum" idx="12"/>
          </p:nvPr>
        </p:nvSpPr>
        <p:spPr>
          <a:xfrm>
            <a:off x="8472457" y="6217622"/>
            <a:ext cx="548699" cy="524699"/>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000">
                <a:solidFill>
                  <a:schemeClr val="dk2"/>
                </a:solidFill>
              </a:rPr>
              <a:t>‹#›</a:t>
            </a:fld>
            <a:endParaRPr lang="en-U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jpg"/><Relationship Id="rId7"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jpg"/><Relationship Id="rId7"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29.jpg"/><Relationship Id="rId11" Type="http://schemas.openxmlformats.org/officeDocument/2006/relationships/image" Target="../media/image34.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7.jpg"/><Relationship Id="rId9" Type="http://schemas.openxmlformats.org/officeDocument/2006/relationships/image" Target="../media/image32.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2.jpg"/><Relationship Id="rId7"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 Id="rId9"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8.jpg"/><Relationship Id="rId13" Type="http://schemas.openxmlformats.org/officeDocument/2006/relationships/image" Target="../media/image53.jpg"/><Relationship Id="rId3" Type="http://schemas.openxmlformats.org/officeDocument/2006/relationships/image" Target="../media/image2.jpg"/><Relationship Id="rId7" Type="http://schemas.openxmlformats.org/officeDocument/2006/relationships/image" Target="../media/image47.jpg"/><Relationship Id="rId12" Type="http://schemas.openxmlformats.org/officeDocument/2006/relationships/image" Target="../media/image52.jp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46.jpg"/><Relationship Id="rId11" Type="http://schemas.openxmlformats.org/officeDocument/2006/relationships/image" Target="../media/image51.jpg"/><Relationship Id="rId5" Type="http://schemas.openxmlformats.org/officeDocument/2006/relationships/image" Target="../media/image45.jpg"/><Relationship Id="rId15" Type="http://schemas.openxmlformats.org/officeDocument/2006/relationships/image" Target="../media/image55.jpg"/><Relationship Id="rId10" Type="http://schemas.openxmlformats.org/officeDocument/2006/relationships/image" Target="../media/image50.jpg"/><Relationship Id="rId4" Type="http://schemas.openxmlformats.org/officeDocument/2006/relationships/image" Target="../media/image44.jpg"/><Relationship Id="rId9" Type="http://schemas.openxmlformats.org/officeDocument/2006/relationships/image" Target="../media/image49.jpg"/><Relationship Id="rId14" Type="http://schemas.openxmlformats.org/officeDocument/2006/relationships/image" Target="../media/image5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3.xml"/><Relationship Id="rId5" Type="http://schemas.openxmlformats.org/officeDocument/2006/relationships/image" Target="../media/image58.jpg"/><Relationship Id="rId4" Type="http://schemas.openxmlformats.org/officeDocument/2006/relationships/hyperlink" Target="http://youtube.com/v/-a6Pe1ovKH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455125" y="842600"/>
            <a:ext cx="4427700" cy="3053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600" b="1">
                <a:solidFill>
                  <a:schemeClr val="lt1"/>
                </a:solidFill>
              </a:rPr>
              <a:t>Everything you Wanted to Know about Childbirth</a:t>
            </a:r>
          </a:p>
          <a:p>
            <a:pPr marR="0" lvl="0" algn="l" rtl="0">
              <a:lnSpc>
                <a:spcPct val="100000"/>
              </a:lnSpc>
              <a:spcBef>
                <a:spcPts val="0"/>
              </a:spcBef>
              <a:spcAft>
                <a:spcPts val="0"/>
              </a:spcAft>
              <a:buNone/>
            </a:pPr>
            <a:r>
              <a:rPr lang="en-US" sz="3600" b="1">
                <a:solidFill>
                  <a:schemeClr val="lt1"/>
                </a:solidFill>
              </a:rPr>
              <a:t>           - from A to Z</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How does Labor Feel?</a:t>
            </a:r>
          </a:p>
        </p:txBody>
      </p:sp>
      <p:sp>
        <p:nvSpPr>
          <p:cNvPr id="209" name="Shape 209"/>
          <p:cNvSpPr txBox="1">
            <a:spLocks noGrp="1"/>
          </p:cNvSpPr>
          <p:nvPr>
            <p:ph type="body" idx="1"/>
          </p:nvPr>
        </p:nvSpPr>
        <p:spPr>
          <a:xfrm>
            <a:off x="1705650" y="1417625"/>
            <a:ext cx="6908400" cy="5132100"/>
          </a:xfrm>
          <a:prstGeom prst="rect">
            <a:avLst/>
          </a:prstGeom>
        </p:spPr>
        <p:txBody>
          <a:bodyPr lIns="91425" tIns="91425" rIns="91425" bIns="91425" anchor="t" anchorCtr="0">
            <a:noAutofit/>
          </a:bodyPr>
          <a:lstStyle/>
          <a:p>
            <a:pPr marL="203200" lvl="0" indent="-69850" rtl="0">
              <a:spcBef>
                <a:spcPts val="0"/>
              </a:spcBef>
              <a:buClr>
                <a:schemeClr val="dk1"/>
              </a:buClr>
              <a:buSzPct val="45833"/>
              <a:buFont typeface="Arial"/>
              <a:buNone/>
            </a:pPr>
            <a:r>
              <a:rPr lang="en-US" sz="2400">
                <a:solidFill>
                  <a:srgbClr val="FFFFFF"/>
                </a:solidFill>
                <a:latin typeface="Calibri"/>
                <a:ea typeface="Calibri"/>
                <a:cs typeface="Calibri"/>
                <a:sym typeface="Calibri"/>
              </a:rPr>
              <a:t>Emotions and feelings women experience</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Excited</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Afraid</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Confused</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Quiet</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Hopeful</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Nervous</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Restless</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Nauseous</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Shaking</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Tired</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Frustrated</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   Grouchy</a:t>
            </a:r>
          </a:p>
          <a:p>
            <a:pPr lvl="0" rtl="0">
              <a:spcBef>
                <a:spcPts val="0"/>
              </a:spcBef>
              <a:buNone/>
            </a:pPr>
            <a:endParaRPr/>
          </a:p>
        </p:txBody>
      </p:sp>
      <p:pic>
        <p:nvPicPr>
          <p:cNvPr id="210" name="Shape 210"/>
          <p:cNvPicPr preferRelativeResize="0"/>
          <p:nvPr/>
        </p:nvPicPr>
        <p:blipFill>
          <a:blip r:embed="rId3">
            <a:alphaModFix/>
          </a:blip>
          <a:stretch>
            <a:fillRect/>
          </a:stretch>
        </p:blipFill>
        <p:spPr>
          <a:xfrm>
            <a:off x="3958524" y="2340874"/>
            <a:ext cx="4969625" cy="27954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Investigate you own Birth</a:t>
            </a:r>
          </a:p>
        </p:txBody>
      </p:sp>
      <p:sp>
        <p:nvSpPr>
          <p:cNvPr id="216" name="Shape 216"/>
          <p:cNvSpPr txBox="1">
            <a:spLocks noGrp="1"/>
          </p:cNvSpPr>
          <p:nvPr>
            <p:ph type="body" idx="1"/>
          </p:nvPr>
        </p:nvSpPr>
        <p:spPr>
          <a:xfrm>
            <a:off x="1146625" y="1618350"/>
            <a:ext cx="4133100" cy="5106300"/>
          </a:xfrm>
          <a:prstGeom prst="rect">
            <a:avLst/>
          </a:prstGeom>
        </p:spPr>
        <p:txBody>
          <a:bodyPr lIns="91425" tIns="91425" rIns="91425" bIns="91425" anchor="t" anchorCtr="0">
            <a:noAutofit/>
          </a:bodyPr>
          <a:lstStyle/>
          <a:p>
            <a:pPr marL="457200" lvl="0" indent="-342900" rtl="0">
              <a:lnSpc>
                <a:spcPct val="115000"/>
              </a:lnSpc>
              <a:spcBef>
                <a:spcPts val="0"/>
              </a:spcBef>
              <a:buClr>
                <a:srgbClr val="FFFFFF"/>
              </a:buClr>
              <a:buSzPct val="100000"/>
              <a:buFont typeface="Calibri"/>
            </a:pPr>
            <a:r>
              <a:rPr lang="en-US" sz="1800">
                <a:solidFill>
                  <a:srgbClr val="FFFFFF"/>
                </a:solidFill>
                <a:latin typeface="Calibri"/>
                <a:ea typeface="Calibri"/>
                <a:cs typeface="Calibri"/>
                <a:sym typeface="Calibri"/>
              </a:rPr>
              <a:t>What was mom doing when labor began?</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Who took mom to the hospital?</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Was mom afraid of labor?</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Are you the first born?</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Who stayed with mom during labor &amp; delivery?</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Where were you born, what time of day?</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How long was mom in labor?</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Did mom have natural childbirth or medication?</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What did everyone do the moment you were born?</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Did mom hold you right after birth?</a:t>
            </a:r>
          </a:p>
        </p:txBody>
      </p:sp>
      <p:sp>
        <p:nvSpPr>
          <p:cNvPr id="217" name="Shape 217"/>
          <p:cNvSpPr txBox="1"/>
          <p:nvPr/>
        </p:nvSpPr>
        <p:spPr>
          <a:xfrm>
            <a:off x="5080175" y="1527650"/>
            <a:ext cx="3897300" cy="51969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700">
                <a:latin typeface="Times New Roman"/>
                <a:ea typeface="Times New Roman"/>
                <a:cs typeface="Times New Roman"/>
                <a:sym typeface="Times New Roman"/>
              </a:rPr>
              <a:t>1.	  </a:t>
            </a:r>
            <a:r>
              <a:rPr lang="en-US" sz="700">
                <a:solidFill>
                  <a:srgbClr val="FFFFFF"/>
                </a:solidFill>
                <a:latin typeface="Times New Roman"/>
                <a:ea typeface="Times New Roman"/>
                <a:cs typeface="Times New Roman"/>
                <a:sym typeface="Times New Roman"/>
              </a:rPr>
              <a:t>  </a:t>
            </a:r>
          </a:p>
          <a:p>
            <a:pPr marL="457200" lvl="0" indent="-342900" rtl="0">
              <a:lnSpc>
                <a:spcPct val="115000"/>
              </a:lnSpc>
              <a:spcBef>
                <a:spcPts val="0"/>
              </a:spcBef>
              <a:buClr>
                <a:srgbClr val="FFFFFF"/>
              </a:buClr>
              <a:buSzPct val="100000"/>
              <a:buChar char="●"/>
            </a:pPr>
            <a:r>
              <a:rPr lang="en-US" sz="1800">
                <a:solidFill>
                  <a:srgbClr val="FFFFFF"/>
                </a:solidFill>
                <a:latin typeface="Calibri"/>
                <a:ea typeface="Calibri"/>
                <a:cs typeface="Calibri"/>
                <a:sym typeface="Calibri"/>
              </a:rPr>
              <a:t>How much did you weigh?</a:t>
            </a:r>
          </a:p>
          <a:p>
            <a:pPr marL="457200" lvl="0" indent="-342900" rtl="0">
              <a:lnSpc>
                <a:spcPct val="115000"/>
              </a:lnSpc>
              <a:spcBef>
                <a:spcPts val="0"/>
              </a:spcBef>
              <a:buClr>
                <a:srgbClr val="FFFFFF"/>
              </a:buClr>
              <a:buSzPct val="100000"/>
              <a:buChar char="●"/>
            </a:pPr>
            <a:r>
              <a:rPr lang="en-US" sz="1800">
                <a:solidFill>
                  <a:srgbClr val="FFFFFF"/>
                </a:solidFill>
                <a:latin typeface="Calibri"/>
                <a:ea typeface="Calibri"/>
                <a:cs typeface="Calibri"/>
                <a:sym typeface="Calibri"/>
              </a:rPr>
              <a:t>Were there any medical issues with you or mom?</a:t>
            </a:r>
          </a:p>
          <a:p>
            <a:pPr marL="457200" lvl="0" indent="-342900" rtl="0">
              <a:lnSpc>
                <a:spcPct val="115000"/>
              </a:lnSpc>
              <a:spcBef>
                <a:spcPts val="0"/>
              </a:spcBef>
              <a:buClr>
                <a:srgbClr val="FFFFFF"/>
              </a:buClr>
              <a:buSzPct val="100000"/>
              <a:buChar char="●"/>
            </a:pPr>
            <a:r>
              <a:rPr lang="en-US" sz="1800">
                <a:solidFill>
                  <a:srgbClr val="FFFFFF"/>
                </a:solidFill>
                <a:latin typeface="Calibri"/>
                <a:ea typeface="Calibri"/>
                <a:cs typeface="Calibri"/>
                <a:sym typeface="Calibri"/>
              </a:rPr>
              <a:t>How did they come up with your name?</a:t>
            </a:r>
          </a:p>
          <a:p>
            <a:pPr marL="457200" lvl="0" indent="-342900" rtl="0">
              <a:lnSpc>
                <a:spcPct val="115000"/>
              </a:lnSpc>
              <a:spcBef>
                <a:spcPts val="0"/>
              </a:spcBef>
              <a:buClr>
                <a:srgbClr val="FFFFFF"/>
              </a:buClr>
              <a:buSzPct val="100000"/>
              <a:buChar char="●"/>
            </a:pPr>
            <a:r>
              <a:rPr lang="en-US" sz="1800">
                <a:solidFill>
                  <a:srgbClr val="FFFFFF"/>
                </a:solidFill>
                <a:latin typeface="Calibri"/>
                <a:ea typeface="Calibri"/>
                <a:cs typeface="Calibri"/>
                <a:sym typeface="Calibri"/>
              </a:rPr>
              <a:t>Were you breastfed?</a:t>
            </a:r>
          </a:p>
          <a:p>
            <a:pPr marL="457200" lvl="0" indent="-342900" rtl="0">
              <a:lnSpc>
                <a:spcPct val="115000"/>
              </a:lnSpc>
              <a:spcBef>
                <a:spcPts val="0"/>
              </a:spcBef>
              <a:buClr>
                <a:srgbClr val="FFFFFF"/>
              </a:buClr>
              <a:buSzPct val="100000"/>
              <a:buChar char="●"/>
            </a:pPr>
            <a:r>
              <a:rPr lang="en-US" sz="1800">
                <a:solidFill>
                  <a:srgbClr val="FFFFFF"/>
                </a:solidFill>
                <a:latin typeface="Calibri"/>
                <a:ea typeface="Calibri"/>
                <a:cs typeface="Calibri"/>
                <a:sym typeface="Calibri"/>
              </a:rPr>
              <a:t>What are some things that are done differently today than when you were born?</a:t>
            </a:r>
          </a:p>
          <a:p>
            <a:pPr marL="457200" lvl="0" indent="-342900" rtl="0">
              <a:lnSpc>
                <a:spcPct val="115000"/>
              </a:lnSpc>
              <a:spcBef>
                <a:spcPts val="0"/>
              </a:spcBef>
              <a:buClr>
                <a:srgbClr val="FFFFFF"/>
              </a:buClr>
              <a:buSzPct val="100000"/>
              <a:buFont typeface="Calibri"/>
              <a:buChar char="●"/>
            </a:pPr>
            <a:r>
              <a:rPr lang="en-US" sz="1800">
                <a:solidFill>
                  <a:srgbClr val="FFFFFF"/>
                </a:solidFill>
                <a:latin typeface="Calibri"/>
                <a:ea typeface="Calibri"/>
                <a:cs typeface="Calibri"/>
                <a:sym typeface="Calibri"/>
              </a:rPr>
              <a:t>How much did you weight?</a:t>
            </a:r>
          </a:p>
          <a:p>
            <a:pPr marL="457200" lvl="0" indent="-342900" rtl="0">
              <a:lnSpc>
                <a:spcPct val="115000"/>
              </a:lnSpc>
              <a:spcBef>
                <a:spcPts val="0"/>
              </a:spcBef>
              <a:buClr>
                <a:srgbClr val="FFFFFF"/>
              </a:buClr>
              <a:buSzPct val="100000"/>
              <a:buChar char="●"/>
            </a:pPr>
            <a:r>
              <a:rPr lang="en-US" sz="1800">
                <a:solidFill>
                  <a:srgbClr val="FFFFFF"/>
                </a:solidFill>
                <a:latin typeface="Calibri"/>
                <a:ea typeface="Calibri"/>
                <a:cs typeface="Calibri"/>
                <a:sym typeface="Calibri"/>
              </a:rPr>
              <a:t>How long were you?</a:t>
            </a:r>
          </a:p>
          <a:p>
            <a:pPr marL="457200" lvl="0" indent="-342900" rtl="0">
              <a:lnSpc>
                <a:spcPct val="115000"/>
              </a:lnSpc>
              <a:spcBef>
                <a:spcPts val="0"/>
              </a:spcBef>
              <a:buClr>
                <a:srgbClr val="FFFFFF"/>
              </a:buClr>
              <a:buSzPct val="100000"/>
              <a:buChar char="●"/>
            </a:pPr>
            <a:r>
              <a:rPr lang="en-US" sz="1800">
                <a:solidFill>
                  <a:srgbClr val="FFFFFF"/>
                </a:solidFill>
                <a:latin typeface="Calibri"/>
                <a:ea typeface="Calibri"/>
                <a:cs typeface="Calibri"/>
                <a:sym typeface="Calibri"/>
              </a:rPr>
              <a:t>Were there any medical issues with you or mom?</a:t>
            </a:r>
          </a:p>
          <a:p>
            <a:pPr marL="457200" lvl="0" indent="-342900" rtl="0">
              <a:lnSpc>
                <a:spcPct val="115000"/>
              </a:lnSpc>
              <a:spcBef>
                <a:spcPts val="0"/>
              </a:spcBef>
              <a:buClr>
                <a:srgbClr val="FFFFFF"/>
              </a:buClr>
              <a:buSzPct val="100000"/>
              <a:buChar char="●"/>
            </a:pPr>
            <a:r>
              <a:rPr lang="en-US" sz="1800">
                <a:solidFill>
                  <a:srgbClr val="FFFFFF"/>
                </a:solidFill>
                <a:latin typeface="Calibri"/>
                <a:ea typeface="Calibri"/>
                <a:cs typeface="Calibri"/>
                <a:sym typeface="Calibri"/>
              </a:rPr>
              <a:t>How did they come up with your name?</a:t>
            </a:r>
          </a:p>
          <a:p>
            <a:pPr lvl="0" rtl="0">
              <a:lnSpc>
                <a:spcPct val="115000"/>
              </a:lnSpc>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Just Relax</a:t>
            </a:r>
          </a:p>
        </p:txBody>
      </p:sp>
      <p:sp>
        <p:nvSpPr>
          <p:cNvPr id="223" name="Shape 223"/>
          <p:cNvSpPr txBox="1">
            <a:spLocks noGrp="1"/>
          </p:cNvSpPr>
          <p:nvPr>
            <p:ph type="body" idx="1"/>
          </p:nvPr>
        </p:nvSpPr>
        <p:spPr>
          <a:xfrm>
            <a:off x="1473200" y="1252225"/>
            <a:ext cx="7362600" cy="5232300"/>
          </a:xfrm>
          <a:prstGeom prst="rect">
            <a:avLst/>
          </a:prstGeom>
        </p:spPr>
        <p:txBody>
          <a:bodyPr lIns="91425" tIns="91425" rIns="91425" bIns="91425" anchor="t" anchorCtr="0">
            <a:noAutofit/>
          </a:bodyPr>
          <a:lstStyle/>
          <a:p>
            <a:pPr marL="0" lvl="0" indent="0" rtl="0">
              <a:spcBef>
                <a:spcPts val="0"/>
              </a:spcBef>
              <a:buNone/>
            </a:pPr>
            <a:r>
              <a:rPr lang="en-US" sz="2600">
                <a:solidFill>
                  <a:srgbClr val="FFFF00"/>
                </a:solidFill>
                <a:latin typeface="Calibri"/>
                <a:ea typeface="Calibri"/>
                <a:cs typeface="Calibri"/>
                <a:sym typeface="Calibri"/>
              </a:rPr>
              <a:t>Practice Relaxation Every Day!</a:t>
            </a:r>
          </a:p>
          <a:p>
            <a:pPr marL="0" lvl="0" indent="0" rtl="0">
              <a:spcBef>
                <a:spcPts val="0"/>
              </a:spcBef>
              <a:buNone/>
            </a:pPr>
            <a:endParaRPr sz="1800">
              <a:solidFill>
                <a:srgbClr val="FFFFFF"/>
              </a:solidFill>
              <a:latin typeface="Calibri"/>
              <a:ea typeface="Calibri"/>
              <a:cs typeface="Calibri"/>
              <a:sym typeface="Calibri"/>
            </a:endParaRPr>
          </a:p>
          <a:p>
            <a:pPr marL="457200" lvl="0" indent="-355600" rtl="0">
              <a:lnSpc>
                <a:spcPct val="115000"/>
              </a:lnSpc>
              <a:spcBef>
                <a:spcPts val="0"/>
              </a:spcBef>
              <a:buClr>
                <a:srgbClr val="FFFFFF"/>
              </a:buClr>
              <a:buSzPct val="100000"/>
              <a:buFont typeface="Calibri"/>
              <a:buAutoNum type="arabicPeriod"/>
            </a:pPr>
            <a:r>
              <a:rPr lang="en-US" sz="2000">
                <a:solidFill>
                  <a:srgbClr val="FFFFFF"/>
                </a:solidFill>
                <a:latin typeface="Calibri"/>
                <a:ea typeface="Calibri"/>
                <a:cs typeface="Calibri"/>
                <a:sym typeface="Calibri"/>
              </a:rPr>
              <a:t>Get in a comfortable position, sitting or lying on your side</a:t>
            </a:r>
          </a:p>
          <a:p>
            <a:pPr marL="457200" lvl="0" indent="-355600" rtl="0">
              <a:lnSpc>
                <a:spcPct val="115000"/>
              </a:lnSpc>
              <a:spcBef>
                <a:spcPts val="0"/>
              </a:spcBef>
              <a:buClr>
                <a:srgbClr val="FFFFFF"/>
              </a:buClr>
              <a:buSzPct val="100000"/>
              <a:buFont typeface="Calibri"/>
              <a:buAutoNum type="arabicPeriod"/>
            </a:pPr>
            <a:r>
              <a:rPr lang="en-US" sz="2000">
                <a:solidFill>
                  <a:srgbClr val="FFFFFF"/>
                </a:solidFill>
                <a:latin typeface="Calibri"/>
                <a:ea typeface="Calibri"/>
                <a:cs typeface="Calibri"/>
                <a:sym typeface="Calibri"/>
              </a:rPr>
              <a:t>Close your eyes, block out any noise </a:t>
            </a:r>
          </a:p>
          <a:p>
            <a:pPr marL="457200" lvl="0" indent="-355600" rtl="0">
              <a:lnSpc>
                <a:spcPct val="115000"/>
              </a:lnSpc>
              <a:spcBef>
                <a:spcPts val="0"/>
              </a:spcBef>
              <a:buClr>
                <a:srgbClr val="FFFFFF"/>
              </a:buClr>
              <a:buSzPct val="100000"/>
              <a:buFont typeface="Calibri"/>
              <a:buAutoNum type="arabicPeriod"/>
            </a:pPr>
            <a:r>
              <a:rPr lang="en-US" sz="2000">
                <a:solidFill>
                  <a:srgbClr val="FFFFFF"/>
                </a:solidFill>
                <a:latin typeface="Calibri"/>
                <a:ea typeface="Calibri"/>
                <a:cs typeface="Calibri"/>
                <a:sym typeface="Calibri"/>
              </a:rPr>
              <a:t>Breathe slowly and deeply until you feel relaxed</a:t>
            </a:r>
          </a:p>
          <a:p>
            <a:pPr marL="457200" lvl="0" indent="-355600" rtl="0">
              <a:lnSpc>
                <a:spcPct val="115000"/>
              </a:lnSpc>
              <a:spcBef>
                <a:spcPts val="0"/>
              </a:spcBef>
              <a:buClr>
                <a:srgbClr val="FFFFFF"/>
              </a:buClr>
              <a:buSzPct val="100000"/>
              <a:buFont typeface="Calibri"/>
              <a:buAutoNum type="arabicPeriod"/>
            </a:pPr>
            <a:r>
              <a:rPr lang="en-US" sz="2000">
                <a:solidFill>
                  <a:srgbClr val="FFFFFF"/>
                </a:solidFill>
                <a:latin typeface="Calibri"/>
                <a:ea typeface="Calibri"/>
                <a:cs typeface="Calibri"/>
                <a:sym typeface="Calibri"/>
              </a:rPr>
              <a:t>Beginning with the head, scrunch your face for the count of 5, release</a:t>
            </a:r>
          </a:p>
          <a:p>
            <a:pPr marL="457200" lvl="0" indent="-355600" rtl="0">
              <a:lnSpc>
                <a:spcPct val="115000"/>
              </a:lnSpc>
              <a:spcBef>
                <a:spcPts val="0"/>
              </a:spcBef>
              <a:buClr>
                <a:srgbClr val="FFFFFF"/>
              </a:buClr>
              <a:buSzPct val="100000"/>
              <a:buFont typeface="Calibri"/>
              <a:buAutoNum type="arabicPeriod"/>
            </a:pPr>
            <a:r>
              <a:rPr lang="en-US" sz="2000">
                <a:solidFill>
                  <a:srgbClr val="FFFFFF"/>
                </a:solidFill>
                <a:latin typeface="Calibri"/>
                <a:ea typeface="Calibri"/>
                <a:cs typeface="Calibri"/>
                <a:sym typeface="Calibri"/>
              </a:rPr>
              <a:t>Shrug your shoulders, hold for the count of 5, release</a:t>
            </a:r>
          </a:p>
          <a:p>
            <a:pPr marL="457200" lvl="0" indent="-355600" rtl="0">
              <a:lnSpc>
                <a:spcPct val="115000"/>
              </a:lnSpc>
              <a:spcBef>
                <a:spcPts val="0"/>
              </a:spcBef>
              <a:buClr>
                <a:srgbClr val="FFFFFF"/>
              </a:buClr>
              <a:buSzPct val="100000"/>
              <a:buFont typeface="Calibri"/>
              <a:buAutoNum type="arabicPeriod"/>
            </a:pPr>
            <a:r>
              <a:rPr lang="en-US" sz="2000">
                <a:solidFill>
                  <a:srgbClr val="FFFFFF"/>
                </a:solidFill>
                <a:latin typeface="Calibri"/>
                <a:ea typeface="Calibri"/>
                <a:cs typeface="Calibri"/>
                <a:sym typeface="Calibri"/>
              </a:rPr>
              <a:t>Make a fist with your left hand while tightening your arm muscles, hold for the count of 5, release. Repeat on right.</a:t>
            </a:r>
          </a:p>
          <a:p>
            <a:pPr marL="457200" lvl="0" indent="-355600" rtl="0">
              <a:lnSpc>
                <a:spcPct val="115000"/>
              </a:lnSpc>
              <a:spcBef>
                <a:spcPts val="0"/>
              </a:spcBef>
              <a:buClr>
                <a:srgbClr val="FFFFFF"/>
              </a:buClr>
              <a:buSzPct val="100000"/>
              <a:buFont typeface="Calibri"/>
              <a:buAutoNum type="arabicPeriod"/>
            </a:pPr>
            <a:r>
              <a:rPr lang="en-US" sz="2000">
                <a:solidFill>
                  <a:srgbClr val="FFFFFF"/>
                </a:solidFill>
                <a:latin typeface="Calibri"/>
                <a:ea typeface="Calibri"/>
                <a:cs typeface="Calibri"/>
                <a:sym typeface="Calibri"/>
              </a:rPr>
              <a:t>Tighten the abdominal muscles, count to 5, release</a:t>
            </a:r>
          </a:p>
          <a:p>
            <a:pPr marL="457200" lvl="0" indent="-355600" rtl="0">
              <a:lnSpc>
                <a:spcPct val="115000"/>
              </a:lnSpc>
              <a:spcBef>
                <a:spcPts val="0"/>
              </a:spcBef>
              <a:buClr>
                <a:srgbClr val="FFFFFF"/>
              </a:buClr>
              <a:buSzPct val="100000"/>
              <a:buFont typeface="Calibri"/>
              <a:buAutoNum type="arabicPeriod"/>
            </a:pPr>
            <a:r>
              <a:rPr lang="en-US" sz="2000">
                <a:solidFill>
                  <a:srgbClr val="FFFFFF"/>
                </a:solidFill>
                <a:latin typeface="Calibri"/>
                <a:ea typeface="Calibri"/>
                <a:cs typeface="Calibri"/>
                <a:sym typeface="Calibri"/>
              </a:rPr>
              <a:t>Tighten the pelvic floor muscles, count to 5, release.</a:t>
            </a:r>
          </a:p>
          <a:p>
            <a:pPr marL="457200" lvl="0" indent="-355600" rtl="0">
              <a:lnSpc>
                <a:spcPct val="115000"/>
              </a:lnSpc>
              <a:spcBef>
                <a:spcPts val="0"/>
              </a:spcBef>
              <a:buClr>
                <a:srgbClr val="FFFFFF"/>
              </a:buClr>
              <a:buSzPct val="100000"/>
              <a:buFont typeface="Calibri"/>
              <a:buAutoNum type="arabicPeriod"/>
            </a:pPr>
            <a:r>
              <a:rPr lang="en-US" sz="2000">
                <a:solidFill>
                  <a:srgbClr val="FFFFFF"/>
                </a:solidFill>
                <a:latin typeface="Calibri"/>
                <a:ea typeface="Calibri"/>
                <a:cs typeface="Calibri"/>
                <a:sym typeface="Calibri"/>
              </a:rPr>
              <a:t>Tighten the muscles in the left leg, hold for the count of 5, release. Repeat on right leg.</a:t>
            </a:r>
          </a:p>
          <a:p>
            <a:pPr lvl="0" rtl="0">
              <a:spcBef>
                <a:spcPts val="0"/>
              </a:spcBef>
              <a:buNone/>
            </a:pP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Know Your Birth Plan</a:t>
            </a:r>
          </a:p>
        </p:txBody>
      </p:sp>
      <p:sp>
        <p:nvSpPr>
          <p:cNvPr id="229" name="Shape 229"/>
          <p:cNvSpPr txBox="1">
            <a:spLocks noGrp="1"/>
          </p:cNvSpPr>
          <p:nvPr>
            <p:ph type="body" idx="1"/>
          </p:nvPr>
        </p:nvSpPr>
        <p:spPr>
          <a:xfrm>
            <a:off x="1741925" y="1250425"/>
            <a:ext cx="6945000" cy="5515500"/>
          </a:xfrm>
          <a:prstGeom prst="rect">
            <a:avLst/>
          </a:prstGeom>
        </p:spPr>
        <p:txBody>
          <a:bodyPr lIns="91425" tIns="91425" rIns="91425" bIns="91425" anchor="t" anchorCtr="0">
            <a:noAutofit/>
          </a:bodyPr>
          <a:lstStyle/>
          <a:p>
            <a:pPr marL="0" lvl="0" indent="0" rtl="0">
              <a:lnSpc>
                <a:spcPct val="115000"/>
              </a:lnSpc>
              <a:spcBef>
                <a:spcPts val="0"/>
              </a:spcBef>
              <a:buNone/>
            </a:pPr>
            <a:r>
              <a:rPr lang="en-US" sz="2600">
                <a:solidFill>
                  <a:srgbClr val="FFFF00"/>
                </a:solidFill>
                <a:latin typeface="Calibri"/>
                <a:ea typeface="Calibri"/>
                <a:cs typeface="Calibri"/>
                <a:sym typeface="Calibri"/>
              </a:rPr>
              <a:t>The basic information to consider:</a:t>
            </a:r>
          </a:p>
          <a:p>
            <a:pPr marL="457200" lvl="0" indent="-228600" rtl="0">
              <a:lnSpc>
                <a:spcPct val="115000"/>
              </a:lnSpc>
              <a:spcBef>
                <a:spcPts val="0"/>
              </a:spcBef>
              <a:buClr>
                <a:srgbClr val="FFFFFF"/>
              </a:buClr>
              <a:buFont typeface="Calibri"/>
            </a:pPr>
            <a:r>
              <a:rPr lang="en-US" sz="1800">
                <a:solidFill>
                  <a:srgbClr val="FFFFFF"/>
                </a:solidFill>
                <a:latin typeface="Calibri"/>
                <a:ea typeface="Calibri"/>
                <a:cs typeface="Calibri"/>
                <a:sym typeface="Calibri"/>
              </a:rPr>
              <a:t> </a:t>
            </a:r>
            <a:r>
              <a:rPr lang="en-US" sz="2000">
                <a:solidFill>
                  <a:srgbClr val="FFFFFF"/>
                </a:solidFill>
                <a:latin typeface="Calibri"/>
                <a:ea typeface="Calibri"/>
                <a:cs typeface="Calibri"/>
                <a:sym typeface="Calibri"/>
              </a:rPr>
              <a:t>How do you want to handle pain relief?	</a:t>
            </a:r>
          </a:p>
          <a:p>
            <a:pPr marL="457200" lvl="0" indent="-228600" rtl="0">
              <a:lnSpc>
                <a:spcPct val="115000"/>
              </a:lnSpc>
              <a:spcBef>
                <a:spcPts val="0"/>
              </a:spcBef>
              <a:buClr>
                <a:srgbClr val="FFFFFF"/>
              </a:buClr>
              <a:buFont typeface="Calibri"/>
            </a:pPr>
            <a:r>
              <a:rPr lang="en-US" sz="2000">
                <a:solidFill>
                  <a:srgbClr val="FFFFFF"/>
                </a:solidFill>
                <a:latin typeface="Calibri"/>
                <a:ea typeface="Calibri"/>
                <a:cs typeface="Calibri"/>
                <a:sym typeface="Calibri"/>
              </a:rPr>
              <a:t>Who do you want to have with you during childbirth?</a:t>
            </a:r>
          </a:p>
          <a:p>
            <a:pPr marL="457200" lvl="0" indent="-228600" rtl="0">
              <a:lnSpc>
                <a:spcPct val="115000"/>
              </a:lnSpc>
              <a:spcBef>
                <a:spcPts val="0"/>
              </a:spcBef>
              <a:buClr>
                <a:srgbClr val="FFFFFF"/>
              </a:buClr>
              <a:buFont typeface="Calibri"/>
            </a:pPr>
            <a:r>
              <a:rPr lang="en-US" sz="2000">
                <a:solidFill>
                  <a:srgbClr val="FFFFFF"/>
                </a:solidFill>
                <a:latin typeface="Calibri"/>
                <a:ea typeface="Calibri"/>
                <a:cs typeface="Calibri"/>
                <a:sym typeface="Calibri"/>
              </a:rPr>
              <a:t>What birthing position do you hope to use?</a:t>
            </a:r>
          </a:p>
          <a:p>
            <a:pPr marL="457200" lvl="0" indent="-228600" rtl="0">
              <a:lnSpc>
                <a:spcPct val="115000"/>
              </a:lnSpc>
              <a:spcBef>
                <a:spcPts val="0"/>
              </a:spcBef>
              <a:buClr>
                <a:srgbClr val="FFFFFF"/>
              </a:buClr>
              <a:buFont typeface="Calibri"/>
            </a:pPr>
            <a:r>
              <a:rPr lang="en-US" sz="2000">
                <a:solidFill>
                  <a:srgbClr val="FFFFFF"/>
                </a:solidFill>
                <a:latin typeface="Calibri"/>
                <a:ea typeface="Calibri"/>
                <a:cs typeface="Calibri"/>
                <a:sym typeface="Calibri"/>
              </a:rPr>
              <a:t>Does your coach want to cut the umbilical cord?</a:t>
            </a:r>
          </a:p>
          <a:p>
            <a:pPr marL="457200" lvl="0" indent="-228600" rtl="0">
              <a:lnSpc>
                <a:spcPct val="115000"/>
              </a:lnSpc>
              <a:spcBef>
                <a:spcPts val="0"/>
              </a:spcBef>
              <a:buClr>
                <a:srgbClr val="FFFFFF"/>
              </a:buClr>
              <a:buFont typeface="Calibri"/>
            </a:pPr>
            <a:r>
              <a:rPr lang="en-US" sz="2000">
                <a:solidFill>
                  <a:srgbClr val="FFFFFF"/>
                </a:solidFill>
                <a:latin typeface="Calibri"/>
                <a:ea typeface="Calibri"/>
                <a:cs typeface="Calibri"/>
                <a:sym typeface="Calibri"/>
              </a:rPr>
              <a:t>Do you want your newborn placed on your stomach?</a:t>
            </a:r>
          </a:p>
          <a:p>
            <a:pPr marL="457200" lvl="0" indent="-228600" rtl="0">
              <a:lnSpc>
                <a:spcPct val="115000"/>
              </a:lnSpc>
              <a:spcBef>
                <a:spcPts val="0"/>
              </a:spcBef>
              <a:buClr>
                <a:srgbClr val="FFFFFF"/>
              </a:buClr>
              <a:buFont typeface="Calibri"/>
            </a:pPr>
            <a:r>
              <a:rPr lang="en-US" sz="2000">
                <a:solidFill>
                  <a:srgbClr val="FFFFFF"/>
                </a:solidFill>
                <a:latin typeface="Calibri"/>
                <a:ea typeface="Calibri"/>
                <a:cs typeface="Calibri"/>
                <a:sym typeface="Calibri"/>
              </a:rPr>
              <a:t>Do you want to nurse the baby within the first hour?</a:t>
            </a:r>
          </a:p>
          <a:p>
            <a:pPr marL="457200" lvl="0" indent="-228600" rtl="0">
              <a:lnSpc>
                <a:spcPct val="115000"/>
              </a:lnSpc>
              <a:spcBef>
                <a:spcPts val="0"/>
              </a:spcBef>
              <a:buClr>
                <a:srgbClr val="FFFFFF"/>
              </a:buClr>
              <a:buFont typeface="Calibri"/>
            </a:pPr>
            <a:r>
              <a:rPr lang="en-US" sz="2000">
                <a:solidFill>
                  <a:srgbClr val="FFFFFF"/>
                </a:solidFill>
                <a:latin typeface="Calibri"/>
                <a:ea typeface="Calibri"/>
                <a:cs typeface="Calibri"/>
                <a:sym typeface="Calibri"/>
              </a:rPr>
              <a:t>Do you want the room quiet and lighting to be dimmed?</a:t>
            </a:r>
          </a:p>
          <a:p>
            <a:pPr marL="457200" lvl="0" indent="-228600" rtl="0">
              <a:lnSpc>
                <a:spcPct val="115000"/>
              </a:lnSpc>
              <a:spcBef>
                <a:spcPts val="0"/>
              </a:spcBef>
              <a:buClr>
                <a:srgbClr val="FFFFFF"/>
              </a:buClr>
              <a:buFont typeface="Calibri"/>
            </a:pPr>
            <a:r>
              <a:rPr lang="en-US" sz="2000">
                <a:solidFill>
                  <a:srgbClr val="FFFFFF"/>
                </a:solidFill>
                <a:latin typeface="Calibri"/>
                <a:ea typeface="Calibri"/>
                <a:cs typeface="Calibri"/>
                <a:sym typeface="Calibri"/>
              </a:rPr>
              <a:t>Do you want everyone to sing Happy Birthday?</a:t>
            </a:r>
          </a:p>
          <a:p>
            <a:pPr lvl="0" rtl="0">
              <a:spcBef>
                <a:spcPts val="0"/>
              </a:spcBef>
              <a:buNone/>
            </a:pPr>
            <a:endParaRPr sz="1800">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Labor Begins</a:t>
            </a:r>
          </a:p>
        </p:txBody>
      </p:sp>
      <p:sp>
        <p:nvSpPr>
          <p:cNvPr id="235" name="Shape 235"/>
          <p:cNvSpPr txBox="1">
            <a:spLocks noGrp="1"/>
          </p:cNvSpPr>
          <p:nvPr>
            <p:ph type="body" idx="1"/>
          </p:nvPr>
        </p:nvSpPr>
        <p:spPr>
          <a:xfrm>
            <a:off x="1309900" y="1545775"/>
            <a:ext cx="4078800" cy="4526100"/>
          </a:xfrm>
          <a:prstGeom prst="rect">
            <a:avLst/>
          </a:prstGeom>
        </p:spPr>
        <p:txBody>
          <a:bodyPr lIns="91425" tIns="91425" rIns="91425" bIns="91425" anchor="t" anchorCtr="0">
            <a:noAutofit/>
          </a:bodyPr>
          <a:lstStyle/>
          <a:p>
            <a:pPr marL="203200" lvl="0" indent="-69850" rtl="0">
              <a:spcBef>
                <a:spcPts val="0"/>
              </a:spcBef>
              <a:buClr>
                <a:schemeClr val="dk1"/>
              </a:buClr>
              <a:buSzPct val="36666"/>
              <a:buFont typeface="Arial"/>
              <a:buNone/>
            </a:pPr>
            <a:r>
              <a:rPr lang="en-US" sz="3000">
                <a:solidFill>
                  <a:srgbClr val="FFFFFF"/>
                </a:solidFill>
                <a:latin typeface="Calibri"/>
                <a:ea typeface="Calibri"/>
                <a:cs typeface="Calibri"/>
                <a:sym typeface="Calibri"/>
              </a:rPr>
              <a:t>The uterus is like a balloon and the cervix</a:t>
            </a:r>
          </a:p>
          <a:p>
            <a:pPr lvl="0" rtl="0">
              <a:spcBef>
                <a:spcPts val="0"/>
              </a:spcBef>
              <a:buNone/>
            </a:pPr>
            <a:r>
              <a:rPr lang="en-US" sz="3000">
                <a:solidFill>
                  <a:srgbClr val="FFFFFF"/>
                </a:solidFill>
                <a:latin typeface="Calibri"/>
                <a:ea typeface="Calibri"/>
                <a:cs typeface="Calibri"/>
                <a:sym typeface="Calibri"/>
              </a:rPr>
              <a:t>is the opening. </a:t>
            </a:r>
          </a:p>
          <a:p>
            <a:pPr lvl="0" rtl="0">
              <a:spcBef>
                <a:spcPts val="0"/>
              </a:spcBef>
              <a:buClr>
                <a:schemeClr val="dk1"/>
              </a:buClr>
              <a:buSzPct val="36666"/>
              <a:buFont typeface="Arial"/>
              <a:buNone/>
            </a:pPr>
            <a:r>
              <a:rPr lang="en-US" sz="3000">
                <a:solidFill>
                  <a:srgbClr val="FFFFFF"/>
                </a:solidFill>
                <a:latin typeface="Calibri"/>
                <a:ea typeface="Calibri"/>
                <a:cs typeface="Calibri"/>
                <a:sym typeface="Calibri"/>
              </a:rPr>
              <a:t>The purpose of each</a:t>
            </a:r>
            <a:r>
              <a:rPr lang="en-US" sz="3000">
                <a:latin typeface="Calibri"/>
                <a:ea typeface="Calibri"/>
                <a:cs typeface="Calibri"/>
                <a:sym typeface="Calibri"/>
              </a:rPr>
              <a:t> </a:t>
            </a:r>
            <a:r>
              <a:rPr lang="en-US" sz="3000">
                <a:solidFill>
                  <a:srgbClr val="FFFFFF"/>
                </a:solidFill>
                <a:latin typeface="Calibri"/>
                <a:ea typeface="Calibri"/>
                <a:cs typeface="Calibri"/>
                <a:sym typeface="Calibri"/>
              </a:rPr>
              <a:t>contraction is to open the cervix to 10 centimeters over the course of 8-15 hours. </a:t>
            </a:r>
          </a:p>
          <a:p>
            <a:pPr lvl="0" rtl="0">
              <a:spcBef>
                <a:spcPts val="0"/>
              </a:spcBef>
              <a:buNone/>
            </a:pPr>
            <a:endParaRPr/>
          </a:p>
        </p:txBody>
      </p:sp>
      <p:sp>
        <p:nvSpPr>
          <p:cNvPr id="236" name="Shape 236"/>
          <p:cNvSpPr/>
          <p:nvPr/>
        </p:nvSpPr>
        <p:spPr>
          <a:xfrm>
            <a:off x="5515625" y="1417625"/>
            <a:ext cx="3429000" cy="46545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37" name="Shape 237"/>
          <p:cNvPicPr preferRelativeResize="0"/>
          <p:nvPr/>
        </p:nvPicPr>
        <p:blipFill>
          <a:blip r:embed="rId3">
            <a:alphaModFix/>
          </a:blip>
          <a:stretch>
            <a:fillRect/>
          </a:stretch>
        </p:blipFill>
        <p:spPr>
          <a:xfrm>
            <a:off x="5681999" y="1576812"/>
            <a:ext cx="3096249" cy="4336123"/>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Shape 242"/>
          <p:cNvSpPr txBox="1">
            <a:spLocks noGrp="1"/>
          </p:cNvSpPr>
          <p:nvPr>
            <p:ph type="body" idx="2"/>
          </p:nvPr>
        </p:nvSpPr>
        <p:spPr>
          <a:xfrm>
            <a:off x="1037625" y="1640550"/>
            <a:ext cx="3908400" cy="46602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US">
                <a:solidFill>
                  <a:srgbClr val="FFFFFF"/>
                </a:solidFill>
                <a:latin typeface="Calibri"/>
                <a:ea typeface="Calibri"/>
                <a:cs typeface="Calibri"/>
                <a:sym typeface="Calibri"/>
              </a:rPr>
              <a:t>Contraction may start slowly and randomly with the contractions occurring 5 – 30 minutes apart.  During early labor you can maintain normal activity and just relax. Eat and drink very lightly.  Stay comfortable, time the contractions and let your provider know.  </a:t>
            </a:r>
            <a:r>
              <a:rPr lang="en-US" i="1">
                <a:solidFill>
                  <a:srgbClr val="FFFFFF"/>
                </a:solidFill>
                <a:latin typeface="Calibri"/>
                <a:ea typeface="Calibri"/>
                <a:cs typeface="Calibri"/>
                <a:sym typeface="Calibri"/>
              </a:rPr>
              <a:t>Takes 8 – 10 hours</a:t>
            </a:r>
          </a:p>
          <a:p>
            <a:pPr lvl="0" rtl="0">
              <a:spcBef>
                <a:spcPts val="0"/>
              </a:spcBef>
              <a:buNone/>
            </a:pPr>
            <a:endParaRPr/>
          </a:p>
        </p:txBody>
      </p:sp>
      <p:sp>
        <p:nvSpPr>
          <p:cNvPr id="243" name="Shape 243"/>
          <p:cNvSpPr txBox="1">
            <a:spLocks noGrp="1"/>
          </p:cNvSpPr>
          <p:nvPr>
            <p:ph type="body" idx="3"/>
          </p:nvPr>
        </p:nvSpPr>
        <p:spPr>
          <a:xfrm>
            <a:off x="1064625" y="442525"/>
            <a:ext cx="7503900" cy="1092600"/>
          </a:xfrm>
          <a:prstGeom prst="rect">
            <a:avLst/>
          </a:prstGeom>
        </p:spPr>
        <p:txBody>
          <a:bodyPr lIns="91425" tIns="91425" rIns="91425" bIns="91425" anchor="b" anchorCtr="0">
            <a:noAutofit/>
          </a:bodyPr>
          <a:lstStyle/>
          <a:p>
            <a:pPr lvl="0" rtl="0">
              <a:spcBef>
                <a:spcPts val="0"/>
              </a:spcBef>
              <a:buNone/>
            </a:pPr>
            <a:r>
              <a:rPr lang="en-US" sz="4800">
                <a:solidFill>
                  <a:srgbClr val="FFFFFF"/>
                </a:solidFill>
              </a:rPr>
              <a:t>Early Labor 0 cm - 4 cm</a:t>
            </a:r>
          </a:p>
        </p:txBody>
      </p:sp>
      <p:sp>
        <p:nvSpPr>
          <p:cNvPr id="244" name="Shape 244"/>
          <p:cNvSpPr/>
          <p:nvPr/>
        </p:nvSpPr>
        <p:spPr>
          <a:xfrm>
            <a:off x="6274600" y="1991025"/>
            <a:ext cx="1741800" cy="17418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5" name="Shape 245"/>
          <p:cNvSpPr/>
          <p:nvPr/>
        </p:nvSpPr>
        <p:spPr>
          <a:xfrm>
            <a:off x="5225350" y="4091975"/>
            <a:ext cx="1741800" cy="17418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6" name="Shape 246"/>
          <p:cNvSpPr/>
          <p:nvPr/>
        </p:nvSpPr>
        <p:spPr>
          <a:xfrm>
            <a:off x="7246475" y="4091975"/>
            <a:ext cx="1741800" cy="17418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47" name="Shape 247"/>
          <p:cNvPicPr preferRelativeResize="0"/>
          <p:nvPr/>
        </p:nvPicPr>
        <p:blipFill>
          <a:blip r:embed="rId4">
            <a:alphaModFix/>
          </a:blip>
          <a:stretch>
            <a:fillRect/>
          </a:stretch>
        </p:blipFill>
        <p:spPr>
          <a:xfrm>
            <a:off x="6445237" y="2161662"/>
            <a:ext cx="1400524" cy="1400525"/>
          </a:xfrm>
          <a:prstGeom prst="rect">
            <a:avLst/>
          </a:prstGeom>
          <a:noFill/>
          <a:ln>
            <a:noFill/>
          </a:ln>
        </p:spPr>
      </p:pic>
      <p:pic>
        <p:nvPicPr>
          <p:cNvPr id="248" name="Shape 248"/>
          <p:cNvPicPr preferRelativeResize="0"/>
          <p:nvPr/>
        </p:nvPicPr>
        <p:blipFill>
          <a:blip r:embed="rId5">
            <a:alphaModFix/>
          </a:blip>
          <a:stretch>
            <a:fillRect/>
          </a:stretch>
        </p:blipFill>
        <p:spPr>
          <a:xfrm>
            <a:off x="5334250" y="4188725"/>
            <a:ext cx="1524000" cy="1524000"/>
          </a:xfrm>
          <a:prstGeom prst="rect">
            <a:avLst/>
          </a:prstGeom>
          <a:noFill/>
          <a:ln>
            <a:noFill/>
          </a:ln>
        </p:spPr>
      </p:pic>
      <p:pic>
        <p:nvPicPr>
          <p:cNvPr id="249" name="Shape 249"/>
          <p:cNvPicPr preferRelativeResize="0"/>
          <p:nvPr/>
        </p:nvPicPr>
        <p:blipFill>
          <a:blip r:embed="rId6">
            <a:alphaModFix/>
          </a:blip>
          <a:stretch>
            <a:fillRect/>
          </a:stretch>
        </p:blipFill>
        <p:spPr>
          <a:xfrm>
            <a:off x="7355375" y="4188725"/>
            <a:ext cx="1524000" cy="1524000"/>
          </a:xfrm>
          <a:prstGeom prst="rect">
            <a:avLst/>
          </a:prstGeom>
          <a:noFill/>
          <a:ln>
            <a:noFill/>
          </a:ln>
        </p:spPr>
      </p:pic>
      <p:sp>
        <p:nvSpPr>
          <p:cNvPr id="250" name="Shape 250"/>
          <p:cNvSpPr txBox="1"/>
          <p:nvPr/>
        </p:nvSpPr>
        <p:spPr>
          <a:xfrm>
            <a:off x="5225350" y="1417625"/>
            <a:ext cx="3840300" cy="533700"/>
          </a:xfrm>
          <a:prstGeom prst="rect">
            <a:avLst/>
          </a:prstGeom>
          <a:noFill/>
          <a:ln>
            <a:noFill/>
          </a:ln>
        </p:spPr>
        <p:txBody>
          <a:bodyPr lIns="91425" tIns="91425" rIns="91425" bIns="91425" anchor="t" anchorCtr="0">
            <a:noAutofit/>
          </a:bodyPr>
          <a:lstStyle/>
          <a:p>
            <a:pPr lvl="0" algn="ctr">
              <a:spcBef>
                <a:spcPts val="0"/>
              </a:spcBef>
              <a:buNone/>
            </a:pPr>
            <a:r>
              <a:rPr lang="en-US" sz="2400">
                <a:solidFill>
                  <a:srgbClr val="FFFF00"/>
                </a:solidFill>
              </a:rPr>
              <a:t>What will you choose?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Shape 255"/>
          <p:cNvSpPr txBox="1">
            <a:spLocks noGrp="1"/>
          </p:cNvSpPr>
          <p:nvPr>
            <p:ph type="body" idx="2"/>
          </p:nvPr>
        </p:nvSpPr>
        <p:spPr>
          <a:xfrm>
            <a:off x="1001625" y="1666750"/>
            <a:ext cx="4040100" cy="39513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US">
                <a:solidFill>
                  <a:srgbClr val="FFFFFF"/>
                </a:solidFill>
                <a:latin typeface="Calibri"/>
                <a:ea typeface="Calibri"/>
                <a:cs typeface="Calibri"/>
                <a:sym typeface="Calibri"/>
              </a:rPr>
              <a:t>During active labor contraction are 2 – 5 minutes apart. You can rely on breathing techniques to get through each contraction. Have a focal point to look at, keep your eyes open so your mind is on the object not the pain.   </a:t>
            </a:r>
            <a:r>
              <a:rPr lang="en-US" i="1">
                <a:solidFill>
                  <a:srgbClr val="FFFFFF"/>
                </a:solidFill>
                <a:latin typeface="Calibri"/>
                <a:ea typeface="Calibri"/>
                <a:cs typeface="Calibri"/>
                <a:sym typeface="Calibri"/>
              </a:rPr>
              <a:t>Takes 3 – 4 hours</a:t>
            </a:r>
          </a:p>
          <a:p>
            <a:pPr lvl="0" rtl="0">
              <a:spcBef>
                <a:spcPts val="0"/>
              </a:spcBef>
              <a:buNone/>
            </a:pPr>
            <a:endParaRPr/>
          </a:p>
        </p:txBody>
      </p:sp>
      <p:sp>
        <p:nvSpPr>
          <p:cNvPr id="256" name="Shape 256"/>
          <p:cNvSpPr txBox="1">
            <a:spLocks noGrp="1"/>
          </p:cNvSpPr>
          <p:nvPr>
            <p:ph type="body" idx="3"/>
          </p:nvPr>
        </p:nvSpPr>
        <p:spPr>
          <a:xfrm>
            <a:off x="1143600" y="442525"/>
            <a:ext cx="7503900" cy="1092600"/>
          </a:xfrm>
          <a:prstGeom prst="rect">
            <a:avLst/>
          </a:prstGeom>
        </p:spPr>
        <p:txBody>
          <a:bodyPr lIns="91425" tIns="91425" rIns="91425" bIns="91425" anchor="b" anchorCtr="0">
            <a:noAutofit/>
          </a:bodyPr>
          <a:lstStyle/>
          <a:p>
            <a:pPr lvl="0" rtl="0">
              <a:spcBef>
                <a:spcPts val="0"/>
              </a:spcBef>
              <a:buNone/>
            </a:pPr>
            <a:r>
              <a:rPr lang="en-US" sz="700" b="0">
                <a:solidFill>
                  <a:srgbClr val="000000"/>
                </a:solidFill>
                <a:latin typeface="Times New Roman"/>
                <a:ea typeface="Times New Roman"/>
                <a:cs typeface="Times New Roman"/>
                <a:sym typeface="Times New Roman"/>
              </a:rPr>
              <a:t> </a:t>
            </a:r>
            <a:r>
              <a:rPr lang="en-US" sz="4400">
                <a:solidFill>
                  <a:srgbClr val="000000"/>
                </a:solidFill>
              </a:rPr>
              <a:t> </a:t>
            </a:r>
            <a:r>
              <a:rPr lang="en-US" sz="4400" u="sng">
                <a:solidFill>
                  <a:srgbClr val="FFFFFF"/>
                </a:solidFill>
              </a:rPr>
              <a:t>Active Labor 4cm – 8 cm</a:t>
            </a:r>
          </a:p>
          <a:p>
            <a:pPr lvl="0" rtl="0">
              <a:spcBef>
                <a:spcPts val="0"/>
              </a:spcBef>
              <a:buNone/>
            </a:pPr>
            <a:endParaRPr/>
          </a:p>
        </p:txBody>
      </p:sp>
      <p:sp>
        <p:nvSpPr>
          <p:cNvPr id="257" name="Shape 257"/>
          <p:cNvSpPr/>
          <p:nvPr/>
        </p:nvSpPr>
        <p:spPr>
          <a:xfrm>
            <a:off x="5891837" y="2669375"/>
            <a:ext cx="17871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58" name="Shape 258"/>
          <p:cNvPicPr preferRelativeResize="0"/>
          <p:nvPr/>
        </p:nvPicPr>
        <p:blipFill>
          <a:blip r:embed="rId4">
            <a:alphaModFix/>
          </a:blip>
          <a:stretch>
            <a:fillRect/>
          </a:stretch>
        </p:blipFill>
        <p:spPr>
          <a:xfrm>
            <a:off x="6023400" y="2814575"/>
            <a:ext cx="1524000" cy="1524000"/>
          </a:xfrm>
          <a:prstGeom prst="rect">
            <a:avLst/>
          </a:prstGeom>
          <a:noFill/>
          <a:ln>
            <a:noFill/>
          </a:ln>
        </p:spPr>
      </p:pic>
      <p:sp>
        <p:nvSpPr>
          <p:cNvPr id="259" name="Shape 259"/>
          <p:cNvSpPr txBox="1"/>
          <p:nvPr/>
        </p:nvSpPr>
        <p:spPr>
          <a:xfrm>
            <a:off x="5132250" y="1854900"/>
            <a:ext cx="3306300" cy="639900"/>
          </a:xfrm>
          <a:prstGeom prst="rect">
            <a:avLst/>
          </a:prstGeom>
          <a:noFill/>
          <a:ln>
            <a:noFill/>
          </a:ln>
        </p:spPr>
        <p:txBody>
          <a:bodyPr lIns="91425" tIns="91425" rIns="91425" bIns="91425" anchor="t" anchorCtr="0">
            <a:noAutofit/>
          </a:bodyPr>
          <a:lstStyle/>
          <a:p>
            <a:pPr lvl="0">
              <a:spcBef>
                <a:spcPts val="0"/>
              </a:spcBef>
              <a:buNone/>
            </a:pPr>
            <a:r>
              <a:rPr lang="en-US" sz="2400">
                <a:solidFill>
                  <a:srgbClr val="FFFF00"/>
                </a:solidFill>
              </a:rPr>
              <a:t>What will you choose?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sp>
        <p:nvSpPr>
          <p:cNvPr id="264" name="Shape 264"/>
          <p:cNvSpPr txBox="1">
            <a:spLocks noGrp="1"/>
          </p:cNvSpPr>
          <p:nvPr>
            <p:ph type="body" idx="2"/>
          </p:nvPr>
        </p:nvSpPr>
        <p:spPr>
          <a:xfrm>
            <a:off x="1195200" y="2174875"/>
            <a:ext cx="3657600" cy="39513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US">
                <a:solidFill>
                  <a:srgbClr val="FFFFFF"/>
                </a:solidFill>
                <a:latin typeface="Calibri"/>
                <a:ea typeface="Calibri"/>
                <a:cs typeface="Calibri"/>
                <a:sym typeface="Calibri"/>
              </a:rPr>
              <a:t>Contractions are closer together and the cervix dilates to 10 centimeters in a short amount of time. </a:t>
            </a:r>
            <a:r>
              <a:rPr lang="en-US" i="1">
                <a:solidFill>
                  <a:srgbClr val="FFFFFF"/>
                </a:solidFill>
                <a:latin typeface="Calibri"/>
                <a:ea typeface="Calibri"/>
                <a:cs typeface="Calibri"/>
                <a:sym typeface="Calibri"/>
              </a:rPr>
              <a:t>Takes 15 minutes – 1 hour</a:t>
            </a:r>
          </a:p>
          <a:p>
            <a:pPr lvl="0" rtl="0">
              <a:spcBef>
                <a:spcPts val="0"/>
              </a:spcBef>
              <a:buNone/>
            </a:pPr>
            <a:endParaRPr/>
          </a:p>
        </p:txBody>
      </p:sp>
      <p:sp>
        <p:nvSpPr>
          <p:cNvPr id="265" name="Shape 265"/>
          <p:cNvSpPr txBox="1">
            <a:spLocks noGrp="1"/>
          </p:cNvSpPr>
          <p:nvPr>
            <p:ph type="body" idx="3"/>
          </p:nvPr>
        </p:nvSpPr>
        <p:spPr>
          <a:xfrm>
            <a:off x="1064625" y="442525"/>
            <a:ext cx="7503900" cy="1092600"/>
          </a:xfrm>
          <a:prstGeom prst="rect">
            <a:avLst/>
          </a:prstGeom>
        </p:spPr>
        <p:txBody>
          <a:bodyPr lIns="91425" tIns="91425" rIns="91425" bIns="91425" anchor="b" anchorCtr="0">
            <a:noAutofit/>
          </a:bodyPr>
          <a:lstStyle/>
          <a:p>
            <a:pPr lvl="0" rtl="0">
              <a:spcBef>
                <a:spcPts val="0"/>
              </a:spcBef>
              <a:buNone/>
            </a:pPr>
            <a:r>
              <a:rPr lang="en-US" sz="700" b="0">
                <a:solidFill>
                  <a:srgbClr val="000000"/>
                </a:solidFill>
                <a:latin typeface="Times New Roman"/>
                <a:ea typeface="Times New Roman"/>
                <a:cs typeface="Times New Roman"/>
                <a:sym typeface="Times New Roman"/>
              </a:rPr>
              <a:t>  </a:t>
            </a:r>
            <a:r>
              <a:rPr lang="en-US" sz="4400" u="sng">
                <a:solidFill>
                  <a:srgbClr val="FFFFFF"/>
                </a:solidFill>
              </a:rPr>
              <a:t>Transition 8 cm – 10 cm</a:t>
            </a:r>
          </a:p>
          <a:p>
            <a:pPr lvl="0" rtl="0">
              <a:spcBef>
                <a:spcPts val="0"/>
              </a:spcBef>
              <a:buNone/>
            </a:pPr>
            <a:endParaRPr/>
          </a:p>
        </p:txBody>
      </p:sp>
      <p:sp>
        <p:nvSpPr>
          <p:cNvPr id="266" name="Shape 266"/>
          <p:cNvSpPr/>
          <p:nvPr/>
        </p:nvSpPr>
        <p:spPr>
          <a:xfrm>
            <a:off x="5604200" y="254237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7" name="Shape 267"/>
          <p:cNvSpPr txBox="1"/>
          <p:nvPr/>
        </p:nvSpPr>
        <p:spPr>
          <a:xfrm>
            <a:off x="5150975" y="1716600"/>
            <a:ext cx="3417600" cy="526800"/>
          </a:xfrm>
          <a:prstGeom prst="rect">
            <a:avLst/>
          </a:prstGeom>
          <a:noFill/>
          <a:ln>
            <a:noFill/>
          </a:ln>
        </p:spPr>
        <p:txBody>
          <a:bodyPr lIns="91425" tIns="91425" rIns="91425" bIns="91425" anchor="t" anchorCtr="0">
            <a:noAutofit/>
          </a:bodyPr>
          <a:lstStyle/>
          <a:p>
            <a:pPr lvl="0" rtl="0">
              <a:spcBef>
                <a:spcPts val="0"/>
              </a:spcBef>
              <a:buClr>
                <a:schemeClr val="dk1"/>
              </a:buClr>
              <a:buSzPct val="45833"/>
              <a:buFont typeface="Arial"/>
              <a:buNone/>
            </a:pPr>
            <a:r>
              <a:rPr lang="en-US" sz="2400">
                <a:solidFill>
                  <a:srgbClr val="FFFF00"/>
                </a:solidFill>
              </a:rPr>
              <a:t>What will you choose?</a:t>
            </a:r>
          </a:p>
          <a:p>
            <a:pPr lvl="0">
              <a:spcBef>
                <a:spcPts val="0"/>
              </a:spcBef>
              <a:buNone/>
            </a:pPr>
            <a:endParaRPr/>
          </a:p>
        </p:txBody>
      </p:sp>
      <p:pic>
        <p:nvPicPr>
          <p:cNvPr id="268" name="Shape 268"/>
          <p:cNvPicPr preferRelativeResize="0"/>
          <p:nvPr/>
        </p:nvPicPr>
        <p:blipFill>
          <a:blip r:embed="rId4">
            <a:alphaModFix/>
          </a:blip>
          <a:stretch>
            <a:fillRect/>
          </a:stretch>
        </p:blipFill>
        <p:spPr>
          <a:xfrm>
            <a:off x="5787500" y="2687575"/>
            <a:ext cx="1524000" cy="15240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Medications</a:t>
            </a:r>
          </a:p>
        </p:txBody>
      </p:sp>
      <p:sp>
        <p:nvSpPr>
          <p:cNvPr id="274" name="Shape 274"/>
          <p:cNvSpPr txBox="1">
            <a:spLocks noGrp="1"/>
          </p:cNvSpPr>
          <p:nvPr>
            <p:ph type="body" idx="1"/>
          </p:nvPr>
        </p:nvSpPr>
        <p:spPr>
          <a:xfrm>
            <a:off x="1563900" y="2322500"/>
            <a:ext cx="7257000" cy="3604200"/>
          </a:xfrm>
          <a:prstGeom prst="rect">
            <a:avLst/>
          </a:prstGeom>
        </p:spPr>
        <p:txBody>
          <a:bodyPr lIns="91425" tIns="91425" rIns="91425" bIns="91425" anchor="t" anchorCtr="0">
            <a:noAutofit/>
          </a:bodyPr>
          <a:lstStyle/>
          <a:p>
            <a:pPr marL="0" lvl="0" indent="0" rtl="0">
              <a:spcBef>
                <a:spcPts val="0"/>
              </a:spcBef>
              <a:buNone/>
            </a:pPr>
            <a:r>
              <a:rPr lang="en-US" sz="2000">
                <a:solidFill>
                  <a:srgbClr val="FFFFFF"/>
                </a:solidFill>
                <a:latin typeface="Calibri"/>
                <a:ea typeface="Calibri"/>
                <a:cs typeface="Calibri"/>
                <a:sym typeface="Calibri"/>
              </a:rPr>
              <a:t>Systemic medications</a:t>
            </a:r>
          </a:p>
          <a:p>
            <a:pPr marL="0" lvl="0" indent="0" rtl="0">
              <a:spcBef>
                <a:spcPts val="0"/>
              </a:spcBef>
              <a:buNone/>
            </a:pPr>
            <a:r>
              <a:rPr lang="en-US" sz="2000">
                <a:solidFill>
                  <a:srgbClr val="FFFFFF"/>
                </a:solidFill>
                <a:latin typeface="Calibri"/>
                <a:ea typeface="Calibri"/>
                <a:cs typeface="Calibri"/>
                <a:sym typeface="Calibri"/>
              </a:rPr>
              <a:t>   Narcotics will dull your pain but won’t eliminate it</a:t>
            </a:r>
          </a:p>
          <a:p>
            <a:pPr marL="0" lvl="0" indent="0" rtl="0">
              <a:spcBef>
                <a:spcPts val="0"/>
              </a:spcBef>
              <a:buNone/>
            </a:pPr>
            <a:r>
              <a:rPr lang="en-US" sz="2000">
                <a:solidFill>
                  <a:srgbClr val="FFFFFF"/>
                </a:solidFill>
                <a:latin typeface="Calibri"/>
                <a:ea typeface="Calibri"/>
                <a:cs typeface="Calibri"/>
                <a:sym typeface="Calibri"/>
              </a:rPr>
              <a:t>   Tranquilizers reduce anxiety or nausea to relax you</a:t>
            </a:r>
          </a:p>
          <a:p>
            <a:pPr marL="0" lvl="0" indent="0" rtl="0">
              <a:spcBef>
                <a:spcPts val="0"/>
              </a:spcBef>
              <a:buNone/>
            </a:pPr>
            <a:r>
              <a:rPr lang="en-US" sz="2000">
                <a:solidFill>
                  <a:srgbClr val="FFFFFF"/>
                </a:solidFill>
                <a:latin typeface="Calibri"/>
                <a:ea typeface="Calibri"/>
                <a:cs typeface="Calibri"/>
                <a:sym typeface="Calibri"/>
              </a:rPr>
              <a:t>   Will make you and baby sleepy</a:t>
            </a:r>
          </a:p>
          <a:p>
            <a:pPr marL="0" lvl="0" indent="0" rtl="0">
              <a:spcBef>
                <a:spcPts val="0"/>
              </a:spcBef>
              <a:buNone/>
            </a:pPr>
            <a:r>
              <a:rPr lang="en-US" sz="2000">
                <a:solidFill>
                  <a:srgbClr val="FFFFFF"/>
                </a:solidFill>
                <a:latin typeface="Calibri"/>
                <a:ea typeface="Calibri"/>
                <a:cs typeface="Calibri"/>
                <a:sym typeface="Calibri"/>
              </a:rPr>
              <a:t> </a:t>
            </a:r>
          </a:p>
          <a:p>
            <a:pPr marL="0" lvl="0" indent="0" rtl="0">
              <a:spcBef>
                <a:spcPts val="0"/>
              </a:spcBef>
              <a:buNone/>
            </a:pPr>
            <a:r>
              <a:rPr lang="en-US" sz="2000">
                <a:solidFill>
                  <a:srgbClr val="FFFFFF"/>
                </a:solidFill>
                <a:latin typeface="Calibri"/>
                <a:ea typeface="Calibri"/>
                <a:cs typeface="Calibri"/>
                <a:sym typeface="Calibri"/>
              </a:rPr>
              <a:t>Epidural</a:t>
            </a:r>
          </a:p>
          <a:p>
            <a:pPr marL="0" lvl="0" indent="0" rtl="0">
              <a:spcBef>
                <a:spcPts val="0"/>
              </a:spcBef>
              <a:buNone/>
            </a:pPr>
            <a:r>
              <a:rPr lang="en-US" sz="2000">
                <a:solidFill>
                  <a:srgbClr val="FFFFFF"/>
                </a:solidFill>
                <a:latin typeface="Calibri"/>
                <a:ea typeface="Calibri"/>
                <a:cs typeface="Calibri"/>
                <a:sym typeface="Calibri"/>
              </a:rPr>
              <a:t>   Medication given around the spinal cord area</a:t>
            </a:r>
          </a:p>
          <a:p>
            <a:pPr marL="0" lvl="0" indent="0" rtl="0">
              <a:spcBef>
                <a:spcPts val="0"/>
              </a:spcBef>
              <a:buNone/>
            </a:pPr>
            <a:r>
              <a:rPr lang="en-US" sz="2000">
                <a:solidFill>
                  <a:srgbClr val="FFFFFF"/>
                </a:solidFill>
                <a:latin typeface="Calibri"/>
                <a:ea typeface="Calibri"/>
                <a:cs typeface="Calibri"/>
                <a:sym typeface="Calibri"/>
              </a:rPr>
              <a:t>   Delivers pain relief to the lower part of your body</a:t>
            </a:r>
          </a:p>
          <a:p>
            <a:pPr marL="0" lvl="0" indent="0" rtl="0">
              <a:spcBef>
                <a:spcPts val="0"/>
              </a:spcBef>
              <a:buNone/>
            </a:pPr>
            <a:r>
              <a:rPr lang="en-US" sz="2000">
                <a:solidFill>
                  <a:srgbClr val="FFFFFF"/>
                </a:solidFill>
                <a:latin typeface="Calibri"/>
                <a:ea typeface="Calibri"/>
                <a:cs typeface="Calibri"/>
                <a:sym typeface="Calibri"/>
              </a:rPr>
              <a:t>   Takes 10 to 20 minutes to take effect but lasts continuously</a:t>
            </a:r>
          </a:p>
          <a:p>
            <a:pPr marL="0" lvl="0" indent="0" rtl="0">
              <a:spcBef>
                <a:spcPts val="0"/>
              </a:spcBef>
              <a:buNone/>
            </a:pPr>
            <a:r>
              <a:rPr lang="en-US" sz="2000">
                <a:solidFill>
                  <a:srgbClr val="FFFFFF"/>
                </a:solidFill>
                <a:latin typeface="Calibri"/>
                <a:ea typeface="Calibri"/>
                <a:cs typeface="Calibri"/>
                <a:sym typeface="Calibri"/>
              </a:rPr>
              <a:t> </a:t>
            </a:r>
          </a:p>
          <a:p>
            <a:pPr marL="0" lvl="0" indent="0" rtl="0">
              <a:spcBef>
                <a:spcPts val="0"/>
              </a:spcBef>
              <a:buNone/>
            </a:pPr>
            <a:r>
              <a:rPr lang="en-US" sz="2000">
                <a:solidFill>
                  <a:srgbClr val="FFFFFF"/>
                </a:solidFill>
                <a:latin typeface="Calibri"/>
                <a:ea typeface="Calibri"/>
                <a:cs typeface="Calibri"/>
                <a:sym typeface="Calibri"/>
              </a:rPr>
              <a:t>Spinal Block</a:t>
            </a:r>
          </a:p>
          <a:p>
            <a:pPr marL="0" lvl="0" indent="0" rtl="0">
              <a:spcBef>
                <a:spcPts val="0"/>
              </a:spcBef>
              <a:buNone/>
            </a:pPr>
            <a:r>
              <a:rPr lang="en-US" sz="2000">
                <a:solidFill>
                  <a:srgbClr val="FFFFFF"/>
                </a:solidFill>
                <a:latin typeface="Calibri"/>
                <a:ea typeface="Calibri"/>
                <a:cs typeface="Calibri"/>
                <a:sym typeface="Calibri"/>
              </a:rPr>
              <a:t>   Injected into the spinal cord one time and will only last a few hours.</a:t>
            </a:r>
          </a:p>
          <a:p>
            <a:pPr lvl="0" rtl="0">
              <a:spcBef>
                <a:spcPts val="0"/>
              </a:spcBef>
              <a:buNone/>
            </a:pPr>
            <a:endParaRPr/>
          </a:p>
        </p:txBody>
      </p:sp>
      <p:sp>
        <p:nvSpPr>
          <p:cNvPr id="275" name="Shape 275"/>
          <p:cNvSpPr txBox="1"/>
          <p:nvPr/>
        </p:nvSpPr>
        <p:spPr>
          <a:xfrm>
            <a:off x="635200" y="1233925"/>
            <a:ext cx="7257000" cy="9978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45833"/>
              <a:buFont typeface="Arial"/>
              <a:buNone/>
            </a:pPr>
            <a:r>
              <a:rPr lang="en-US" sz="2400">
                <a:solidFill>
                  <a:srgbClr val="FFFF00"/>
                </a:solidFill>
                <a:latin typeface="Calibri"/>
                <a:ea typeface="Calibri"/>
                <a:cs typeface="Calibri"/>
                <a:sym typeface="Calibri"/>
              </a:rPr>
              <a:t>Epidurals and Spinals are usually administered</a:t>
            </a:r>
          </a:p>
          <a:p>
            <a:pPr lvl="0" algn="ctr" rtl="0">
              <a:lnSpc>
                <a:spcPct val="115000"/>
              </a:lnSpc>
              <a:spcBef>
                <a:spcPts val="0"/>
              </a:spcBef>
              <a:buClr>
                <a:schemeClr val="dk1"/>
              </a:buClr>
              <a:buSzPct val="45833"/>
              <a:buFont typeface="Arial"/>
              <a:buNone/>
            </a:pPr>
            <a:r>
              <a:rPr lang="en-US" sz="2400">
                <a:solidFill>
                  <a:srgbClr val="FFFF00"/>
                </a:solidFill>
                <a:latin typeface="Calibri"/>
                <a:ea typeface="Calibri"/>
                <a:cs typeface="Calibri"/>
                <a:sym typeface="Calibri"/>
              </a:rPr>
              <a:t>during active labor when you are 4 - 5 centimeters</a:t>
            </a:r>
          </a:p>
          <a:p>
            <a:pPr lvl="0">
              <a:spcBef>
                <a:spcPts val="0"/>
              </a:spcBef>
              <a:buNone/>
            </a:pP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Shape 280"/>
          <p:cNvSpPr txBox="1">
            <a:spLocks noGrp="1"/>
          </p:cNvSpPr>
          <p:nvPr>
            <p:ph type="body" idx="3"/>
          </p:nvPr>
        </p:nvSpPr>
        <p:spPr>
          <a:xfrm>
            <a:off x="1077775" y="560125"/>
            <a:ext cx="7503900" cy="1203900"/>
          </a:xfrm>
          <a:prstGeom prst="rect">
            <a:avLst/>
          </a:prstGeom>
        </p:spPr>
        <p:txBody>
          <a:bodyPr lIns="91425" tIns="91425" rIns="91425" bIns="91425" anchor="b" anchorCtr="0">
            <a:noAutofit/>
          </a:bodyPr>
          <a:lstStyle/>
          <a:p>
            <a:pPr lvl="0" algn="ctr" rtl="0">
              <a:spcBef>
                <a:spcPts val="0"/>
              </a:spcBef>
              <a:buNone/>
            </a:pPr>
            <a:r>
              <a:rPr lang="en-US" sz="700" b="0">
                <a:solidFill>
                  <a:srgbClr val="000000"/>
                </a:solidFill>
                <a:latin typeface="Times New Roman"/>
                <a:ea typeface="Times New Roman"/>
                <a:cs typeface="Times New Roman"/>
                <a:sym typeface="Times New Roman"/>
              </a:rPr>
              <a:t>  </a:t>
            </a:r>
            <a:r>
              <a:rPr lang="en-US" sz="4400" b="0">
                <a:solidFill>
                  <a:srgbClr val="FFFFFF"/>
                </a:solidFill>
                <a:latin typeface="Calibri"/>
                <a:ea typeface="Calibri"/>
                <a:cs typeface="Calibri"/>
                <a:sym typeface="Calibri"/>
              </a:rPr>
              <a:t>What will you choose?</a:t>
            </a:r>
          </a:p>
          <a:p>
            <a:pPr lvl="0" rtl="0">
              <a:spcBef>
                <a:spcPts val="0"/>
              </a:spcBef>
              <a:buNone/>
            </a:pPr>
            <a:endParaRPr/>
          </a:p>
        </p:txBody>
      </p:sp>
      <p:sp>
        <p:nvSpPr>
          <p:cNvPr id="281" name="Shape 281"/>
          <p:cNvSpPr/>
          <p:nvPr/>
        </p:nvSpPr>
        <p:spPr>
          <a:xfrm>
            <a:off x="6211850" y="24953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1726050" y="25218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3" name="Shape 283"/>
          <p:cNvSpPr/>
          <p:nvPr/>
        </p:nvSpPr>
        <p:spPr>
          <a:xfrm>
            <a:off x="4020700" y="2495325"/>
            <a:ext cx="17871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84" name="Shape 284"/>
          <p:cNvPicPr preferRelativeResize="0"/>
          <p:nvPr/>
        </p:nvPicPr>
        <p:blipFill>
          <a:blip r:embed="rId4">
            <a:alphaModFix/>
          </a:blip>
          <a:stretch>
            <a:fillRect/>
          </a:stretch>
        </p:blipFill>
        <p:spPr>
          <a:xfrm>
            <a:off x="4152250" y="2640525"/>
            <a:ext cx="1524000" cy="1524000"/>
          </a:xfrm>
          <a:prstGeom prst="rect">
            <a:avLst/>
          </a:prstGeom>
          <a:noFill/>
          <a:ln>
            <a:noFill/>
          </a:ln>
        </p:spPr>
      </p:pic>
      <p:pic>
        <p:nvPicPr>
          <p:cNvPr id="285" name="Shape 285"/>
          <p:cNvPicPr preferRelativeResize="0"/>
          <p:nvPr/>
        </p:nvPicPr>
        <p:blipFill>
          <a:blip r:embed="rId5">
            <a:alphaModFix/>
          </a:blip>
          <a:stretch>
            <a:fillRect/>
          </a:stretch>
        </p:blipFill>
        <p:spPr>
          <a:xfrm>
            <a:off x="1909337" y="2667000"/>
            <a:ext cx="1524000" cy="1524000"/>
          </a:xfrm>
          <a:prstGeom prst="rect">
            <a:avLst/>
          </a:prstGeom>
          <a:noFill/>
          <a:ln>
            <a:noFill/>
          </a:ln>
        </p:spPr>
      </p:pic>
      <p:pic>
        <p:nvPicPr>
          <p:cNvPr id="286" name="Shape 286"/>
          <p:cNvPicPr preferRelativeResize="0"/>
          <p:nvPr/>
        </p:nvPicPr>
        <p:blipFill>
          <a:blip r:embed="rId6">
            <a:alphaModFix/>
          </a:blip>
          <a:stretch>
            <a:fillRect/>
          </a:stretch>
        </p:blipFill>
        <p:spPr>
          <a:xfrm>
            <a:off x="6395150" y="2640525"/>
            <a:ext cx="1524000" cy="15240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072375" y="647700"/>
            <a:ext cx="7552500" cy="981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solidFill>
                  <a:srgbClr val="FFFFFF"/>
                </a:solidFill>
              </a:rPr>
              <a:t>Anticipating the Arrival</a:t>
            </a:r>
          </a:p>
        </p:txBody>
      </p:sp>
      <p:sp>
        <p:nvSpPr>
          <p:cNvPr id="144" name="Shape 144"/>
          <p:cNvSpPr txBox="1">
            <a:spLocks noGrp="1"/>
          </p:cNvSpPr>
          <p:nvPr>
            <p:ph type="body" idx="1"/>
          </p:nvPr>
        </p:nvSpPr>
        <p:spPr>
          <a:xfrm>
            <a:off x="1145349" y="1768925"/>
            <a:ext cx="7818900" cy="4526100"/>
          </a:xfrm>
          <a:prstGeom prst="rect">
            <a:avLst/>
          </a:prstGeom>
          <a:noFill/>
          <a:ln>
            <a:noFill/>
          </a:ln>
        </p:spPr>
        <p:txBody>
          <a:bodyPr lIns="91425" tIns="45700" rIns="91425" bIns="45700" anchor="t" anchorCtr="0">
            <a:noAutofit/>
          </a:bodyPr>
          <a:lstStyle/>
          <a:p>
            <a:pPr marL="342900" marR="0" lvl="0" indent="-209550" rtl="0">
              <a:spcBef>
                <a:spcPts val="0"/>
              </a:spcBef>
              <a:spcAft>
                <a:spcPts val="0"/>
              </a:spcAft>
              <a:buClr>
                <a:schemeClr val="dk1"/>
              </a:buClr>
              <a:buSzPct val="61111"/>
              <a:buFont typeface="Arial"/>
              <a:buNone/>
            </a:pPr>
            <a:r>
              <a:rPr lang="en-US" sz="1800">
                <a:solidFill>
                  <a:srgbClr val="FFFFFF"/>
                </a:solidFill>
                <a:latin typeface="Calibri"/>
                <a:ea typeface="Calibri"/>
                <a:cs typeface="Calibri"/>
                <a:sym typeface="Calibri"/>
              </a:rPr>
              <a:t>You’ve been waiting to meet your baby for months and time seems to be </a:t>
            </a:r>
          </a:p>
          <a:p>
            <a:pPr marL="342900" marR="0" lvl="0" indent="-209550" rtl="0">
              <a:spcBef>
                <a:spcPts val="0"/>
              </a:spcBef>
              <a:spcAft>
                <a:spcPts val="0"/>
              </a:spcAft>
              <a:buClr>
                <a:schemeClr val="dk1"/>
              </a:buClr>
              <a:buSzPct val="61111"/>
              <a:buFont typeface="Arial"/>
              <a:buNone/>
            </a:pPr>
            <a:r>
              <a:rPr lang="en-US" sz="1800">
                <a:solidFill>
                  <a:srgbClr val="FFFFFF"/>
                </a:solidFill>
                <a:latin typeface="Calibri"/>
                <a:ea typeface="Calibri"/>
                <a:cs typeface="Calibri"/>
                <a:sym typeface="Calibri"/>
              </a:rPr>
              <a:t>going so slow. There are probably lots of baby items you want but only a few </a:t>
            </a:r>
          </a:p>
          <a:p>
            <a:pPr marL="342900" marR="0" lvl="0" indent="-209550" rtl="0">
              <a:spcBef>
                <a:spcPts val="0"/>
              </a:spcBef>
              <a:spcAft>
                <a:spcPts val="0"/>
              </a:spcAft>
              <a:buClr>
                <a:schemeClr val="dk1"/>
              </a:buClr>
              <a:buSzPct val="61111"/>
              <a:buFont typeface="Arial"/>
              <a:buNone/>
            </a:pPr>
            <a:r>
              <a:rPr lang="en-US" sz="1800">
                <a:solidFill>
                  <a:srgbClr val="FFFFFF"/>
                </a:solidFill>
                <a:latin typeface="Calibri"/>
                <a:ea typeface="Calibri"/>
                <a:cs typeface="Calibri"/>
                <a:sym typeface="Calibri"/>
              </a:rPr>
              <a:t>necessities are actually needed for your infant!</a:t>
            </a:r>
          </a:p>
          <a:p>
            <a:pPr marL="342900" marR="0" lvl="0" indent="-209550" rtl="0">
              <a:spcBef>
                <a:spcPts val="0"/>
              </a:spcBef>
              <a:spcAft>
                <a:spcPts val="0"/>
              </a:spcAft>
              <a:buClr>
                <a:schemeClr val="dk1"/>
              </a:buClr>
              <a:buSzPct val="61111"/>
              <a:buFont typeface="Arial"/>
              <a:buNone/>
            </a:pPr>
            <a:endParaRPr sz="1800" b="1">
              <a:solidFill>
                <a:srgbClr val="FFFF00"/>
              </a:solidFill>
              <a:latin typeface="Calibri"/>
              <a:ea typeface="Calibri"/>
              <a:cs typeface="Calibri"/>
              <a:sym typeface="Calibri"/>
            </a:endParaRPr>
          </a:p>
          <a:p>
            <a:pPr marL="342900" marR="0" lvl="0" indent="-209550" rtl="0">
              <a:spcBef>
                <a:spcPts val="0"/>
              </a:spcBef>
              <a:spcAft>
                <a:spcPts val="0"/>
              </a:spcAft>
              <a:buClr>
                <a:schemeClr val="dk1"/>
              </a:buClr>
              <a:buSzPct val="61111"/>
              <a:buFont typeface="Arial"/>
              <a:buNone/>
            </a:pPr>
            <a:r>
              <a:rPr lang="en-US" sz="1800" b="1">
                <a:solidFill>
                  <a:srgbClr val="FFFF00"/>
                </a:solidFill>
                <a:latin typeface="Calibri"/>
                <a:ea typeface="Calibri"/>
                <a:cs typeface="Calibri"/>
                <a:sym typeface="Calibri"/>
              </a:rPr>
              <a:t>Which of the following are needed now and which will be needed later:</a:t>
            </a:r>
          </a:p>
          <a:p>
            <a:pPr marL="0" lvl="0" indent="-69850" rtl="0">
              <a:spcBef>
                <a:spcPts val="0"/>
              </a:spcBef>
              <a:buClr>
                <a:srgbClr val="000000"/>
              </a:buClr>
              <a:buSzPct val="157142"/>
              <a:buFont typeface="Arial"/>
              <a:buNone/>
            </a:pPr>
            <a:r>
              <a:rPr lang="en-US" sz="700" b="1">
                <a:solidFill>
                  <a:srgbClr val="FFFF00"/>
                </a:solidFill>
                <a:latin typeface="Times New Roman"/>
                <a:ea typeface="Times New Roman"/>
                <a:cs typeface="Times New Roman"/>
                <a:sym typeface="Times New Roman"/>
              </a:rPr>
              <a:t>   </a:t>
            </a:r>
          </a:p>
        </p:txBody>
      </p:sp>
      <p:sp>
        <p:nvSpPr>
          <p:cNvPr id="145" name="Shape 145"/>
          <p:cNvSpPr txBox="1"/>
          <p:nvPr/>
        </p:nvSpPr>
        <p:spPr>
          <a:xfrm>
            <a:off x="6693550" y="3314650"/>
            <a:ext cx="1592700" cy="2829300"/>
          </a:xfrm>
          <a:prstGeom prst="rect">
            <a:avLst/>
          </a:prstGeom>
          <a:noFill/>
          <a:ln>
            <a:noFill/>
          </a:ln>
        </p:spPr>
        <p:txBody>
          <a:bodyPr lIns="91425" tIns="91425" rIns="91425" bIns="91425" anchor="t" anchorCtr="0">
            <a:noAutofit/>
          </a:bodyPr>
          <a:lstStyle/>
          <a:p>
            <a:pPr lvl="0" rtl="0">
              <a:spcBef>
                <a:spcPts val="0"/>
              </a:spcBef>
              <a:buNone/>
            </a:pPr>
            <a:r>
              <a:rPr lang="en-US" sz="700">
                <a:latin typeface="Times New Roman"/>
                <a:ea typeface="Times New Roman"/>
                <a:cs typeface="Times New Roman"/>
                <a:sym typeface="Times New Roman"/>
              </a:rPr>
              <a:t>  </a:t>
            </a: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Baby monitor</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Safety gate</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Breast pump</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Bottle warmer</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Baby mittens</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Pacifier</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Thermometer</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Diaper pail</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Baby bathtub</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Body wash</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Infant car seat</a:t>
            </a:r>
          </a:p>
          <a:p>
            <a:pPr lvl="0">
              <a:spcBef>
                <a:spcPts val="0"/>
              </a:spcBef>
              <a:buNone/>
            </a:pPr>
            <a:r>
              <a:rPr lang="en-US" sz="700">
                <a:latin typeface="Times New Roman"/>
                <a:ea typeface="Times New Roman"/>
                <a:cs typeface="Times New Roman"/>
                <a:sym typeface="Times New Roman"/>
              </a:rPr>
              <a:t> </a:t>
            </a:r>
          </a:p>
        </p:txBody>
      </p:sp>
      <p:sp>
        <p:nvSpPr>
          <p:cNvPr id="146" name="Shape 146"/>
          <p:cNvSpPr txBox="1"/>
          <p:nvPr/>
        </p:nvSpPr>
        <p:spPr>
          <a:xfrm>
            <a:off x="4205800" y="3314650"/>
            <a:ext cx="2224500" cy="2665500"/>
          </a:xfrm>
          <a:prstGeom prst="rect">
            <a:avLst/>
          </a:prstGeom>
          <a:noFill/>
          <a:ln>
            <a:noFill/>
          </a:ln>
        </p:spPr>
        <p:txBody>
          <a:bodyPr lIns="91425" tIns="91425" rIns="91425" bIns="91425" anchor="t" anchorCtr="0">
            <a:noAutofit/>
          </a:bodyPr>
          <a:lstStyle/>
          <a:p>
            <a:pPr lvl="0" rtl="0">
              <a:spcBef>
                <a:spcPts val="0"/>
              </a:spcBef>
              <a:buClr>
                <a:schemeClr val="dk1"/>
              </a:buClr>
              <a:buSzPct val="157142"/>
              <a:buFont typeface="Arial"/>
              <a:buNone/>
            </a:pPr>
            <a:r>
              <a:rPr lang="en-US" sz="700">
                <a:solidFill>
                  <a:schemeClr val="dk1"/>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Car seat toys</a:t>
            </a:r>
          </a:p>
          <a:p>
            <a:pPr lvl="0" rtl="0">
              <a:spcBef>
                <a:spcPts val="0"/>
              </a:spcBef>
              <a:buClr>
                <a:schemeClr val="dk1"/>
              </a:buClr>
              <a:buSzPct val="157142"/>
              <a:buFont typeface="Arial"/>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Jogging stroller</a:t>
            </a:r>
          </a:p>
          <a:p>
            <a:pPr lvl="0" rtl="0">
              <a:spcBef>
                <a:spcPts val="0"/>
              </a:spcBef>
              <a:buClr>
                <a:schemeClr val="dk1"/>
              </a:buClr>
              <a:buSzPct val="157142"/>
              <a:buFont typeface="Arial"/>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Bouncer/</a:t>
            </a:r>
          </a:p>
          <a:p>
            <a:pPr lvl="0" rtl="0">
              <a:spcBef>
                <a:spcPts val="0"/>
              </a:spcBef>
              <a:buClr>
                <a:schemeClr val="dk1"/>
              </a:buClr>
              <a:buSzPct val="157142"/>
              <a:buFont typeface="Arial"/>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Rocking chair</a:t>
            </a:r>
          </a:p>
          <a:p>
            <a:pPr lvl="0" rtl="0">
              <a:spcBef>
                <a:spcPts val="0"/>
              </a:spcBef>
              <a:buClr>
                <a:schemeClr val="dk1"/>
              </a:buClr>
              <a:buSzPct val="157142"/>
              <a:buFont typeface="Arial"/>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Play yard</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High chair</a:t>
            </a:r>
          </a:p>
          <a:p>
            <a:pPr lvl="0" rtl="0">
              <a:spcBef>
                <a:spcPts val="0"/>
              </a:spcBef>
              <a:buClr>
                <a:srgbClr val="000000"/>
              </a:buClr>
              <a:buSzPct val="157142"/>
              <a:buFont typeface="Arial"/>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Hooded bath towels</a:t>
            </a:r>
          </a:p>
          <a:p>
            <a:pPr lvl="0" rtl="0">
              <a:spcBef>
                <a:spcPts val="0"/>
              </a:spcBef>
              <a:buClr>
                <a:srgbClr val="000000"/>
              </a:buClr>
              <a:buSzPct val="157142"/>
              <a:buFont typeface="Arial"/>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Baby gym</a:t>
            </a:r>
          </a:p>
          <a:p>
            <a:pPr lvl="0" rtl="0">
              <a:spcBef>
                <a:spcPts val="0"/>
              </a:spcBef>
              <a:buClr>
                <a:srgbClr val="000000"/>
              </a:buClr>
              <a:buSzPct val="157142"/>
              <a:buFont typeface="Arial"/>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Thank you notes</a:t>
            </a:r>
          </a:p>
          <a:p>
            <a:pPr lvl="0" rtl="0">
              <a:spcBef>
                <a:spcPts val="0"/>
              </a:spcBef>
              <a:buClr>
                <a:srgbClr val="000000"/>
              </a:buClr>
              <a:buSzPct val="157142"/>
              <a:buFont typeface="Arial"/>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Clothing hangers</a:t>
            </a:r>
          </a:p>
          <a:p>
            <a:pPr lvl="0" rtl="0">
              <a:spcBef>
                <a:spcPts val="0"/>
              </a:spcBef>
              <a:buClr>
                <a:srgbClr val="000000"/>
              </a:buClr>
              <a:buSzPct val="68750"/>
              <a:buFont typeface="Arial"/>
              <a:buNone/>
            </a:pPr>
            <a:r>
              <a:rPr lang="en-US" sz="1600">
                <a:solidFill>
                  <a:srgbClr val="FFFFFF"/>
                </a:solidFill>
                <a:latin typeface="Calibri"/>
                <a:ea typeface="Calibri"/>
                <a:cs typeface="Calibri"/>
                <a:sym typeface="Calibri"/>
              </a:rPr>
              <a:t>Convertible car seat</a:t>
            </a:r>
          </a:p>
          <a:p>
            <a:pPr lvl="0">
              <a:spcBef>
                <a:spcPts val="0"/>
              </a:spcBef>
              <a:buClr>
                <a:schemeClr val="dk1"/>
              </a:buClr>
              <a:buFont typeface="Arial"/>
              <a:buNone/>
            </a:pPr>
            <a:endParaRPr sz="1600">
              <a:solidFill>
                <a:schemeClr val="dk1"/>
              </a:solidFill>
              <a:latin typeface="Calibri"/>
              <a:ea typeface="Calibri"/>
              <a:cs typeface="Calibri"/>
              <a:sym typeface="Calibri"/>
            </a:endParaRPr>
          </a:p>
        </p:txBody>
      </p:sp>
      <p:sp>
        <p:nvSpPr>
          <p:cNvPr id="147" name="Shape 147"/>
          <p:cNvSpPr txBox="1"/>
          <p:nvPr/>
        </p:nvSpPr>
        <p:spPr>
          <a:xfrm>
            <a:off x="1875850" y="3314650"/>
            <a:ext cx="2066700" cy="2980500"/>
          </a:xfrm>
          <a:prstGeom prst="rect">
            <a:avLst/>
          </a:prstGeom>
          <a:noFill/>
          <a:ln>
            <a:noFill/>
          </a:ln>
        </p:spPr>
        <p:txBody>
          <a:bodyPr lIns="91425" tIns="91425" rIns="91425" bIns="91425" anchor="t" anchorCtr="0">
            <a:noAutofit/>
          </a:bodyPr>
          <a:lstStyle/>
          <a:p>
            <a:pPr lvl="0" rtl="0">
              <a:spcBef>
                <a:spcPts val="0"/>
              </a:spcBef>
              <a:buNone/>
            </a:pPr>
            <a:r>
              <a:rPr lang="en-US" sz="700">
                <a:latin typeface="Times New Roman"/>
                <a:ea typeface="Times New Roman"/>
                <a:cs typeface="Times New Roman"/>
                <a:sym typeface="Times New Roman"/>
              </a:rPr>
              <a:t> </a:t>
            </a: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Rattles</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Diaper bag</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Wipes</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Disposable diapers</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Cloth diapers</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Receiving blankets</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Waterproof crib pads</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Baby blankets</a:t>
            </a:r>
            <a:r>
              <a:rPr lang="en-US" sz="700">
                <a:solidFill>
                  <a:srgbClr val="FFFFFF"/>
                </a:solidFill>
                <a:latin typeface="Times New Roman"/>
                <a:ea typeface="Times New Roman"/>
                <a:cs typeface="Times New Roman"/>
                <a:sym typeface="Times New Roman"/>
              </a:rPr>
              <a:t>  </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Portable crib</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Changing table</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Fitted crib sheets</a:t>
            </a:r>
          </a:p>
          <a:p>
            <a:pPr lvl="0" rtl="0">
              <a:spcBef>
                <a:spcPts val="0"/>
              </a:spcBef>
              <a:buNone/>
            </a:pPr>
            <a:r>
              <a:rPr lang="en-US" sz="700">
                <a:solidFill>
                  <a:srgbClr val="FFFFFF"/>
                </a:solidFill>
                <a:latin typeface="Times New Roman"/>
                <a:ea typeface="Times New Roman"/>
                <a:cs typeface="Times New Roman"/>
                <a:sym typeface="Times New Roman"/>
              </a:rPr>
              <a:t>  </a:t>
            </a:r>
          </a:p>
          <a:p>
            <a:pPr lvl="0" rtl="0">
              <a:spcBef>
                <a:spcPts val="0"/>
              </a:spcBef>
              <a:buNone/>
            </a:pPr>
            <a:endParaRPr sz="1600">
              <a:latin typeface="Calibri"/>
              <a:ea typeface="Calibri"/>
              <a:cs typeface="Calibri"/>
              <a:sym typeface="Calibri"/>
            </a:endParaRPr>
          </a:p>
          <a:p>
            <a:pPr lvl="0">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Normal Procedures</a:t>
            </a:r>
          </a:p>
        </p:txBody>
      </p:sp>
      <p:sp>
        <p:nvSpPr>
          <p:cNvPr id="292" name="Shape 292"/>
          <p:cNvSpPr txBox="1">
            <a:spLocks noGrp="1"/>
          </p:cNvSpPr>
          <p:nvPr>
            <p:ph type="body" idx="1"/>
          </p:nvPr>
        </p:nvSpPr>
        <p:spPr>
          <a:xfrm>
            <a:off x="1634750" y="1600200"/>
            <a:ext cx="7231200" cy="4526100"/>
          </a:xfrm>
          <a:prstGeom prst="rect">
            <a:avLst/>
          </a:prstGeom>
        </p:spPr>
        <p:txBody>
          <a:bodyPr lIns="91425" tIns="91425" rIns="91425" bIns="91425" anchor="t" anchorCtr="0">
            <a:noAutofit/>
          </a:bodyPr>
          <a:lstStyle/>
          <a:p>
            <a:pPr marL="0" lvl="0" indent="0" rtl="0">
              <a:spcBef>
                <a:spcPts val="0"/>
              </a:spcBef>
              <a:buNone/>
            </a:pPr>
            <a:r>
              <a:rPr lang="en-US" sz="3600">
                <a:solidFill>
                  <a:srgbClr val="FFFF00"/>
                </a:solidFill>
                <a:latin typeface="Calibri"/>
                <a:ea typeface="Calibri"/>
                <a:cs typeface="Calibri"/>
                <a:sym typeface="Calibri"/>
              </a:rPr>
              <a:t>You might have your labor induced:</a:t>
            </a:r>
            <a:r>
              <a:rPr lang="en-US" sz="3600">
                <a:solidFill>
                  <a:srgbClr val="FFFFFF"/>
                </a:solidFill>
                <a:latin typeface="Calibri"/>
                <a:ea typeface="Calibri"/>
                <a:cs typeface="Calibri"/>
                <a:sym typeface="Calibri"/>
              </a:rPr>
              <a:t> </a:t>
            </a:r>
            <a:r>
              <a:rPr lang="en-US" sz="2000">
                <a:solidFill>
                  <a:srgbClr val="FFFFFF"/>
                </a:solidFill>
                <a:latin typeface="Calibri"/>
                <a:ea typeface="Calibri"/>
                <a:cs typeface="Calibri"/>
                <a:sym typeface="Calibri"/>
              </a:rPr>
              <a:t> </a:t>
            </a:r>
          </a:p>
          <a:p>
            <a:pPr marL="0" lvl="0" indent="0" rtl="0">
              <a:spcBef>
                <a:spcPts val="0"/>
              </a:spcBef>
              <a:buNone/>
            </a:pPr>
            <a:r>
              <a:rPr lang="en-US" sz="2000">
                <a:solidFill>
                  <a:srgbClr val="FFFFFF"/>
                </a:solidFill>
                <a:latin typeface="Calibri"/>
                <a:ea typeface="Calibri"/>
                <a:cs typeface="Calibri"/>
                <a:sym typeface="Calibri"/>
              </a:rPr>
              <a:t> </a:t>
            </a:r>
          </a:p>
          <a:p>
            <a:pPr marL="457200" lvl="0" indent="-228600" rtl="0">
              <a:spcBef>
                <a:spcPts val="0"/>
              </a:spcBef>
              <a:buClr>
                <a:srgbClr val="FFFFFF"/>
              </a:buClr>
              <a:buFont typeface="Calibri"/>
            </a:pPr>
            <a:r>
              <a:rPr lang="en-US" sz="3000">
                <a:solidFill>
                  <a:srgbClr val="FFFFFF"/>
                </a:solidFill>
                <a:latin typeface="Calibri"/>
                <a:ea typeface="Calibri"/>
                <a:cs typeface="Calibri"/>
                <a:sym typeface="Calibri"/>
              </a:rPr>
              <a:t>Strip the membrane by gently separating the amniotic sac from the uterus.</a:t>
            </a:r>
          </a:p>
          <a:p>
            <a:pPr marL="457200" lvl="0" indent="-419100" rtl="0">
              <a:spcBef>
                <a:spcPts val="0"/>
              </a:spcBef>
              <a:buClr>
                <a:srgbClr val="FFFFFF"/>
              </a:buClr>
              <a:buSzPct val="100000"/>
              <a:buFont typeface="Calibri"/>
            </a:pPr>
            <a:r>
              <a:rPr lang="en-US" sz="3000">
                <a:solidFill>
                  <a:srgbClr val="FFFFFF"/>
                </a:solidFill>
                <a:latin typeface="Calibri"/>
                <a:ea typeface="Calibri"/>
                <a:cs typeface="Calibri"/>
                <a:sym typeface="Calibri"/>
              </a:rPr>
              <a:t>Soften the cervix with hormones</a:t>
            </a:r>
          </a:p>
          <a:p>
            <a:pPr marL="457200" lvl="0" indent="-419100" rtl="0">
              <a:spcBef>
                <a:spcPts val="0"/>
              </a:spcBef>
              <a:buClr>
                <a:srgbClr val="FFFFFF"/>
              </a:buClr>
              <a:buSzPct val="100000"/>
              <a:buFont typeface="Calibri"/>
            </a:pPr>
            <a:r>
              <a:rPr lang="en-US" sz="3000">
                <a:solidFill>
                  <a:srgbClr val="FFFFFF"/>
                </a:solidFill>
                <a:latin typeface="Calibri"/>
                <a:ea typeface="Calibri"/>
                <a:cs typeface="Calibri"/>
                <a:sym typeface="Calibri"/>
              </a:rPr>
              <a:t>Induction of labor with Pitocin through your IV</a:t>
            </a:r>
          </a:p>
          <a:p>
            <a:pPr marL="457200" lvl="0" indent="-419100" rtl="0">
              <a:spcBef>
                <a:spcPts val="0"/>
              </a:spcBef>
              <a:buClr>
                <a:srgbClr val="FFFFFF"/>
              </a:buClr>
              <a:buSzPct val="100000"/>
              <a:buFont typeface="Calibri"/>
            </a:pPr>
            <a:r>
              <a:rPr lang="en-US" sz="3000">
                <a:solidFill>
                  <a:srgbClr val="FFFFFF"/>
                </a:solidFill>
                <a:latin typeface="Calibri"/>
                <a:ea typeface="Calibri"/>
                <a:cs typeface="Calibri"/>
                <a:sym typeface="Calibri"/>
              </a:rPr>
              <a:t>Artificial rupturing of amniotic sac or break the bag of water</a:t>
            </a:r>
          </a:p>
          <a:p>
            <a:pPr lvl="0" rtl="0">
              <a:spcBef>
                <a:spcPts val="0"/>
              </a:spcBef>
              <a:buNone/>
            </a:pP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Normal Procedures</a:t>
            </a:r>
          </a:p>
        </p:txBody>
      </p:sp>
      <p:sp>
        <p:nvSpPr>
          <p:cNvPr id="298" name="Shape 298"/>
          <p:cNvSpPr txBox="1"/>
          <p:nvPr/>
        </p:nvSpPr>
        <p:spPr>
          <a:xfrm>
            <a:off x="1297175" y="1741350"/>
            <a:ext cx="7675500" cy="4601700"/>
          </a:xfrm>
          <a:prstGeom prst="rect">
            <a:avLst/>
          </a:prstGeom>
          <a:noFill/>
          <a:ln>
            <a:noFill/>
          </a:ln>
        </p:spPr>
        <p:txBody>
          <a:bodyPr lIns="91425" tIns="91425" rIns="91425" bIns="91425" anchor="t" anchorCtr="0">
            <a:noAutofit/>
          </a:bodyPr>
          <a:lstStyle/>
          <a:p>
            <a:pPr lvl="0" rtl="0">
              <a:spcBef>
                <a:spcPts val="0"/>
              </a:spcBef>
              <a:buNone/>
            </a:pPr>
            <a:r>
              <a:rPr lang="en-US" sz="3600">
                <a:solidFill>
                  <a:srgbClr val="FFFF00"/>
                </a:solidFill>
                <a:latin typeface="Calibri"/>
                <a:ea typeface="Calibri"/>
                <a:cs typeface="Calibri"/>
                <a:sym typeface="Calibri"/>
              </a:rPr>
              <a:t>Other normal events that may happen:</a:t>
            </a: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Nausea and vomiting are normal during labor</a:t>
            </a: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You will probably poop while pushing out baby</a:t>
            </a: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You might push for a long time</a:t>
            </a: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Pain relief may not take all the pain away</a:t>
            </a: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Forceps or vacuum extraction may be used to deliver baby</a:t>
            </a: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Episiotomy may be made to avoid tearing the perineum</a:t>
            </a: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 Involuntary shaking or shivering is normal after delivery</a:t>
            </a: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Crying, feeling happy, proud and exhausted are all normal</a:t>
            </a:r>
          </a:p>
          <a:p>
            <a:pPr lvl="0" rtl="0">
              <a:spcBef>
                <a:spcPts val="0"/>
              </a:spcBef>
              <a:buNone/>
            </a:pP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2"/>
        <p:cNvGrpSpPr/>
        <p:nvPr/>
      </p:nvGrpSpPr>
      <p:grpSpPr>
        <a:xfrm>
          <a:off x="0" y="0"/>
          <a:ext cx="0" cy="0"/>
          <a:chOff x="0" y="0"/>
          <a:chExt cx="0" cy="0"/>
        </a:xfrm>
      </p:grpSpPr>
      <p:sp>
        <p:nvSpPr>
          <p:cNvPr id="303" name="Shape 303"/>
          <p:cNvSpPr txBox="1">
            <a:spLocks noGrp="1"/>
          </p:cNvSpPr>
          <p:nvPr>
            <p:ph type="body" idx="3"/>
          </p:nvPr>
        </p:nvSpPr>
        <p:spPr>
          <a:xfrm>
            <a:off x="1356800" y="416200"/>
            <a:ext cx="7503900" cy="1092600"/>
          </a:xfrm>
          <a:prstGeom prst="rect">
            <a:avLst/>
          </a:prstGeom>
        </p:spPr>
        <p:txBody>
          <a:bodyPr lIns="91425" tIns="91425" rIns="91425" bIns="91425" anchor="b" anchorCtr="0">
            <a:noAutofit/>
          </a:bodyPr>
          <a:lstStyle/>
          <a:p>
            <a:pPr lvl="0" rtl="0">
              <a:spcBef>
                <a:spcPts val="0"/>
              </a:spcBef>
              <a:buNone/>
            </a:pPr>
            <a:r>
              <a:rPr lang="en-US" sz="4000">
                <a:solidFill>
                  <a:srgbClr val="FFFFFF"/>
                </a:solidFill>
              </a:rPr>
              <a:t>What choices will you make?</a:t>
            </a:r>
          </a:p>
        </p:txBody>
      </p:sp>
      <p:sp>
        <p:nvSpPr>
          <p:cNvPr id="304" name="Shape 304"/>
          <p:cNvSpPr/>
          <p:nvPr/>
        </p:nvSpPr>
        <p:spPr>
          <a:xfrm>
            <a:off x="1356800" y="2292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05" name="Shape 305"/>
          <p:cNvPicPr preferRelativeResize="0"/>
          <p:nvPr/>
        </p:nvPicPr>
        <p:blipFill>
          <a:blip r:embed="rId4">
            <a:alphaModFix/>
          </a:blip>
          <a:stretch>
            <a:fillRect/>
          </a:stretch>
        </p:blipFill>
        <p:spPr>
          <a:xfrm>
            <a:off x="1552200" y="2437725"/>
            <a:ext cx="1524000" cy="1524000"/>
          </a:xfrm>
          <a:prstGeom prst="rect">
            <a:avLst/>
          </a:prstGeom>
          <a:noFill/>
          <a:ln>
            <a:noFill/>
          </a:ln>
        </p:spPr>
      </p:pic>
      <p:sp>
        <p:nvSpPr>
          <p:cNvPr id="306" name="Shape 306"/>
          <p:cNvSpPr/>
          <p:nvPr/>
        </p:nvSpPr>
        <p:spPr>
          <a:xfrm>
            <a:off x="3804375" y="2292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7" name="Shape 307"/>
          <p:cNvSpPr/>
          <p:nvPr/>
        </p:nvSpPr>
        <p:spPr>
          <a:xfrm>
            <a:off x="6251950" y="2292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08" name="Shape 308"/>
          <p:cNvPicPr preferRelativeResize="0"/>
          <p:nvPr/>
        </p:nvPicPr>
        <p:blipFill>
          <a:blip r:embed="rId5">
            <a:alphaModFix/>
          </a:blip>
          <a:stretch>
            <a:fillRect/>
          </a:stretch>
        </p:blipFill>
        <p:spPr>
          <a:xfrm>
            <a:off x="3987675" y="2437725"/>
            <a:ext cx="1524000" cy="1524000"/>
          </a:xfrm>
          <a:prstGeom prst="rect">
            <a:avLst/>
          </a:prstGeom>
          <a:noFill/>
          <a:ln>
            <a:noFill/>
          </a:ln>
        </p:spPr>
      </p:pic>
      <p:pic>
        <p:nvPicPr>
          <p:cNvPr id="309" name="Shape 309"/>
          <p:cNvPicPr preferRelativeResize="0"/>
          <p:nvPr/>
        </p:nvPicPr>
        <p:blipFill>
          <a:blip r:embed="rId6">
            <a:alphaModFix/>
          </a:blip>
          <a:stretch>
            <a:fillRect/>
          </a:stretch>
        </p:blipFill>
        <p:spPr>
          <a:xfrm>
            <a:off x="6447350" y="2437725"/>
            <a:ext cx="1524000" cy="1524000"/>
          </a:xfrm>
          <a:prstGeom prst="rect">
            <a:avLst/>
          </a:prstGeom>
          <a:noFill/>
          <a:ln>
            <a:noFill/>
          </a:ln>
        </p:spPr>
      </p:pic>
      <p:sp>
        <p:nvSpPr>
          <p:cNvPr id="310" name="Shape 310"/>
          <p:cNvSpPr/>
          <p:nvPr/>
        </p:nvSpPr>
        <p:spPr>
          <a:xfrm>
            <a:off x="3804375" y="44348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11" name="Shape 311"/>
          <p:cNvPicPr preferRelativeResize="0"/>
          <p:nvPr/>
        </p:nvPicPr>
        <p:blipFill>
          <a:blip r:embed="rId7">
            <a:alphaModFix/>
          </a:blip>
          <a:stretch>
            <a:fillRect/>
          </a:stretch>
        </p:blipFill>
        <p:spPr>
          <a:xfrm>
            <a:off x="3987675" y="4580000"/>
            <a:ext cx="1524000" cy="15240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Opening the Cervix</a:t>
            </a:r>
          </a:p>
        </p:txBody>
      </p:sp>
      <p:sp>
        <p:nvSpPr>
          <p:cNvPr id="317" name="Shape 317"/>
          <p:cNvSpPr txBox="1">
            <a:spLocks noGrp="1"/>
          </p:cNvSpPr>
          <p:nvPr>
            <p:ph type="body" idx="1"/>
          </p:nvPr>
        </p:nvSpPr>
        <p:spPr>
          <a:xfrm>
            <a:off x="1704300" y="1127925"/>
            <a:ext cx="6982500" cy="5400000"/>
          </a:xfrm>
          <a:prstGeom prst="rect">
            <a:avLst/>
          </a:prstGeom>
        </p:spPr>
        <p:txBody>
          <a:bodyPr lIns="91425" tIns="91425" rIns="91425" bIns="91425" anchor="t" anchorCtr="0">
            <a:noAutofit/>
          </a:bodyPr>
          <a:lstStyle/>
          <a:p>
            <a:pPr marL="0" lvl="0" indent="0" rtl="0">
              <a:spcBef>
                <a:spcPts val="0"/>
              </a:spcBef>
              <a:buNone/>
            </a:pPr>
            <a:r>
              <a:rPr lang="en-US" sz="2400">
                <a:solidFill>
                  <a:srgbClr val="FFFF00"/>
                </a:solidFill>
                <a:latin typeface="Calibri"/>
                <a:ea typeface="Calibri"/>
                <a:cs typeface="Calibri"/>
                <a:sym typeface="Calibri"/>
              </a:rPr>
              <a:t>Here are some examples of  1 – 10 centimeters dilation</a:t>
            </a:r>
          </a:p>
          <a:p>
            <a:pPr marL="0" lvl="0" indent="0" rtl="0">
              <a:spcBef>
                <a:spcPts val="0"/>
              </a:spcBef>
              <a:buNone/>
            </a:pPr>
            <a:endParaRPr sz="1000">
              <a:solidFill>
                <a:srgbClr val="FFFFFF"/>
              </a:solidFill>
              <a:latin typeface="Calibri"/>
              <a:ea typeface="Calibri"/>
              <a:cs typeface="Calibri"/>
              <a:sym typeface="Calibri"/>
            </a:endParaRPr>
          </a:p>
          <a:p>
            <a:pPr marL="0" lvl="0" indent="0" rtl="0">
              <a:lnSpc>
                <a:spcPct val="150000"/>
              </a:lnSpc>
              <a:spcBef>
                <a:spcPts val="0"/>
              </a:spcBef>
              <a:buNone/>
            </a:pPr>
            <a:r>
              <a:rPr lang="en-US" sz="2000">
                <a:solidFill>
                  <a:srgbClr val="FFFFFF"/>
                </a:solidFill>
                <a:latin typeface="Calibri"/>
                <a:ea typeface="Calibri"/>
                <a:cs typeface="Calibri"/>
                <a:sym typeface="Calibri"/>
              </a:rPr>
              <a:t>1 cm = Cheerio</a:t>
            </a:r>
          </a:p>
          <a:p>
            <a:pPr marL="0" lvl="0" indent="0" rtl="0">
              <a:lnSpc>
                <a:spcPct val="150000"/>
              </a:lnSpc>
              <a:spcBef>
                <a:spcPts val="0"/>
              </a:spcBef>
              <a:buNone/>
            </a:pPr>
            <a:r>
              <a:rPr lang="en-US" sz="2000">
                <a:solidFill>
                  <a:srgbClr val="FFFFFF"/>
                </a:solidFill>
                <a:latin typeface="Calibri"/>
                <a:ea typeface="Calibri"/>
                <a:cs typeface="Calibri"/>
                <a:sym typeface="Calibri"/>
              </a:rPr>
              <a:t>2 cm = Penney</a:t>
            </a:r>
          </a:p>
          <a:p>
            <a:pPr marL="0" lvl="0" indent="0" rtl="0">
              <a:lnSpc>
                <a:spcPct val="150000"/>
              </a:lnSpc>
              <a:spcBef>
                <a:spcPts val="0"/>
              </a:spcBef>
              <a:buNone/>
            </a:pPr>
            <a:r>
              <a:rPr lang="en-US" sz="2000">
                <a:solidFill>
                  <a:srgbClr val="FFFFFF"/>
                </a:solidFill>
                <a:latin typeface="Calibri"/>
                <a:ea typeface="Calibri"/>
                <a:cs typeface="Calibri"/>
                <a:sym typeface="Calibri"/>
              </a:rPr>
              <a:t>3 cm = Banana Slice</a:t>
            </a:r>
          </a:p>
          <a:p>
            <a:pPr marL="0" lvl="0" indent="0" rtl="0">
              <a:lnSpc>
                <a:spcPct val="150000"/>
              </a:lnSpc>
              <a:spcBef>
                <a:spcPts val="0"/>
              </a:spcBef>
              <a:buNone/>
            </a:pPr>
            <a:r>
              <a:rPr lang="en-US" sz="2000">
                <a:solidFill>
                  <a:srgbClr val="FFFFFF"/>
                </a:solidFill>
                <a:latin typeface="Calibri"/>
                <a:ea typeface="Calibri"/>
                <a:cs typeface="Calibri"/>
                <a:sym typeface="Calibri"/>
              </a:rPr>
              <a:t>4 cm = Cracker</a:t>
            </a:r>
          </a:p>
          <a:p>
            <a:pPr marL="0" lvl="0" indent="0" rtl="0">
              <a:lnSpc>
                <a:spcPct val="150000"/>
              </a:lnSpc>
              <a:spcBef>
                <a:spcPts val="0"/>
              </a:spcBef>
              <a:buNone/>
            </a:pPr>
            <a:r>
              <a:rPr lang="en-US" sz="2000">
                <a:solidFill>
                  <a:srgbClr val="FFFFFF"/>
                </a:solidFill>
                <a:latin typeface="Calibri"/>
                <a:ea typeface="Calibri"/>
                <a:cs typeface="Calibri"/>
                <a:sym typeface="Calibri"/>
              </a:rPr>
              <a:t>5 cm = Daisy</a:t>
            </a:r>
          </a:p>
          <a:p>
            <a:pPr marL="0" lvl="0" indent="0" rtl="0">
              <a:lnSpc>
                <a:spcPct val="150000"/>
              </a:lnSpc>
              <a:spcBef>
                <a:spcPts val="0"/>
              </a:spcBef>
              <a:buNone/>
            </a:pPr>
            <a:r>
              <a:rPr lang="en-US" sz="2000">
                <a:solidFill>
                  <a:srgbClr val="FFFFFF"/>
                </a:solidFill>
                <a:latin typeface="Calibri"/>
                <a:ea typeface="Calibri"/>
                <a:cs typeface="Calibri"/>
                <a:sym typeface="Calibri"/>
              </a:rPr>
              <a:t> 6 cm = Chocolate Chip Cookie</a:t>
            </a:r>
          </a:p>
          <a:p>
            <a:pPr marL="0" lvl="0" indent="0" rtl="0">
              <a:lnSpc>
                <a:spcPct val="150000"/>
              </a:lnSpc>
              <a:spcBef>
                <a:spcPts val="0"/>
              </a:spcBef>
              <a:buNone/>
            </a:pPr>
            <a:r>
              <a:rPr lang="en-US" sz="2000">
                <a:solidFill>
                  <a:srgbClr val="FFFFFF"/>
                </a:solidFill>
                <a:latin typeface="Calibri"/>
                <a:ea typeface="Calibri"/>
                <a:cs typeface="Calibri"/>
                <a:sym typeface="Calibri"/>
              </a:rPr>
              <a:t> 7 cm = Soda Can</a:t>
            </a:r>
          </a:p>
          <a:p>
            <a:pPr marL="0" lvl="0" indent="0" rtl="0">
              <a:lnSpc>
                <a:spcPct val="150000"/>
              </a:lnSpc>
              <a:spcBef>
                <a:spcPts val="0"/>
              </a:spcBef>
              <a:buNone/>
            </a:pPr>
            <a:r>
              <a:rPr lang="en-US" sz="2000">
                <a:solidFill>
                  <a:srgbClr val="FFFFFF"/>
                </a:solidFill>
                <a:latin typeface="Calibri"/>
                <a:ea typeface="Calibri"/>
                <a:cs typeface="Calibri"/>
                <a:sym typeface="Calibri"/>
              </a:rPr>
              <a:t> 8 cm = Baseball</a:t>
            </a:r>
          </a:p>
          <a:p>
            <a:pPr marL="0" lvl="0" indent="0" rtl="0">
              <a:lnSpc>
                <a:spcPct val="150000"/>
              </a:lnSpc>
              <a:spcBef>
                <a:spcPts val="0"/>
              </a:spcBef>
              <a:buNone/>
            </a:pPr>
            <a:r>
              <a:rPr lang="en-US" sz="2000">
                <a:solidFill>
                  <a:srgbClr val="FFFFFF"/>
                </a:solidFill>
                <a:latin typeface="Calibri"/>
                <a:ea typeface="Calibri"/>
                <a:cs typeface="Calibri"/>
                <a:sym typeface="Calibri"/>
              </a:rPr>
              <a:t> 9 cm = Doughnut</a:t>
            </a:r>
          </a:p>
          <a:p>
            <a:pPr marL="0" lvl="0" indent="0" rtl="0">
              <a:lnSpc>
                <a:spcPct val="150000"/>
              </a:lnSpc>
              <a:spcBef>
                <a:spcPts val="0"/>
              </a:spcBef>
              <a:buNone/>
            </a:pPr>
            <a:r>
              <a:rPr lang="en-US" sz="2000">
                <a:solidFill>
                  <a:srgbClr val="FFFFFF"/>
                </a:solidFill>
                <a:latin typeface="Calibri"/>
                <a:ea typeface="Calibri"/>
                <a:cs typeface="Calibri"/>
                <a:sym typeface="Calibri"/>
              </a:rPr>
              <a:t> 10 cm = Bagel</a:t>
            </a:r>
          </a:p>
          <a:p>
            <a:pPr lvl="0" rtl="0">
              <a:spcBef>
                <a:spcPts val="0"/>
              </a:spcBef>
              <a:buNone/>
            </a:pPr>
            <a:endParaRPr/>
          </a:p>
        </p:txBody>
      </p:sp>
      <p:sp>
        <p:nvSpPr>
          <p:cNvPr id="318" name="Shape 318"/>
          <p:cNvSpPr/>
          <p:nvPr/>
        </p:nvSpPr>
        <p:spPr>
          <a:xfrm>
            <a:off x="5348025" y="1926225"/>
            <a:ext cx="2931600" cy="46017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19" name="Shape 319"/>
          <p:cNvPicPr preferRelativeResize="0"/>
          <p:nvPr/>
        </p:nvPicPr>
        <p:blipFill>
          <a:blip r:embed="rId3">
            <a:alphaModFix/>
          </a:blip>
          <a:stretch>
            <a:fillRect/>
          </a:stretch>
        </p:blipFill>
        <p:spPr>
          <a:xfrm>
            <a:off x="5505208" y="2075724"/>
            <a:ext cx="2617247" cy="43026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Positions &amp; Presentations</a:t>
            </a:r>
          </a:p>
        </p:txBody>
      </p:sp>
      <p:sp>
        <p:nvSpPr>
          <p:cNvPr id="325" name="Shape 325"/>
          <p:cNvSpPr txBox="1">
            <a:spLocks noGrp="1"/>
          </p:cNvSpPr>
          <p:nvPr>
            <p:ph type="body" idx="1"/>
          </p:nvPr>
        </p:nvSpPr>
        <p:spPr>
          <a:xfrm>
            <a:off x="1383725" y="2331900"/>
            <a:ext cx="3860400" cy="3512700"/>
          </a:xfrm>
          <a:prstGeom prst="rect">
            <a:avLst/>
          </a:prstGeom>
        </p:spPr>
        <p:txBody>
          <a:bodyPr lIns="91425" tIns="91425" rIns="91425" bIns="91425" anchor="t" anchorCtr="0">
            <a:noAutofit/>
          </a:bodyPr>
          <a:lstStyle/>
          <a:p>
            <a:pPr marL="0" lvl="0" indent="0" rtl="0">
              <a:spcBef>
                <a:spcPts val="0"/>
              </a:spcBef>
              <a:buNone/>
            </a:pPr>
            <a:r>
              <a:rPr lang="en-US" sz="2400">
                <a:solidFill>
                  <a:srgbClr val="FFFFFF"/>
                </a:solidFill>
                <a:latin typeface="Calibri"/>
                <a:ea typeface="Calibri"/>
                <a:cs typeface="Calibri"/>
                <a:sym typeface="Calibri"/>
              </a:rPr>
              <a:t>Most common and safest:</a:t>
            </a:r>
          </a:p>
          <a:p>
            <a:pPr marL="0" lvl="0" indent="0" rtl="0">
              <a:spcBef>
                <a:spcPts val="0"/>
              </a:spcBef>
              <a:buNone/>
            </a:pPr>
            <a:endParaRPr sz="2400">
              <a:solidFill>
                <a:srgbClr val="FFFFFF"/>
              </a:solidFill>
              <a:latin typeface="Calibri"/>
              <a:ea typeface="Calibri"/>
              <a:cs typeface="Calibri"/>
              <a:sym typeface="Calibri"/>
            </a:endParaRP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Head first</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Facing down</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Face and body angled toward the right or left</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Chin tucked in</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Arms folded across the chest</a:t>
            </a:r>
          </a:p>
          <a:p>
            <a:pPr lvl="0" rtl="0">
              <a:spcBef>
                <a:spcPts val="0"/>
              </a:spcBef>
              <a:buNone/>
            </a:pPr>
            <a:endParaRPr/>
          </a:p>
        </p:txBody>
      </p:sp>
      <p:sp>
        <p:nvSpPr>
          <p:cNvPr id="326" name="Shape 326"/>
          <p:cNvSpPr txBox="1">
            <a:spLocks noGrp="1"/>
          </p:cNvSpPr>
          <p:nvPr>
            <p:ph type="body" idx="1"/>
          </p:nvPr>
        </p:nvSpPr>
        <p:spPr>
          <a:xfrm>
            <a:off x="5099325" y="2331900"/>
            <a:ext cx="3542100" cy="3638700"/>
          </a:xfrm>
          <a:prstGeom prst="rect">
            <a:avLst/>
          </a:prstGeom>
        </p:spPr>
        <p:txBody>
          <a:bodyPr lIns="91425" tIns="91425" rIns="91425" bIns="91425" anchor="t" anchorCtr="0">
            <a:noAutofit/>
          </a:bodyPr>
          <a:lstStyle/>
          <a:p>
            <a:pPr marL="0" lvl="0" indent="0" rtl="0">
              <a:spcBef>
                <a:spcPts val="0"/>
              </a:spcBef>
              <a:buNone/>
            </a:pPr>
            <a:r>
              <a:rPr lang="en-US" sz="2400">
                <a:solidFill>
                  <a:srgbClr val="FFFFFF"/>
                </a:solidFill>
                <a:latin typeface="Calibri"/>
                <a:ea typeface="Calibri"/>
                <a:cs typeface="Calibri"/>
                <a:sym typeface="Calibri"/>
              </a:rPr>
              <a:t>Abnormal Presentation</a:t>
            </a:r>
          </a:p>
          <a:p>
            <a:pPr marL="0" lvl="0" indent="0" rtl="0">
              <a:spcBef>
                <a:spcPts val="0"/>
              </a:spcBef>
              <a:buNone/>
            </a:pPr>
            <a:r>
              <a:rPr lang="en-US" sz="3000">
                <a:solidFill>
                  <a:srgbClr val="FFFFFF"/>
                </a:solidFill>
                <a:latin typeface="Calibri"/>
                <a:ea typeface="Calibri"/>
                <a:cs typeface="Calibri"/>
                <a:sym typeface="Calibri"/>
              </a:rPr>
              <a:t> </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Breech or butt first</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Shoulder first</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Arm first</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Face or brow first (head is bent back)</a:t>
            </a:r>
          </a:p>
          <a:p>
            <a:pPr marL="0" lvl="0" indent="0" rtl="0">
              <a:spcBef>
                <a:spcPts val="0"/>
              </a:spcBef>
              <a:buNone/>
            </a:pPr>
            <a:endParaRPr sz="2400">
              <a:solidFill>
                <a:srgbClr val="FFFFFF"/>
              </a:solidFill>
              <a:latin typeface="Calibri"/>
              <a:ea typeface="Calibri"/>
              <a:cs typeface="Calibri"/>
              <a:sym typeface="Calibri"/>
            </a:endParaRPr>
          </a:p>
          <a:p>
            <a:pPr marL="0" lvl="0" indent="0" rtl="0">
              <a:spcBef>
                <a:spcPts val="0"/>
              </a:spcBef>
              <a:buNone/>
            </a:pPr>
            <a:endParaRPr sz="1600">
              <a:solidFill>
                <a:schemeClr val="dk1"/>
              </a:solidFill>
              <a:latin typeface="Calibri"/>
              <a:ea typeface="Calibri"/>
              <a:cs typeface="Calibri"/>
              <a:sym typeface="Calibri"/>
            </a:endParaRPr>
          </a:p>
          <a:p>
            <a:pPr marL="0" lvl="0" indent="0" rtl="0">
              <a:spcBef>
                <a:spcPts val="0"/>
              </a:spcBef>
              <a:buNone/>
            </a:pPr>
            <a:endParaRPr sz="1600">
              <a:solidFill>
                <a:schemeClr val="dk1"/>
              </a:solidFill>
              <a:latin typeface="Calibri"/>
              <a:ea typeface="Calibri"/>
              <a:cs typeface="Calibri"/>
              <a:sym typeface="Calibri"/>
            </a:endParaRPr>
          </a:p>
          <a:p>
            <a:pPr lvl="0" rtl="0">
              <a:spcBef>
                <a:spcPts val="0"/>
              </a:spcBef>
              <a:buNone/>
            </a:pPr>
            <a:endParaRPr/>
          </a:p>
        </p:txBody>
      </p:sp>
      <p:sp>
        <p:nvSpPr>
          <p:cNvPr id="327" name="Shape 327"/>
          <p:cNvSpPr txBox="1"/>
          <p:nvPr/>
        </p:nvSpPr>
        <p:spPr>
          <a:xfrm>
            <a:off x="1040600" y="1137900"/>
            <a:ext cx="7798200" cy="1194000"/>
          </a:xfrm>
          <a:prstGeom prst="rect">
            <a:avLst/>
          </a:prstGeom>
          <a:noFill/>
          <a:ln>
            <a:noFill/>
          </a:ln>
        </p:spPr>
        <p:txBody>
          <a:bodyPr lIns="91425" tIns="91425" rIns="91425" bIns="91425" anchor="t" anchorCtr="0">
            <a:noAutofit/>
          </a:bodyPr>
          <a:lstStyle/>
          <a:p>
            <a:pPr marL="342900" lvl="0" indent="-209550" rtl="0">
              <a:spcBef>
                <a:spcPts val="640"/>
              </a:spcBef>
              <a:buClr>
                <a:schemeClr val="dk1"/>
              </a:buClr>
              <a:buSzPct val="45833"/>
              <a:buFont typeface="Arial"/>
              <a:buNone/>
            </a:pPr>
            <a:r>
              <a:rPr lang="en-US" sz="2400">
                <a:solidFill>
                  <a:srgbClr val="FFFF00"/>
                </a:solidFill>
                <a:latin typeface="Calibri"/>
                <a:ea typeface="Calibri"/>
                <a:cs typeface="Calibri"/>
                <a:sym typeface="Calibri"/>
              </a:rPr>
              <a:t>Presentation refers to which part of the baby’s body will come through the birth canal first.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Quite a Workout!</a:t>
            </a:r>
          </a:p>
        </p:txBody>
      </p:sp>
      <p:sp>
        <p:nvSpPr>
          <p:cNvPr id="333" name="Shape 333"/>
          <p:cNvSpPr txBox="1">
            <a:spLocks noGrp="1"/>
          </p:cNvSpPr>
          <p:nvPr>
            <p:ph type="body" idx="1"/>
          </p:nvPr>
        </p:nvSpPr>
        <p:spPr>
          <a:xfrm>
            <a:off x="1474850" y="1600200"/>
            <a:ext cx="7041900" cy="4526100"/>
          </a:xfrm>
          <a:prstGeom prst="rect">
            <a:avLst/>
          </a:prstGeom>
        </p:spPr>
        <p:txBody>
          <a:bodyPr lIns="91425" tIns="91425" rIns="91425" bIns="91425" anchor="t" anchorCtr="0">
            <a:noAutofit/>
          </a:bodyPr>
          <a:lstStyle/>
          <a:p>
            <a:pPr lvl="0" rtl="0">
              <a:spcBef>
                <a:spcPts val="0"/>
              </a:spcBef>
              <a:buNone/>
            </a:pPr>
            <a:r>
              <a:rPr lang="en-US" sz="2400">
                <a:solidFill>
                  <a:srgbClr val="FFFF00"/>
                </a:solidFill>
                <a:latin typeface="Calibri"/>
                <a:ea typeface="Calibri"/>
                <a:cs typeface="Calibri"/>
                <a:sym typeface="Calibri"/>
              </a:rPr>
              <a:t>It takes a lot of energy to endure the hours of contractions and delivering a baby by pushing until you just can’t push anymore – that’s why they call it LABOR! </a:t>
            </a:r>
          </a:p>
          <a:p>
            <a:pPr lvl="0" rtl="0">
              <a:spcBef>
                <a:spcPts val="0"/>
              </a:spcBef>
              <a:buNone/>
            </a:pPr>
            <a:endParaRPr sz="2400">
              <a:solidFill>
                <a:srgbClr val="FFFF00"/>
              </a:solidFill>
              <a:latin typeface="Calibri"/>
              <a:ea typeface="Calibri"/>
              <a:cs typeface="Calibri"/>
              <a:sym typeface="Calibri"/>
            </a:endParaRPr>
          </a:p>
          <a:p>
            <a:pPr lvl="0" algn="ctr" rtl="0">
              <a:spcBef>
                <a:spcPts val="0"/>
              </a:spcBef>
              <a:buNone/>
            </a:pPr>
            <a:r>
              <a:rPr lang="en-US" sz="3000">
                <a:solidFill>
                  <a:srgbClr val="FFFFFF"/>
                </a:solidFill>
                <a:latin typeface="Calibri"/>
                <a:ea typeface="Calibri"/>
                <a:cs typeface="Calibri"/>
                <a:sym typeface="Calibri"/>
              </a:rPr>
              <a:t>You can continue just about all physical activities and exercises but check with your doctor first.</a:t>
            </a:r>
          </a:p>
          <a:p>
            <a:pPr lvl="0" rtl="0">
              <a:spcBef>
                <a:spcPts val="0"/>
              </a:spcBef>
              <a:buNone/>
            </a:pPr>
            <a:r>
              <a:rPr lang="en-US" sz="1800">
                <a:solidFill>
                  <a:srgbClr val="FFFFFF"/>
                </a:solidFill>
                <a:latin typeface="Calibri"/>
                <a:ea typeface="Calibri"/>
                <a:cs typeface="Calibri"/>
                <a:sym typeface="Calibri"/>
              </a:rPr>
              <a:t> </a:t>
            </a:r>
          </a:p>
          <a:p>
            <a:pPr marL="0" lvl="0" indent="0" algn="ctr" rtl="0">
              <a:lnSpc>
                <a:spcPct val="115000"/>
              </a:lnSpc>
              <a:spcBef>
                <a:spcPts val="0"/>
              </a:spcBef>
              <a:buNone/>
            </a:pPr>
            <a:r>
              <a:rPr lang="en-US" sz="2000">
                <a:solidFill>
                  <a:srgbClr val="FFFFFF"/>
                </a:solidFill>
              </a:rPr>
              <a:t>The only thing you probably shouldn’t play is contact sports!</a:t>
            </a:r>
          </a:p>
          <a:p>
            <a:pPr lvl="0" rtl="0">
              <a:spcBef>
                <a:spcPts val="0"/>
              </a:spcBef>
              <a:buClr>
                <a:schemeClr val="dk1"/>
              </a:buClr>
              <a:buSzPct val="55000"/>
              <a:buFont typeface="Arial"/>
              <a:buNone/>
            </a:pPr>
            <a:endParaRPr sz="2000">
              <a:solidFill>
                <a:schemeClr val="dk1"/>
              </a:solidFill>
            </a:endParaRPr>
          </a:p>
          <a:p>
            <a:pPr lvl="0" rtl="0">
              <a:spcBef>
                <a:spcPts val="0"/>
              </a:spcBef>
              <a:buNone/>
            </a:pP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Remember to Breathe</a:t>
            </a:r>
          </a:p>
        </p:txBody>
      </p:sp>
      <p:sp>
        <p:nvSpPr>
          <p:cNvPr id="339" name="Shape 339"/>
          <p:cNvSpPr txBox="1">
            <a:spLocks noGrp="1"/>
          </p:cNvSpPr>
          <p:nvPr>
            <p:ph type="body" idx="1"/>
          </p:nvPr>
        </p:nvSpPr>
        <p:spPr>
          <a:xfrm>
            <a:off x="1634750" y="1600200"/>
            <a:ext cx="7052100" cy="4526100"/>
          </a:xfrm>
          <a:prstGeom prst="rect">
            <a:avLst/>
          </a:prstGeom>
        </p:spPr>
        <p:txBody>
          <a:bodyPr lIns="91425" tIns="91425" rIns="91425" bIns="91425" anchor="t" anchorCtr="0">
            <a:noAutofit/>
          </a:bodyPr>
          <a:lstStyle/>
          <a:p>
            <a:pPr marL="0" lvl="0" indent="0" rtl="0">
              <a:spcBef>
                <a:spcPts val="0"/>
              </a:spcBef>
              <a:buNone/>
            </a:pPr>
            <a:r>
              <a:rPr lang="en-US" sz="2400">
                <a:solidFill>
                  <a:srgbClr val="FFFF00"/>
                </a:solidFill>
                <a:latin typeface="Calibri"/>
                <a:ea typeface="Calibri"/>
                <a:cs typeface="Calibri"/>
                <a:sym typeface="Calibri"/>
              </a:rPr>
              <a:t>All people who are coping with pain, discomfort or anxiety use breathing technique to get the focus off the pain.</a:t>
            </a:r>
          </a:p>
          <a:p>
            <a:pPr marL="0" lvl="0" indent="0" rtl="0">
              <a:spcBef>
                <a:spcPts val="0"/>
              </a:spcBef>
              <a:buNone/>
            </a:pPr>
            <a:r>
              <a:rPr lang="en-US" sz="1600">
                <a:solidFill>
                  <a:srgbClr val="000000"/>
                </a:solidFill>
                <a:latin typeface="Calibri"/>
                <a:ea typeface="Calibri"/>
                <a:cs typeface="Calibri"/>
                <a:sym typeface="Calibri"/>
              </a:rPr>
              <a:t> </a:t>
            </a:r>
          </a:p>
          <a:p>
            <a:pPr marL="457200" lvl="0" indent="-228600" rtl="0">
              <a:spcBef>
                <a:spcPts val="0"/>
              </a:spcBef>
            </a:pPr>
            <a:r>
              <a:rPr lang="en-US" sz="700">
                <a:solidFill>
                  <a:srgbClr val="000000"/>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Helps you stay more relaxed during contractions</a:t>
            </a:r>
          </a:p>
          <a:p>
            <a:pPr marL="457200" lvl="0" indent="-381000" rtl="0">
              <a:spcBef>
                <a:spcPts val="0"/>
              </a:spcBef>
              <a:buClr>
                <a:srgbClr val="FFFFFF"/>
              </a:buClr>
              <a:buSzPct val="100000"/>
            </a:pPr>
            <a:r>
              <a:rPr lang="en-US" sz="2400">
                <a:solidFill>
                  <a:srgbClr val="FFFFFF"/>
                </a:solidFill>
                <a:latin typeface="Calibri"/>
                <a:ea typeface="Calibri"/>
                <a:cs typeface="Calibri"/>
                <a:sym typeface="Calibri"/>
              </a:rPr>
              <a:t> The steady rhythm is calming during labor</a:t>
            </a:r>
          </a:p>
          <a:p>
            <a:pPr marL="457200" lvl="0" indent="-381000" rtl="0">
              <a:spcBef>
                <a:spcPts val="0"/>
              </a:spcBef>
              <a:buClr>
                <a:srgbClr val="FFFFFF"/>
              </a:buClr>
              <a:buSzPct val="100000"/>
            </a:pPr>
            <a:r>
              <a:rPr lang="en-US" sz="2400">
                <a:solidFill>
                  <a:srgbClr val="FFFFFF"/>
                </a:solidFill>
                <a:latin typeface="Calibri"/>
                <a:ea typeface="Calibri"/>
                <a:cs typeface="Calibri"/>
                <a:sym typeface="Calibri"/>
              </a:rPr>
              <a:t> Make you feel like you’re in control</a:t>
            </a:r>
          </a:p>
          <a:p>
            <a:pPr marL="457200" lvl="0" indent="-381000" rtl="0">
              <a:spcBef>
                <a:spcPts val="0"/>
              </a:spcBef>
              <a:buClr>
                <a:srgbClr val="FFFFFF"/>
              </a:buClr>
              <a:buSzPct val="100000"/>
            </a:pPr>
            <a:r>
              <a:rPr lang="en-US" sz="2400">
                <a:solidFill>
                  <a:srgbClr val="FFFFFF"/>
                </a:solidFill>
                <a:latin typeface="Calibri"/>
                <a:ea typeface="Calibri"/>
                <a:cs typeface="Calibri"/>
                <a:sym typeface="Calibri"/>
              </a:rPr>
              <a:t> Increases oxygen for you and baby</a:t>
            </a:r>
          </a:p>
          <a:p>
            <a:pPr lvl="0" rtl="0">
              <a:spcBef>
                <a:spcPts val="0"/>
              </a:spcBef>
              <a:buNone/>
            </a:pP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Stages of Labor</a:t>
            </a:r>
          </a:p>
        </p:txBody>
      </p:sp>
      <p:sp>
        <p:nvSpPr>
          <p:cNvPr id="345" name="Shape 345"/>
          <p:cNvSpPr txBox="1"/>
          <p:nvPr/>
        </p:nvSpPr>
        <p:spPr>
          <a:xfrm>
            <a:off x="1671725" y="1736225"/>
            <a:ext cx="6590400" cy="3000000"/>
          </a:xfrm>
          <a:prstGeom prst="rect">
            <a:avLst/>
          </a:prstGeom>
          <a:noFill/>
          <a:ln>
            <a:noFill/>
          </a:ln>
        </p:spPr>
        <p:txBody>
          <a:bodyPr lIns="91425" tIns="91425" rIns="91425" bIns="91425" anchor="ctr" anchorCtr="0">
            <a:noAutofit/>
          </a:bodyPr>
          <a:lstStyle/>
          <a:p>
            <a:pPr lvl="0" rtl="0">
              <a:spcBef>
                <a:spcPts val="0"/>
              </a:spcBef>
              <a:buNone/>
            </a:pPr>
            <a:r>
              <a:rPr lang="en-US" sz="3000" u="sng">
                <a:solidFill>
                  <a:srgbClr val="FFFFFF"/>
                </a:solidFill>
                <a:latin typeface="Calibri"/>
                <a:ea typeface="Calibri"/>
                <a:cs typeface="Calibri"/>
                <a:sym typeface="Calibri"/>
              </a:rPr>
              <a:t>Stage 1</a:t>
            </a:r>
            <a:r>
              <a:rPr lang="en-US" sz="3000">
                <a:solidFill>
                  <a:srgbClr val="FFFFFF"/>
                </a:solidFill>
                <a:latin typeface="Calibri"/>
                <a:ea typeface="Calibri"/>
                <a:cs typeface="Calibri"/>
                <a:sym typeface="Calibri"/>
              </a:rPr>
              <a:t> – Contractions will dilate the cervix from</a:t>
            </a:r>
          </a:p>
          <a:p>
            <a:pPr lvl="0" rtl="0">
              <a:spcBef>
                <a:spcPts val="0"/>
              </a:spcBef>
              <a:buNone/>
            </a:pPr>
            <a:r>
              <a:rPr lang="en-US" sz="3000">
                <a:solidFill>
                  <a:srgbClr val="FFFFFF"/>
                </a:solidFill>
                <a:latin typeface="Calibri"/>
                <a:ea typeface="Calibri"/>
                <a:cs typeface="Calibri"/>
                <a:sym typeface="Calibri"/>
              </a:rPr>
              <a:t>0 – 10 centimeters in 3 Phases:</a:t>
            </a:r>
          </a:p>
          <a:p>
            <a:pPr lvl="0" rtl="0">
              <a:spcBef>
                <a:spcPts val="0"/>
              </a:spcBef>
              <a:buNone/>
            </a:pPr>
            <a:r>
              <a:rPr lang="en-US" sz="3000">
                <a:solidFill>
                  <a:srgbClr val="FFFFFF"/>
                </a:solidFill>
                <a:latin typeface="Calibri"/>
                <a:ea typeface="Calibri"/>
                <a:cs typeface="Calibri"/>
                <a:sym typeface="Calibri"/>
              </a:rPr>
              <a:t>1.   Early Labor</a:t>
            </a:r>
          </a:p>
          <a:p>
            <a:pPr lvl="0" rtl="0">
              <a:spcBef>
                <a:spcPts val="0"/>
              </a:spcBef>
              <a:buNone/>
            </a:pPr>
            <a:r>
              <a:rPr lang="en-US" sz="3000">
                <a:solidFill>
                  <a:srgbClr val="FFFFFF"/>
                </a:solidFill>
                <a:latin typeface="Calibri"/>
                <a:ea typeface="Calibri"/>
                <a:cs typeface="Calibri"/>
                <a:sym typeface="Calibri"/>
              </a:rPr>
              <a:t>2.   Active Labor</a:t>
            </a:r>
          </a:p>
          <a:p>
            <a:pPr lvl="0" rtl="0">
              <a:spcBef>
                <a:spcPts val="0"/>
              </a:spcBef>
              <a:buNone/>
            </a:pPr>
            <a:r>
              <a:rPr lang="en-US" sz="3000">
                <a:solidFill>
                  <a:srgbClr val="FFFFFF"/>
                </a:solidFill>
                <a:latin typeface="Calibri"/>
                <a:ea typeface="Calibri"/>
                <a:cs typeface="Calibri"/>
                <a:sym typeface="Calibri"/>
              </a:rPr>
              <a:t>3.   Transition</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Shape 350"/>
          <p:cNvSpPr txBox="1">
            <a:spLocks noGrp="1"/>
          </p:cNvSpPr>
          <p:nvPr>
            <p:ph type="body" idx="3"/>
          </p:nvPr>
        </p:nvSpPr>
        <p:spPr>
          <a:xfrm>
            <a:off x="1334650" y="389875"/>
            <a:ext cx="7503900" cy="1092600"/>
          </a:xfrm>
          <a:prstGeom prst="rect">
            <a:avLst/>
          </a:prstGeom>
        </p:spPr>
        <p:txBody>
          <a:bodyPr lIns="91425" tIns="91425" rIns="91425" bIns="91425" anchor="b" anchorCtr="0">
            <a:noAutofit/>
          </a:bodyPr>
          <a:lstStyle/>
          <a:p>
            <a:pPr lvl="0" rtl="0">
              <a:spcBef>
                <a:spcPts val="0"/>
              </a:spcBef>
              <a:buNone/>
            </a:pPr>
            <a:r>
              <a:rPr lang="en-US" sz="4000">
                <a:solidFill>
                  <a:srgbClr val="FFFFFF"/>
                </a:solidFill>
              </a:rPr>
              <a:t>What choices will you make?</a:t>
            </a:r>
          </a:p>
        </p:txBody>
      </p:sp>
      <p:sp>
        <p:nvSpPr>
          <p:cNvPr id="351" name="Shape 351"/>
          <p:cNvSpPr/>
          <p:nvPr/>
        </p:nvSpPr>
        <p:spPr>
          <a:xfrm>
            <a:off x="3871275" y="2292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2" name="Shape 352"/>
          <p:cNvSpPr/>
          <p:nvPr/>
        </p:nvSpPr>
        <p:spPr>
          <a:xfrm>
            <a:off x="1334650" y="2292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251950" y="2292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4" name="Shape 354"/>
          <p:cNvSpPr/>
          <p:nvPr/>
        </p:nvSpPr>
        <p:spPr>
          <a:xfrm>
            <a:off x="2332975" y="44348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55" name="Shape 355"/>
          <p:cNvPicPr preferRelativeResize="0"/>
          <p:nvPr/>
        </p:nvPicPr>
        <p:blipFill>
          <a:blip r:embed="rId4">
            <a:alphaModFix/>
          </a:blip>
          <a:stretch>
            <a:fillRect/>
          </a:stretch>
        </p:blipFill>
        <p:spPr>
          <a:xfrm>
            <a:off x="4054575" y="2437725"/>
            <a:ext cx="1524000" cy="1524000"/>
          </a:xfrm>
          <a:prstGeom prst="rect">
            <a:avLst/>
          </a:prstGeom>
          <a:noFill/>
          <a:ln>
            <a:noFill/>
          </a:ln>
        </p:spPr>
      </p:pic>
      <p:pic>
        <p:nvPicPr>
          <p:cNvPr id="356" name="Shape 356"/>
          <p:cNvPicPr preferRelativeResize="0"/>
          <p:nvPr/>
        </p:nvPicPr>
        <p:blipFill>
          <a:blip r:embed="rId5">
            <a:alphaModFix/>
          </a:blip>
          <a:stretch>
            <a:fillRect/>
          </a:stretch>
        </p:blipFill>
        <p:spPr>
          <a:xfrm>
            <a:off x="6407900" y="2437725"/>
            <a:ext cx="1524000" cy="1524000"/>
          </a:xfrm>
          <a:prstGeom prst="rect">
            <a:avLst/>
          </a:prstGeom>
          <a:noFill/>
          <a:ln>
            <a:noFill/>
          </a:ln>
        </p:spPr>
      </p:pic>
      <p:pic>
        <p:nvPicPr>
          <p:cNvPr id="357" name="Shape 357"/>
          <p:cNvPicPr preferRelativeResize="0"/>
          <p:nvPr/>
        </p:nvPicPr>
        <p:blipFill>
          <a:blip r:embed="rId6">
            <a:alphaModFix/>
          </a:blip>
          <a:stretch>
            <a:fillRect/>
          </a:stretch>
        </p:blipFill>
        <p:spPr>
          <a:xfrm>
            <a:off x="1517950" y="2437725"/>
            <a:ext cx="1524000" cy="1524000"/>
          </a:xfrm>
          <a:prstGeom prst="rect">
            <a:avLst/>
          </a:prstGeom>
          <a:noFill/>
          <a:ln>
            <a:noFill/>
          </a:ln>
        </p:spPr>
      </p:pic>
      <p:sp>
        <p:nvSpPr>
          <p:cNvPr id="358" name="Shape 358"/>
          <p:cNvSpPr/>
          <p:nvPr/>
        </p:nvSpPr>
        <p:spPr>
          <a:xfrm>
            <a:off x="5075525" y="44348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59" name="Shape 359"/>
          <p:cNvPicPr preferRelativeResize="0"/>
          <p:nvPr/>
        </p:nvPicPr>
        <p:blipFill>
          <a:blip r:embed="rId7">
            <a:alphaModFix/>
          </a:blip>
          <a:stretch>
            <a:fillRect/>
          </a:stretch>
        </p:blipFill>
        <p:spPr>
          <a:xfrm>
            <a:off x="2516275" y="4580000"/>
            <a:ext cx="1524000" cy="1524000"/>
          </a:xfrm>
          <a:prstGeom prst="rect">
            <a:avLst/>
          </a:prstGeom>
          <a:noFill/>
          <a:ln>
            <a:noFill/>
          </a:ln>
        </p:spPr>
      </p:pic>
      <p:pic>
        <p:nvPicPr>
          <p:cNvPr id="360" name="Shape 360"/>
          <p:cNvPicPr preferRelativeResize="0"/>
          <p:nvPr/>
        </p:nvPicPr>
        <p:blipFill>
          <a:blip r:embed="rId8">
            <a:alphaModFix/>
          </a:blip>
          <a:stretch>
            <a:fillRect/>
          </a:stretch>
        </p:blipFill>
        <p:spPr>
          <a:xfrm>
            <a:off x="5258825" y="4580000"/>
            <a:ext cx="1524000" cy="15240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Stages of Labor</a:t>
            </a:r>
          </a:p>
        </p:txBody>
      </p:sp>
      <p:sp>
        <p:nvSpPr>
          <p:cNvPr id="366" name="Shape 366"/>
          <p:cNvSpPr txBox="1"/>
          <p:nvPr/>
        </p:nvSpPr>
        <p:spPr>
          <a:xfrm>
            <a:off x="1786900" y="1705875"/>
            <a:ext cx="6457200" cy="3553200"/>
          </a:xfrm>
          <a:prstGeom prst="rect">
            <a:avLst/>
          </a:prstGeom>
          <a:noFill/>
          <a:ln>
            <a:noFill/>
          </a:ln>
        </p:spPr>
        <p:txBody>
          <a:bodyPr lIns="91425" tIns="91425" rIns="91425" bIns="91425" anchor="ctr" anchorCtr="0">
            <a:noAutofit/>
          </a:bodyPr>
          <a:lstStyle/>
          <a:p>
            <a:pPr lvl="0" rtl="0">
              <a:spcBef>
                <a:spcPts val="0"/>
              </a:spcBef>
              <a:buNone/>
            </a:pPr>
            <a:r>
              <a:rPr lang="en-US" sz="700">
                <a:latin typeface="Times New Roman"/>
                <a:ea typeface="Times New Roman"/>
                <a:cs typeface="Times New Roman"/>
                <a:sym typeface="Times New Roman"/>
              </a:rPr>
              <a:t>  </a:t>
            </a:r>
            <a:r>
              <a:rPr lang="en-US" sz="3000">
                <a:solidFill>
                  <a:srgbClr val="FFFFFF"/>
                </a:solidFill>
                <a:latin typeface="Calibri"/>
                <a:ea typeface="Calibri"/>
                <a:cs typeface="Calibri"/>
                <a:sym typeface="Calibri"/>
              </a:rPr>
              <a:t> </a:t>
            </a:r>
            <a:r>
              <a:rPr lang="en-US" sz="3000" u="sng">
                <a:solidFill>
                  <a:srgbClr val="FFFFFF"/>
                </a:solidFill>
                <a:latin typeface="Calibri"/>
                <a:ea typeface="Calibri"/>
                <a:cs typeface="Calibri"/>
                <a:sym typeface="Calibri"/>
              </a:rPr>
              <a:t>Stage 2</a:t>
            </a:r>
            <a:r>
              <a:rPr lang="en-US" sz="3000">
                <a:solidFill>
                  <a:srgbClr val="FFFFFF"/>
                </a:solidFill>
                <a:latin typeface="Calibri"/>
                <a:ea typeface="Calibri"/>
                <a:cs typeface="Calibri"/>
                <a:sym typeface="Calibri"/>
              </a:rPr>
              <a:t> – Push the baby out</a:t>
            </a:r>
          </a:p>
          <a:p>
            <a:pPr lvl="0" rtl="0">
              <a:spcBef>
                <a:spcPts val="0"/>
              </a:spcBef>
              <a:buNone/>
            </a:pPr>
            <a:r>
              <a:rPr lang="en-US" sz="3000">
                <a:solidFill>
                  <a:srgbClr val="FFFFFF"/>
                </a:solidFill>
                <a:latin typeface="Calibri"/>
                <a:ea typeface="Calibri"/>
                <a:cs typeface="Calibri"/>
                <a:sym typeface="Calibri"/>
              </a:rPr>
              <a:t>        	You will take very deep breaths and with your chin on your chest you will bear down for as long as you can during contractions. Baby will move down the birth canal until it’s delivered. Women can push between 15 minutes and 2 hours. </a:t>
            </a:r>
          </a:p>
          <a:p>
            <a:pPr lvl="0" rtl="0">
              <a:spcBef>
                <a:spcPts val="0"/>
              </a:spcBef>
              <a:buNone/>
            </a:pPr>
            <a:endParaRPr sz="700">
              <a:latin typeface="Times New Roman"/>
              <a:ea typeface="Times New Roman"/>
              <a:cs typeface="Times New Roman"/>
              <a:sym typeface="Times New Roman"/>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Bags are Packed</a:t>
            </a:r>
          </a:p>
        </p:txBody>
      </p:sp>
      <p:sp>
        <p:nvSpPr>
          <p:cNvPr id="153" name="Shape 153"/>
          <p:cNvSpPr txBox="1">
            <a:spLocks noGrp="1"/>
          </p:cNvSpPr>
          <p:nvPr>
            <p:ph type="body" idx="1"/>
          </p:nvPr>
        </p:nvSpPr>
        <p:spPr>
          <a:xfrm>
            <a:off x="1052500" y="1600200"/>
            <a:ext cx="7634400" cy="45261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US" sz="1800">
                <a:solidFill>
                  <a:srgbClr val="FFFF00"/>
                </a:solidFill>
                <a:latin typeface="Calibri"/>
                <a:ea typeface="Calibri"/>
                <a:cs typeface="Calibri"/>
                <a:sym typeface="Calibri"/>
              </a:rPr>
              <a:t>You should have your bag packed when you’re in your 8</a:t>
            </a:r>
            <a:r>
              <a:rPr lang="en-US" sz="1800" baseline="30000">
                <a:solidFill>
                  <a:srgbClr val="FFFF00"/>
                </a:solidFill>
                <a:latin typeface="Calibri"/>
                <a:ea typeface="Calibri"/>
                <a:cs typeface="Calibri"/>
                <a:sym typeface="Calibri"/>
              </a:rPr>
              <a:t>th</a:t>
            </a:r>
            <a:r>
              <a:rPr lang="en-US" sz="1800">
                <a:solidFill>
                  <a:srgbClr val="FFFF00"/>
                </a:solidFill>
                <a:latin typeface="Calibri"/>
                <a:ea typeface="Calibri"/>
                <a:cs typeface="Calibri"/>
                <a:sym typeface="Calibri"/>
              </a:rPr>
              <a:t> month of pregnancy. Some things you’ll need during labor and other items after you have your baby. </a:t>
            </a:r>
          </a:p>
          <a:p>
            <a:pPr lvl="0">
              <a:spcBef>
                <a:spcPts val="0"/>
              </a:spcBef>
              <a:buNone/>
            </a:pPr>
            <a:endParaRPr/>
          </a:p>
        </p:txBody>
      </p:sp>
      <p:sp>
        <p:nvSpPr>
          <p:cNvPr id="154" name="Shape 154"/>
          <p:cNvSpPr txBox="1"/>
          <p:nvPr/>
        </p:nvSpPr>
        <p:spPr>
          <a:xfrm>
            <a:off x="1252075" y="2776075"/>
            <a:ext cx="10450200" cy="1219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55" name="Shape 155"/>
          <p:cNvSpPr txBox="1"/>
          <p:nvPr/>
        </p:nvSpPr>
        <p:spPr>
          <a:xfrm>
            <a:off x="1723775" y="2776075"/>
            <a:ext cx="3267300" cy="3356400"/>
          </a:xfrm>
          <a:prstGeom prst="rect">
            <a:avLst/>
          </a:prstGeom>
          <a:noFill/>
          <a:ln>
            <a:noFill/>
          </a:ln>
        </p:spPr>
        <p:txBody>
          <a:bodyPr lIns="91425" tIns="91425" rIns="91425" bIns="91425" anchor="t" anchorCtr="0">
            <a:noAutofit/>
          </a:bodyPr>
          <a:lstStyle/>
          <a:p>
            <a:pPr lvl="0" rtl="0">
              <a:spcBef>
                <a:spcPts val="0"/>
              </a:spcBef>
              <a:buNone/>
            </a:pPr>
            <a:r>
              <a:rPr lang="en-US" sz="1800" b="1">
                <a:latin typeface="Calibri"/>
                <a:ea typeface="Calibri"/>
                <a:cs typeface="Calibri"/>
                <a:sym typeface="Calibri"/>
              </a:rPr>
              <a:t> </a:t>
            </a:r>
            <a:r>
              <a:rPr lang="en-US" sz="2400" b="1" u="sng">
                <a:solidFill>
                  <a:srgbClr val="FFFFFF"/>
                </a:solidFill>
                <a:latin typeface="Calibri"/>
                <a:ea typeface="Calibri"/>
                <a:cs typeface="Calibri"/>
                <a:sym typeface="Calibri"/>
              </a:rPr>
              <a:t>For Mom</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Picture ID</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Insurance card</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Birth plan</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Bathrobe</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Book or magazine</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Phone &amp; charger</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Comfort Items (favorite pillow, blanket, music)</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Cosmetics, hair items</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Toiletries- deodorant, lotion, tooth paste, tooth brush</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Comfortable clothes to wear home</a:t>
            </a:r>
          </a:p>
          <a:p>
            <a:pPr lvl="0">
              <a:spcBef>
                <a:spcPts val="0"/>
              </a:spcBef>
              <a:buNone/>
            </a:pPr>
            <a:endParaRPr>
              <a:solidFill>
                <a:srgbClr val="FFFFFF"/>
              </a:solidFill>
            </a:endParaRPr>
          </a:p>
        </p:txBody>
      </p:sp>
      <p:sp>
        <p:nvSpPr>
          <p:cNvPr id="156" name="Shape 156"/>
          <p:cNvSpPr txBox="1"/>
          <p:nvPr/>
        </p:nvSpPr>
        <p:spPr>
          <a:xfrm>
            <a:off x="4082350" y="2776075"/>
            <a:ext cx="1850700" cy="1219200"/>
          </a:xfrm>
          <a:prstGeom prst="rect">
            <a:avLst/>
          </a:prstGeom>
          <a:noFill/>
          <a:ln>
            <a:noFill/>
          </a:ln>
        </p:spPr>
        <p:txBody>
          <a:bodyPr lIns="91425" tIns="91425" rIns="91425" bIns="91425" anchor="t" anchorCtr="0">
            <a:noAutofit/>
          </a:bodyPr>
          <a:lstStyle/>
          <a:p>
            <a:pPr lvl="0" rtl="0">
              <a:spcBef>
                <a:spcPts val="0"/>
              </a:spcBef>
              <a:buNone/>
            </a:pPr>
            <a:r>
              <a:rPr lang="en-US" sz="2400" b="1" u="sng">
                <a:solidFill>
                  <a:srgbClr val="FFFFFF"/>
                </a:solidFill>
                <a:latin typeface="Calibri"/>
                <a:ea typeface="Calibri"/>
                <a:cs typeface="Calibri"/>
                <a:sym typeface="Calibri"/>
              </a:rPr>
              <a:t>For Baby</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Going-home outfit</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Car seat </a:t>
            </a:r>
          </a:p>
          <a:p>
            <a:pPr lvl="0">
              <a:spcBef>
                <a:spcPts val="0"/>
              </a:spcBef>
              <a:buNone/>
            </a:pPr>
            <a:endParaRPr/>
          </a:p>
        </p:txBody>
      </p:sp>
      <p:sp>
        <p:nvSpPr>
          <p:cNvPr id="157" name="Shape 157"/>
          <p:cNvSpPr txBox="1"/>
          <p:nvPr/>
        </p:nvSpPr>
        <p:spPr>
          <a:xfrm>
            <a:off x="6441000" y="2776075"/>
            <a:ext cx="2245800" cy="3010200"/>
          </a:xfrm>
          <a:prstGeom prst="rect">
            <a:avLst/>
          </a:prstGeom>
          <a:noFill/>
          <a:ln>
            <a:noFill/>
          </a:ln>
        </p:spPr>
        <p:txBody>
          <a:bodyPr lIns="91425" tIns="91425" rIns="91425" bIns="91425" anchor="t" anchorCtr="0">
            <a:noAutofit/>
          </a:bodyPr>
          <a:lstStyle/>
          <a:p>
            <a:pPr lvl="0" rtl="0">
              <a:spcBef>
                <a:spcPts val="0"/>
              </a:spcBef>
              <a:buNone/>
            </a:pPr>
            <a:r>
              <a:rPr lang="en-US" sz="2400" b="1" u="sng">
                <a:solidFill>
                  <a:srgbClr val="FFFFFF"/>
                </a:solidFill>
                <a:latin typeface="Calibri"/>
                <a:ea typeface="Calibri"/>
                <a:cs typeface="Calibri"/>
                <a:sym typeface="Calibri"/>
              </a:rPr>
              <a:t>For Coach</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Camera, memory card &amp; charger</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Cell phone &amp; charger</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Comfortable shoes and clothes</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Snacks</a:t>
            </a:r>
          </a:p>
          <a:p>
            <a:pPr lvl="0" rtl="0">
              <a:spcBef>
                <a:spcPts val="0"/>
              </a:spcBef>
              <a:buNone/>
            </a:pPr>
            <a:r>
              <a:rPr lang="en-US" sz="700">
                <a:solidFill>
                  <a:srgbClr val="FFFFFF"/>
                </a:solidFill>
                <a:latin typeface="Times New Roman"/>
                <a:ea typeface="Times New Roman"/>
                <a:cs typeface="Times New Roman"/>
                <a:sym typeface="Times New Roman"/>
              </a:rPr>
              <a:t>   </a:t>
            </a:r>
            <a:r>
              <a:rPr lang="en-US" sz="1600">
                <a:solidFill>
                  <a:srgbClr val="FFFFFF"/>
                </a:solidFill>
                <a:latin typeface="Calibri"/>
                <a:ea typeface="Calibri"/>
                <a:cs typeface="Calibri"/>
                <a:sym typeface="Calibri"/>
              </a:rPr>
              <a:t>Cash for vending machines and parking lot. </a:t>
            </a:r>
          </a:p>
          <a:p>
            <a:pPr lvl="0">
              <a:spcBef>
                <a:spcPts val="0"/>
              </a:spcBef>
              <a:buNone/>
            </a:pP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0"/>
        <p:cNvGrpSpPr/>
        <p:nvPr/>
      </p:nvGrpSpPr>
      <p:grpSpPr>
        <a:xfrm>
          <a:off x="0" y="0"/>
          <a:ext cx="0" cy="0"/>
          <a:chOff x="0" y="0"/>
          <a:chExt cx="0" cy="0"/>
        </a:xfrm>
      </p:grpSpPr>
      <p:sp>
        <p:nvSpPr>
          <p:cNvPr id="371" name="Shape 371"/>
          <p:cNvSpPr txBox="1">
            <a:spLocks noGrp="1"/>
          </p:cNvSpPr>
          <p:nvPr>
            <p:ph type="body" idx="3"/>
          </p:nvPr>
        </p:nvSpPr>
        <p:spPr>
          <a:xfrm>
            <a:off x="1341050" y="442525"/>
            <a:ext cx="7503900" cy="1092600"/>
          </a:xfrm>
          <a:prstGeom prst="rect">
            <a:avLst/>
          </a:prstGeom>
        </p:spPr>
        <p:txBody>
          <a:bodyPr lIns="91425" tIns="91425" rIns="91425" bIns="91425" anchor="b" anchorCtr="0">
            <a:noAutofit/>
          </a:bodyPr>
          <a:lstStyle/>
          <a:p>
            <a:pPr lvl="0" rtl="0">
              <a:spcBef>
                <a:spcPts val="0"/>
              </a:spcBef>
              <a:buNone/>
            </a:pPr>
            <a:r>
              <a:rPr lang="en-US" sz="4000">
                <a:solidFill>
                  <a:srgbClr val="FFFFFF"/>
                </a:solidFill>
              </a:rPr>
              <a:t>What choices will you make?</a:t>
            </a:r>
          </a:p>
        </p:txBody>
      </p:sp>
      <p:sp>
        <p:nvSpPr>
          <p:cNvPr id="372" name="Shape 372"/>
          <p:cNvSpPr/>
          <p:nvPr/>
        </p:nvSpPr>
        <p:spPr>
          <a:xfrm>
            <a:off x="5144275" y="443477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3" name="Shape 373"/>
          <p:cNvSpPr/>
          <p:nvPr/>
        </p:nvSpPr>
        <p:spPr>
          <a:xfrm>
            <a:off x="907875" y="207775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4" name="Shape 374"/>
          <p:cNvSpPr/>
          <p:nvPr/>
        </p:nvSpPr>
        <p:spPr>
          <a:xfrm>
            <a:off x="3026075" y="207775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5" name="Shape 375"/>
          <p:cNvSpPr/>
          <p:nvPr/>
        </p:nvSpPr>
        <p:spPr>
          <a:xfrm>
            <a:off x="3026075" y="443477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6" name="Shape 376"/>
          <p:cNvSpPr/>
          <p:nvPr/>
        </p:nvSpPr>
        <p:spPr>
          <a:xfrm>
            <a:off x="5144275" y="2077737"/>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7" name="Shape 377"/>
          <p:cNvSpPr/>
          <p:nvPr/>
        </p:nvSpPr>
        <p:spPr>
          <a:xfrm>
            <a:off x="7262475" y="2077737"/>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8" name="Shape 378"/>
          <p:cNvSpPr/>
          <p:nvPr/>
        </p:nvSpPr>
        <p:spPr>
          <a:xfrm>
            <a:off x="907875" y="443477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9" name="Shape 379"/>
          <p:cNvSpPr/>
          <p:nvPr/>
        </p:nvSpPr>
        <p:spPr>
          <a:xfrm>
            <a:off x="7262475" y="443477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80" name="Shape 380"/>
          <p:cNvPicPr preferRelativeResize="0"/>
          <p:nvPr/>
        </p:nvPicPr>
        <p:blipFill>
          <a:blip r:embed="rId4">
            <a:alphaModFix/>
          </a:blip>
          <a:stretch>
            <a:fillRect/>
          </a:stretch>
        </p:blipFill>
        <p:spPr>
          <a:xfrm>
            <a:off x="5327575" y="2222950"/>
            <a:ext cx="1524000" cy="1524000"/>
          </a:xfrm>
          <a:prstGeom prst="rect">
            <a:avLst/>
          </a:prstGeom>
          <a:noFill/>
          <a:ln>
            <a:noFill/>
          </a:ln>
        </p:spPr>
      </p:pic>
      <p:pic>
        <p:nvPicPr>
          <p:cNvPr id="381" name="Shape 381"/>
          <p:cNvPicPr preferRelativeResize="0"/>
          <p:nvPr/>
        </p:nvPicPr>
        <p:blipFill>
          <a:blip r:embed="rId5">
            <a:alphaModFix/>
          </a:blip>
          <a:stretch>
            <a:fillRect/>
          </a:stretch>
        </p:blipFill>
        <p:spPr>
          <a:xfrm>
            <a:off x="1091175" y="2181425"/>
            <a:ext cx="1524000" cy="1524000"/>
          </a:xfrm>
          <a:prstGeom prst="rect">
            <a:avLst/>
          </a:prstGeom>
          <a:noFill/>
          <a:ln>
            <a:noFill/>
          </a:ln>
        </p:spPr>
      </p:pic>
      <p:pic>
        <p:nvPicPr>
          <p:cNvPr id="382" name="Shape 382"/>
          <p:cNvPicPr preferRelativeResize="0"/>
          <p:nvPr/>
        </p:nvPicPr>
        <p:blipFill>
          <a:blip r:embed="rId6">
            <a:alphaModFix/>
          </a:blip>
          <a:stretch>
            <a:fillRect/>
          </a:stretch>
        </p:blipFill>
        <p:spPr>
          <a:xfrm>
            <a:off x="1091175" y="4552275"/>
            <a:ext cx="1524000" cy="1524000"/>
          </a:xfrm>
          <a:prstGeom prst="rect">
            <a:avLst/>
          </a:prstGeom>
          <a:noFill/>
          <a:ln>
            <a:noFill/>
          </a:ln>
        </p:spPr>
      </p:pic>
      <p:pic>
        <p:nvPicPr>
          <p:cNvPr id="383" name="Shape 383"/>
          <p:cNvPicPr preferRelativeResize="0"/>
          <p:nvPr/>
        </p:nvPicPr>
        <p:blipFill>
          <a:blip r:embed="rId7">
            <a:alphaModFix/>
          </a:blip>
          <a:stretch>
            <a:fillRect/>
          </a:stretch>
        </p:blipFill>
        <p:spPr>
          <a:xfrm>
            <a:off x="3209375" y="4552275"/>
            <a:ext cx="1524000" cy="1524000"/>
          </a:xfrm>
          <a:prstGeom prst="rect">
            <a:avLst/>
          </a:prstGeom>
          <a:noFill/>
          <a:ln>
            <a:noFill/>
          </a:ln>
        </p:spPr>
      </p:pic>
      <p:pic>
        <p:nvPicPr>
          <p:cNvPr id="384" name="Shape 384"/>
          <p:cNvPicPr preferRelativeResize="0"/>
          <p:nvPr/>
        </p:nvPicPr>
        <p:blipFill>
          <a:blip r:embed="rId8">
            <a:alphaModFix/>
          </a:blip>
          <a:stretch>
            <a:fillRect/>
          </a:stretch>
        </p:blipFill>
        <p:spPr>
          <a:xfrm>
            <a:off x="7445775" y="2222950"/>
            <a:ext cx="1524000" cy="1524000"/>
          </a:xfrm>
          <a:prstGeom prst="rect">
            <a:avLst/>
          </a:prstGeom>
          <a:noFill/>
          <a:ln>
            <a:noFill/>
          </a:ln>
        </p:spPr>
      </p:pic>
      <p:pic>
        <p:nvPicPr>
          <p:cNvPr id="385" name="Shape 385"/>
          <p:cNvPicPr preferRelativeResize="0"/>
          <p:nvPr/>
        </p:nvPicPr>
        <p:blipFill>
          <a:blip r:embed="rId9">
            <a:alphaModFix/>
          </a:blip>
          <a:stretch>
            <a:fillRect/>
          </a:stretch>
        </p:blipFill>
        <p:spPr>
          <a:xfrm>
            <a:off x="3209375" y="2181425"/>
            <a:ext cx="1524000" cy="1524000"/>
          </a:xfrm>
          <a:prstGeom prst="rect">
            <a:avLst/>
          </a:prstGeom>
          <a:noFill/>
          <a:ln>
            <a:noFill/>
          </a:ln>
        </p:spPr>
      </p:pic>
      <p:pic>
        <p:nvPicPr>
          <p:cNvPr id="386" name="Shape 386"/>
          <p:cNvPicPr preferRelativeResize="0"/>
          <p:nvPr/>
        </p:nvPicPr>
        <p:blipFill>
          <a:blip r:embed="rId10">
            <a:alphaModFix/>
          </a:blip>
          <a:stretch>
            <a:fillRect/>
          </a:stretch>
        </p:blipFill>
        <p:spPr>
          <a:xfrm>
            <a:off x="7445775" y="4552275"/>
            <a:ext cx="1524000" cy="1524000"/>
          </a:xfrm>
          <a:prstGeom prst="rect">
            <a:avLst/>
          </a:prstGeom>
          <a:noFill/>
          <a:ln>
            <a:noFill/>
          </a:ln>
        </p:spPr>
      </p:pic>
      <p:pic>
        <p:nvPicPr>
          <p:cNvPr id="387" name="Shape 387"/>
          <p:cNvPicPr preferRelativeResize="0"/>
          <p:nvPr/>
        </p:nvPicPr>
        <p:blipFill>
          <a:blip r:embed="rId11">
            <a:alphaModFix/>
          </a:blip>
          <a:stretch>
            <a:fillRect/>
          </a:stretch>
        </p:blipFill>
        <p:spPr>
          <a:xfrm>
            <a:off x="5327575" y="4552275"/>
            <a:ext cx="1524000" cy="152400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Stages of Labor</a:t>
            </a:r>
          </a:p>
        </p:txBody>
      </p:sp>
      <p:sp>
        <p:nvSpPr>
          <p:cNvPr id="393" name="Shape 393"/>
          <p:cNvSpPr txBox="1"/>
          <p:nvPr/>
        </p:nvSpPr>
        <p:spPr>
          <a:xfrm>
            <a:off x="1644800" y="1417625"/>
            <a:ext cx="6883500" cy="3763200"/>
          </a:xfrm>
          <a:prstGeom prst="rect">
            <a:avLst/>
          </a:prstGeom>
          <a:noFill/>
          <a:ln>
            <a:noFill/>
          </a:ln>
        </p:spPr>
        <p:txBody>
          <a:bodyPr lIns="91425" tIns="91425" rIns="91425" bIns="91425" anchor="ctr" anchorCtr="0">
            <a:noAutofit/>
          </a:bodyPr>
          <a:lstStyle/>
          <a:p>
            <a:pPr lvl="0" rtl="0">
              <a:spcBef>
                <a:spcPts val="0"/>
              </a:spcBef>
              <a:buNone/>
            </a:pPr>
            <a:r>
              <a:rPr lang="en-US" sz="700">
                <a:latin typeface="Times New Roman"/>
                <a:ea typeface="Times New Roman"/>
                <a:cs typeface="Times New Roman"/>
                <a:sym typeface="Times New Roman"/>
              </a:rPr>
              <a:t> </a:t>
            </a:r>
            <a:r>
              <a:rPr lang="en-US" sz="3000" u="sng">
                <a:solidFill>
                  <a:srgbClr val="FFFFFF"/>
                </a:solidFill>
                <a:latin typeface="Calibri"/>
                <a:ea typeface="Calibri"/>
                <a:cs typeface="Calibri"/>
                <a:sym typeface="Calibri"/>
              </a:rPr>
              <a:t>Stage 3</a:t>
            </a:r>
            <a:r>
              <a:rPr lang="en-US" sz="3000">
                <a:solidFill>
                  <a:srgbClr val="FFFFFF"/>
                </a:solidFill>
                <a:latin typeface="Calibri"/>
                <a:ea typeface="Calibri"/>
                <a:cs typeface="Calibri"/>
                <a:sym typeface="Calibri"/>
              </a:rPr>
              <a:t> – Delivery of placenta</a:t>
            </a:r>
          </a:p>
          <a:p>
            <a:pPr lvl="0" rtl="0">
              <a:spcBef>
                <a:spcPts val="0"/>
              </a:spcBef>
              <a:buNone/>
            </a:pPr>
            <a:r>
              <a:rPr lang="en-US" sz="3000">
                <a:solidFill>
                  <a:srgbClr val="FFFFFF"/>
                </a:solidFill>
                <a:latin typeface="Calibri"/>
                <a:ea typeface="Calibri"/>
                <a:cs typeface="Calibri"/>
                <a:sym typeface="Calibri"/>
              </a:rPr>
              <a:t>You will continue to have mild contractions and when the doctor is ready you will give a small push to deliver the placenta. This takes between 5 – 20 minutes.</a:t>
            </a:r>
          </a:p>
          <a:p>
            <a:pPr lvl="0" rtl="0">
              <a:spcBef>
                <a:spcPts val="0"/>
              </a:spcBef>
              <a:buNone/>
            </a:pPr>
            <a:endParaRPr sz="1800" u="sng">
              <a:latin typeface="Calibri"/>
              <a:ea typeface="Calibri"/>
              <a:cs typeface="Calibri"/>
              <a:sym typeface="Calibri"/>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7"/>
        <p:cNvGrpSpPr/>
        <p:nvPr/>
      </p:nvGrpSpPr>
      <p:grpSpPr>
        <a:xfrm>
          <a:off x="0" y="0"/>
          <a:ext cx="0" cy="0"/>
          <a:chOff x="0" y="0"/>
          <a:chExt cx="0" cy="0"/>
        </a:xfrm>
      </p:grpSpPr>
      <p:sp>
        <p:nvSpPr>
          <p:cNvPr id="398" name="Shape 398"/>
          <p:cNvSpPr txBox="1">
            <a:spLocks noGrp="1"/>
          </p:cNvSpPr>
          <p:nvPr>
            <p:ph type="body" idx="3"/>
          </p:nvPr>
        </p:nvSpPr>
        <p:spPr>
          <a:xfrm>
            <a:off x="1301575" y="442525"/>
            <a:ext cx="7503900" cy="1092600"/>
          </a:xfrm>
          <a:prstGeom prst="rect">
            <a:avLst/>
          </a:prstGeom>
        </p:spPr>
        <p:txBody>
          <a:bodyPr lIns="91425" tIns="91425" rIns="91425" bIns="91425" anchor="b" anchorCtr="0">
            <a:noAutofit/>
          </a:bodyPr>
          <a:lstStyle/>
          <a:p>
            <a:pPr lvl="0" rtl="0">
              <a:spcBef>
                <a:spcPts val="0"/>
              </a:spcBef>
              <a:buNone/>
            </a:pPr>
            <a:r>
              <a:rPr lang="en-US" sz="4000">
                <a:solidFill>
                  <a:srgbClr val="FFFFFF"/>
                </a:solidFill>
              </a:rPr>
              <a:t>What choices will you make?</a:t>
            </a:r>
          </a:p>
        </p:txBody>
      </p:sp>
      <p:sp>
        <p:nvSpPr>
          <p:cNvPr id="399" name="Shape 399"/>
          <p:cNvSpPr/>
          <p:nvPr/>
        </p:nvSpPr>
        <p:spPr>
          <a:xfrm>
            <a:off x="3939525" y="2292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0" name="Shape 400"/>
          <p:cNvSpPr/>
          <p:nvPr/>
        </p:nvSpPr>
        <p:spPr>
          <a:xfrm>
            <a:off x="6510150" y="2292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1" name="Shape 401"/>
          <p:cNvSpPr/>
          <p:nvPr/>
        </p:nvSpPr>
        <p:spPr>
          <a:xfrm>
            <a:off x="1368900" y="2292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02" name="Shape 402"/>
          <p:cNvPicPr preferRelativeResize="0"/>
          <p:nvPr/>
        </p:nvPicPr>
        <p:blipFill>
          <a:blip r:embed="rId4">
            <a:alphaModFix/>
          </a:blip>
          <a:stretch>
            <a:fillRect/>
          </a:stretch>
        </p:blipFill>
        <p:spPr>
          <a:xfrm>
            <a:off x="1552200" y="2437725"/>
            <a:ext cx="1524000" cy="1524000"/>
          </a:xfrm>
          <a:prstGeom prst="rect">
            <a:avLst/>
          </a:prstGeom>
          <a:noFill/>
          <a:ln>
            <a:noFill/>
          </a:ln>
        </p:spPr>
      </p:pic>
      <p:pic>
        <p:nvPicPr>
          <p:cNvPr id="403" name="Shape 403"/>
          <p:cNvPicPr preferRelativeResize="0"/>
          <p:nvPr/>
        </p:nvPicPr>
        <p:blipFill>
          <a:blip r:embed="rId5">
            <a:alphaModFix/>
          </a:blip>
          <a:stretch>
            <a:fillRect/>
          </a:stretch>
        </p:blipFill>
        <p:spPr>
          <a:xfrm>
            <a:off x="4122825" y="2437725"/>
            <a:ext cx="1524000" cy="1524000"/>
          </a:xfrm>
          <a:prstGeom prst="rect">
            <a:avLst/>
          </a:prstGeom>
          <a:noFill/>
          <a:ln>
            <a:noFill/>
          </a:ln>
        </p:spPr>
      </p:pic>
      <p:pic>
        <p:nvPicPr>
          <p:cNvPr id="404" name="Shape 404"/>
          <p:cNvPicPr preferRelativeResize="0"/>
          <p:nvPr/>
        </p:nvPicPr>
        <p:blipFill>
          <a:blip r:embed="rId6">
            <a:alphaModFix/>
          </a:blip>
          <a:stretch>
            <a:fillRect/>
          </a:stretch>
        </p:blipFill>
        <p:spPr>
          <a:xfrm>
            <a:off x="6693450" y="2437725"/>
            <a:ext cx="1524000" cy="152400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Time to Meet Your Baby</a:t>
            </a:r>
          </a:p>
        </p:txBody>
      </p:sp>
      <p:sp>
        <p:nvSpPr>
          <p:cNvPr id="410" name="Shape 410"/>
          <p:cNvSpPr txBox="1">
            <a:spLocks noGrp="1"/>
          </p:cNvSpPr>
          <p:nvPr>
            <p:ph type="body" idx="1"/>
          </p:nvPr>
        </p:nvSpPr>
        <p:spPr>
          <a:xfrm>
            <a:off x="1599225" y="1600200"/>
            <a:ext cx="7087500" cy="4526100"/>
          </a:xfrm>
          <a:prstGeom prst="rect">
            <a:avLst/>
          </a:prstGeom>
        </p:spPr>
        <p:txBody>
          <a:bodyPr lIns="91425" tIns="91425" rIns="91425" bIns="91425" anchor="t" anchorCtr="0">
            <a:noAutofit/>
          </a:bodyPr>
          <a:lstStyle/>
          <a:p>
            <a:pPr marL="0" lvl="0" indent="0" rtl="0">
              <a:spcBef>
                <a:spcPts val="0"/>
              </a:spcBef>
              <a:buNone/>
            </a:pPr>
            <a:r>
              <a:rPr lang="en-US" sz="2400">
                <a:solidFill>
                  <a:srgbClr val="FFFFFF"/>
                </a:solidFill>
                <a:latin typeface="Calibri"/>
                <a:ea typeface="Calibri"/>
                <a:cs typeface="Calibri"/>
                <a:sym typeface="Calibri"/>
              </a:rPr>
              <a:t>There will be several medical procedures right after your baby is born.</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Suctioning to clear airways</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Cord clamped</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Identification Band</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APGAR Score done at 1 minute and again at 5 minutes. (Breathing effort, heart rate, muscle tone, reflexes, skin color)</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Weighed and measured</a:t>
            </a:r>
          </a:p>
          <a:p>
            <a:pPr lvl="0" rtl="0">
              <a:spcBef>
                <a:spcPts val="0"/>
              </a:spcBef>
              <a:buNone/>
            </a:pPr>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4"/>
        <p:cNvGrpSpPr/>
        <p:nvPr/>
      </p:nvGrpSpPr>
      <p:grpSpPr>
        <a:xfrm>
          <a:off x="0" y="0"/>
          <a:ext cx="0" cy="0"/>
          <a:chOff x="0" y="0"/>
          <a:chExt cx="0" cy="0"/>
        </a:xfrm>
      </p:grpSpPr>
      <p:sp>
        <p:nvSpPr>
          <p:cNvPr id="415" name="Shape 415"/>
          <p:cNvSpPr txBox="1">
            <a:spLocks noGrp="1"/>
          </p:cNvSpPr>
          <p:nvPr>
            <p:ph type="body" idx="3"/>
          </p:nvPr>
        </p:nvSpPr>
        <p:spPr>
          <a:xfrm>
            <a:off x="1327900" y="442525"/>
            <a:ext cx="7503900" cy="1092600"/>
          </a:xfrm>
          <a:prstGeom prst="rect">
            <a:avLst/>
          </a:prstGeom>
        </p:spPr>
        <p:txBody>
          <a:bodyPr lIns="91425" tIns="91425" rIns="91425" bIns="91425" anchor="b" anchorCtr="0">
            <a:noAutofit/>
          </a:bodyPr>
          <a:lstStyle/>
          <a:p>
            <a:pPr lvl="0" rtl="0">
              <a:spcBef>
                <a:spcPts val="0"/>
              </a:spcBef>
              <a:buNone/>
            </a:pPr>
            <a:r>
              <a:rPr lang="en-US" sz="4000">
                <a:solidFill>
                  <a:srgbClr val="FFFFFF"/>
                </a:solidFill>
              </a:rPr>
              <a:t>What choices will you make?</a:t>
            </a:r>
          </a:p>
        </p:txBody>
      </p:sp>
      <p:sp>
        <p:nvSpPr>
          <p:cNvPr id="416" name="Shape 416"/>
          <p:cNvSpPr/>
          <p:nvPr/>
        </p:nvSpPr>
        <p:spPr>
          <a:xfrm>
            <a:off x="3968875" y="4434800"/>
            <a:ext cx="19815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7" name="Shape 417"/>
          <p:cNvSpPr/>
          <p:nvPr/>
        </p:nvSpPr>
        <p:spPr>
          <a:xfrm>
            <a:off x="3969012" y="2227475"/>
            <a:ext cx="19815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8" name="Shape 418"/>
          <p:cNvSpPr/>
          <p:nvPr/>
        </p:nvSpPr>
        <p:spPr>
          <a:xfrm>
            <a:off x="6443800" y="222747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9" name="Shape 419"/>
          <p:cNvSpPr/>
          <p:nvPr/>
        </p:nvSpPr>
        <p:spPr>
          <a:xfrm>
            <a:off x="1401825" y="222747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0" name="Shape 420"/>
          <p:cNvSpPr/>
          <p:nvPr/>
        </p:nvSpPr>
        <p:spPr>
          <a:xfrm>
            <a:off x="1401825" y="44348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1" name="Shape 421"/>
          <p:cNvSpPr/>
          <p:nvPr/>
        </p:nvSpPr>
        <p:spPr>
          <a:xfrm>
            <a:off x="6443800" y="44348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22" name="Shape 422"/>
          <p:cNvPicPr preferRelativeResize="0"/>
          <p:nvPr/>
        </p:nvPicPr>
        <p:blipFill>
          <a:blip r:embed="rId4">
            <a:alphaModFix/>
          </a:blip>
          <a:stretch>
            <a:fillRect/>
          </a:stretch>
        </p:blipFill>
        <p:spPr>
          <a:xfrm>
            <a:off x="4197774" y="4580000"/>
            <a:ext cx="1524000" cy="1524000"/>
          </a:xfrm>
          <a:prstGeom prst="rect">
            <a:avLst/>
          </a:prstGeom>
          <a:noFill/>
          <a:ln>
            <a:noFill/>
          </a:ln>
        </p:spPr>
      </p:pic>
      <p:pic>
        <p:nvPicPr>
          <p:cNvPr id="423" name="Shape 423"/>
          <p:cNvPicPr preferRelativeResize="0"/>
          <p:nvPr/>
        </p:nvPicPr>
        <p:blipFill>
          <a:blip r:embed="rId5">
            <a:alphaModFix/>
          </a:blip>
          <a:stretch>
            <a:fillRect/>
          </a:stretch>
        </p:blipFill>
        <p:spPr>
          <a:xfrm>
            <a:off x="1585125" y="4580000"/>
            <a:ext cx="1524000" cy="1524000"/>
          </a:xfrm>
          <a:prstGeom prst="rect">
            <a:avLst/>
          </a:prstGeom>
          <a:noFill/>
          <a:ln>
            <a:noFill/>
          </a:ln>
        </p:spPr>
      </p:pic>
      <p:pic>
        <p:nvPicPr>
          <p:cNvPr id="424" name="Shape 424"/>
          <p:cNvPicPr preferRelativeResize="0"/>
          <p:nvPr/>
        </p:nvPicPr>
        <p:blipFill>
          <a:blip r:embed="rId6">
            <a:alphaModFix/>
          </a:blip>
          <a:stretch>
            <a:fillRect/>
          </a:stretch>
        </p:blipFill>
        <p:spPr>
          <a:xfrm>
            <a:off x="6627125" y="2372675"/>
            <a:ext cx="1524000" cy="1524000"/>
          </a:xfrm>
          <a:prstGeom prst="rect">
            <a:avLst/>
          </a:prstGeom>
          <a:noFill/>
          <a:ln>
            <a:noFill/>
          </a:ln>
        </p:spPr>
      </p:pic>
      <p:pic>
        <p:nvPicPr>
          <p:cNvPr id="425" name="Shape 425"/>
          <p:cNvPicPr preferRelativeResize="0"/>
          <p:nvPr/>
        </p:nvPicPr>
        <p:blipFill>
          <a:blip r:embed="rId7">
            <a:alphaModFix/>
          </a:blip>
          <a:stretch>
            <a:fillRect/>
          </a:stretch>
        </p:blipFill>
        <p:spPr>
          <a:xfrm>
            <a:off x="4197762" y="2372675"/>
            <a:ext cx="1524000" cy="1524000"/>
          </a:xfrm>
          <a:prstGeom prst="rect">
            <a:avLst/>
          </a:prstGeom>
          <a:noFill/>
          <a:ln>
            <a:noFill/>
          </a:ln>
        </p:spPr>
      </p:pic>
      <p:pic>
        <p:nvPicPr>
          <p:cNvPr id="426" name="Shape 426"/>
          <p:cNvPicPr preferRelativeResize="0"/>
          <p:nvPr/>
        </p:nvPicPr>
        <p:blipFill>
          <a:blip r:embed="rId8">
            <a:alphaModFix/>
          </a:blip>
          <a:stretch>
            <a:fillRect/>
          </a:stretch>
        </p:blipFill>
        <p:spPr>
          <a:xfrm>
            <a:off x="1585125" y="2372675"/>
            <a:ext cx="1524000" cy="1524000"/>
          </a:xfrm>
          <a:prstGeom prst="rect">
            <a:avLst/>
          </a:prstGeom>
          <a:noFill/>
          <a:ln>
            <a:noFill/>
          </a:ln>
        </p:spPr>
      </p:pic>
      <p:pic>
        <p:nvPicPr>
          <p:cNvPr id="427" name="Shape 427"/>
          <p:cNvPicPr preferRelativeResize="0"/>
          <p:nvPr/>
        </p:nvPicPr>
        <p:blipFill>
          <a:blip r:embed="rId9">
            <a:alphaModFix/>
          </a:blip>
          <a:stretch>
            <a:fillRect/>
          </a:stretch>
        </p:blipFill>
        <p:spPr>
          <a:xfrm>
            <a:off x="6627100" y="4580000"/>
            <a:ext cx="1524000" cy="152400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Time to Meet Your Baby</a:t>
            </a:r>
          </a:p>
        </p:txBody>
      </p:sp>
      <p:sp>
        <p:nvSpPr>
          <p:cNvPr id="433" name="Shape 433"/>
          <p:cNvSpPr txBox="1">
            <a:spLocks noGrp="1"/>
          </p:cNvSpPr>
          <p:nvPr>
            <p:ph type="body" idx="1"/>
          </p:nvPr>
        </p:nvSpPr>
        <p:spPr>
          <a:xfrm>
            <a:off x="1563675" y="1600200"/>
            <a:ext cx="7123200" cy="4526100"/>
          </a:xfrm>
          <a:prstGeom prst="rect">
            <a:avLst/>
          </a:prstGeom>
        </p:spPr>
        <p:txBody>
          <a:bodyPr lIns="91425" tIns="91425" rIns="91425" bIns="91425" anchor="t" anchorCtr="0">
            <a:noAutofit/>
          </a:bodyPr>
          <a:lstStyle/>
          <a:p>
            <a:pPr marL="0" lvl="0" indent="0" rtl="0">
              <a:spcBef>
                <a:spcPts val="0"/>
              </a:spcBef>
              <a:buNone/>
            </a:pPr>
            <a:r>
              <a:rPr lang="en-US" sz="2400">
                <a:solidFill>
                  <a:srgbClr val="FFFFFF"/>
                </a:solidFill>
                <a:latin typeface="Calibri"/>
                <a:ea typeface="Calibri"/>
                <a:cs typeface="Calibri"/>
                <a:sym typeface="Calibri"/>
              </a:rPr>
              <a:t>You may notice:</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The head is large, about one quarter of the total body length</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Head may be misshapen, molded in the birth canal</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Eyes are dark blue and may seem cross-eyed</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Nose is small and flat</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Skin is pinkish - purple</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Face is puffy and swollen</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Both boys and girls have swollen breast and genitals</a:t>
            </a:r>
          </a:p>
          <a:p>
            <a:pPr marL="457200" lvl="0" indent="-381000" rtl="0">
              <a:lnSpc>
                <a:spcPct val="115000"/>
              </a:lnSpc>
              <a:spcBef>
                <a:spcPts val="0"/>
              </a:spcBef>
              <a:buClr>
                <a:srgbClr val="FFFFFF"/>
              </a:buClr>
              <a:buSzPct val="100000"/>
              <a:buFont typeface="Calibri"/>
            </a:pPr>
            <a:r>
              <a:rPr lang="en-US" sz="2400">
                <a:solidFill>
                  <a:srgbClr val="FFFFFF"/>
                </a:solidFill>
                <a:latin typeface="Calibri"/>
                <a:ea typeface="Calibri"/>
                <a:cs typeface="Calibri"/>
                <a:sym typeface="Calibri"/>
              </a:rPr>
              <a:t>You can nurse your baby right away if you choose</a:t>
            </a:r>
          </a:p>
          <a:p>
            <a:pPr lvl="0" rtl="0">
              <a:spcBef>
                <a:spcPts val="0"/>
              </a:spcBef>
              <a:buNone/>
            </a:pPr>
            <a:endParaRPr sz="1600">
              <a:solidFill>
                <a:srgbClr val="000000"/>
              </a:solidFill>
              <a:latin typeface="Calibri"/>
              <a:ea typeface="Calibri"/>
              <a:cs typeface="Calibri"/>
              <a:sym typeface="Calibri"/>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7"/>
        <p:cNvGrpSpPr/>
        <p:nvPr/>
      </p:nvGrpSpPr>
      <p:grpSpPr>
        <a:xfrm>
          <a:off x="0" y="0"/>
          <a:ext cx="0" cy="0"/>
          <a:chOff x="0" y="0"/>
          <a:chExt cx="0" cy="0"/>
        </a:xfrm>
      </p:grpSpPr>
      <p:sp>
        <p:nvSpPr>
          <p:cNvPr id="438" name="Shape 438"/>
          <p:cNvSpPr txBox="1">
            <a:spLocks noGrp="1"/>
          </p:cNvSpPr>
          <p:nvPr>
            <p:ph type="body" idx="3"/>
          </p:nvPr>
        </p:nvSpPr>
        <p:spPr>
          <a:xfrm>
            <a:off x="1369125" y="74600"/>
            <a:ext cx="7214100" cy="962100"/>
          </a:xfrm>
          <a:prstGeom prst="rect">
            <a:avLst/>
          </a:prstGeom>
        </p:spPr>
        <p:txBody>
          <a:bodyPr lIns="91425" tIns="91425" rIns="91425" bIns="91425" anchor="b" anchorCtr="0">
            <a:noAutofit/>
          </a:bodyPr>
          <a:lstStyle/>
          <a:p>
            <a:pPr lvl="0" rtl="0">
              <a:spcBef>
                <a:spcPts val="0"/>
              </a:spcBef>
              <a:buNone/>
            </a:pPr>
            <a:r>
              <a:rPr lang="en-US" sz="4000">
                <a:solidFill>
                  <a:srgbClr val="FFFFFF"/>
                </a:solidFill>
              </a:rPr>
              <a:t>What choices will you make?</a:t>
            </a:r>
          </a:p>
        </p:txBody>
      </p:sp>
      <p:sp>
        <p:nvSpPr>
          <p:cNvPr id="439" name="Shape 439"/>
          <p:cNvSpPr/>
          <p:nvPr/>
        </p:nvSpPr>
        <p:spPr>
          <a:xfrm>
            <a:off x="788250" y="5011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0" name="Shape 440"/>
          <p:cNvSpPr/>
          <p:nvPr/>
        </p:nvSpPr>
        <p:spPr>
          <a:xfrm>
            <a:off x="2850500" y="118377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1" name="Shape 441"/>
          <p:cNvSpPr/>
          <p:nvPr/>
        </p:nvSpPr>
        <p:spPr>
          <a:xfrm>
            <a:off x="2850500" y="308935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2" name="Shape 442"/>
          <p:cNvSpPr/>
          <p:nvPr/>
        </p:nvSpPr>
        <p:spPr>
          <a:xfrm>
            <a:off x="788250" y="11672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3" name="Shape 443"/>
          <p:cNvSpPr/>
          <p:nvPr/>
        </p:nvSpPr>
        <p:spPr>
          <a:xfrm>
            <a:off x="4853050" y="11672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4" name="Shape 444"/>
          <p:cNvSpPr/>
          <p:nvPr/>
        </p:nvSpPr>
        <p:spPr>
          <a:xfrm>
            <a:off x="2850500" y="5011525"/>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5" name="Shape 445"/>
          <p:cNvSpPr/>
          <p:nvPr/>
        </p:nvSpPr>
        <p:spPr>
          <a:xfrm>
            <a:off x="788250" y="308935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6" name="Shape 446"/>
          <p:cNvSpPr/>
          <p:nvPr/>
        </p:nvSpPr>
        <p:spPr>
          <a:xfrm>
            <a:off x="4853050" y="30562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7" name="Shape 447"/>
          <p:cNvSpPr/>
          <p:nvPr/>
        </p:nvSpPr>
        <p:spPr>
          <a:xfrm>
            <a:off x="4853050" y="49452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8" name="Shape 448"/>
          <p:cNvSpPr/>
          <p:nvPr/>
        </p:nvSpPr>
        <p:spPr>
          <a:xfrm>
            <a:off x="6958425" y="49452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9" name="Shape 449"/>
          <p:cNvSpPr/>
          <p:nvPr/>
        </p:nvSpPr>
        <p:spPr>
          <a:xfrm>
            <a:off x="6958425" y="303755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0" name="Shape 450"/>
          <p:cNvSpPr/>
          <p:nvPr/>
        </p:nvSpPr>
        <p:spPr>
          <a:xfrm>
            <a:off x="6958425" y="1129900"/>
            <a:ext cx="1890600" cy="18144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51" name="Shape 451"/>
          <p:cNvPicPr preferRelativeResize="0"/>
          <p:nvPr/>
        </p:nvPicPr>
        <p:blipFill>
          <a:blip r:embed="rId4">
            <a:alphaModFix/>
          </a:blip>
          <a:stretch>
            <a:fillRect/>
          </a:stretch>
        </p:blipFill>
        <p:spPr>
          <a:xfrm>
            <a:off x="3003950" y="1328975"/>
            <a:ext cx="1524000" cy="1524000"/>
          </a:xfrm>
          <a:prstGeom prst="rect">
            <a:avLst/>
          </a:prstGeom>
          <a:noFill/>
          <a:ln>
            <a:noFill/>
          </a:ln>
        </p:spPr>
      </p:pic>
      <p:pic>
        <p:nvPicPr>
          <p:cNvPr id="452" name="Shape 452"/>
          <p:cNvPicPr preferRelativeResize="0"/>
          <p:nvPr/>
        </p:nvPicPr>
        <p:blipFill>
          <a:blip r:embed="rId5">
            <a:alphaModFix/>
          </a:blip>
          <a:stretch>
            <a:fillRect/>
          </a:stretch>
        </p:blipFill>
        <p:spPr>
          <a:xfrm>
            <a:off x="5087762" y="1328975"/>
            <a:ext cx="1524000" cy="1524000"/>
          </a:xfrm>
          <a:prstGeom prst="rect">
            <a:avLst/>
          </a:prstGeom>
          <a:noFill/>
          <a:ln>
            <a:noFill/>
          </a:ln>
        </p:spPr>
      </p:pic>
      <p:pic>
        <p:nvPicPr>
          <p:cNvPr id="453" name="Shape 453"/>
          <p:cNvPicPr preferRelativeResize="0"/>
          <p:nvPr/>
        </p:nvPicPr>
        <p:blipFill>
          <a:blip r:embed="rId6">
            <a:alphaModFix/>
          </a:blip>
          <a:stretch>
            <a:fillRect/>
          </a:stretch>
        </p:blipFill>
        <p:spPr>
          <a:xfrm>
            <a:off x="971550" y="3234562"/>
            <a:ext cx="1524000" cy="1524000"/>
          </a:xfrm>
          <a:prstGeom prst="rect">
            <a:avLst/>
          </a:prstGeom>
          <a:noFill/>
          <a:ln>
            <a:noFill/>
          </a:ln>
        </p:spPr>
      </p:pic>
      <p:pic>
        <p:nvPicPr>
          <p:cNvPr id="454" name="Shape 454"/>
          <p:cNvPicPr preferRelativeResize="0"/>
          <p:nvPr/>
        </p:nvPicPr>
        <p:blipFill>
          <a:blip r:embed="rId7">
            <a:alphaModFix/>
          </a:blip>
          <a:stretch>
            <a:fillRect/>
          </a:stretch>
        </p:blipFill>
        <p:spPr>
          <a:xfrm>
            <a:off x="3003950" y="3242850"/>
            <a:ext cx="1524000" cy="1524000"/>
          </a:xfrm>
          <a:prstGeom prst="rect">
            <a:avLst/>
          </a:prstGeom>
          <a:noFill/>
          <a:ln>
            <a:noFill/>
          </a:ln>
        </p:spPr>
      </p:pic>
      <p:pic>
        <p:nvPicPr>
          <p:cNvPr id="455" name="Shape 455"/>
          <p:cNvPicPr preferRelativeResize="0"/>
          <p:nvPr/>
        </p:nvPicPr>
        <p:blipFill>
          <a:blip r:embed="rId8">
            <a:alphaModFix/>
          </a:blip>
          <a:stretch>
            <a:fillRect/>
          </a:stretch>
        </p:blipFill>
        <p:spPr>
          <a:xfrm>
            <a:off x="7162800" y="1312400"/>
            <a:ext cx="1524000" cy="1524000"/>
          </a:xfrm>
          <a:prstGeom prst="rect">
            <a:avLst/>
          </a:prstGeom>
          <a:noFill/>
          <a:ln>
            <a:noFill/>
          </a:ln>
        </p:spPr>
      </p:pic>
      <p:pic>
        <p:nvPicPr>
          <p:cNvPr id="456" name="Shape 456"/>
          <p:cNvPicPr preferRelativeResize="0"/>
          <p:nvPr/>
        </p:nvPicPr>
        <p:blipFill>
          <a:blip r:embed="rId9">
            <a:alphaModFix/>
          </a:blip>
          <a:stretch>
            <a:fillRect/>
          </a:stretch>
        </p:blipFill>
        <p:spPr>
          <a:xfrm>
            <a:off x="7162800" y="3182750"/>
            <a:ext cx="1524000" cy="1524000"/>
          </a:xfrm>
          <a:prstGeom prst="rect">
            <a:avLst/>
          </a:prstGeom>
          <a:noFill/>
          <a:ln>
            <a:noFill/>
          </a:ln>
        </p:spPr>
      </p:pic>
      <p:pic>
        <p:nvPicPr>
          <p:cNvPr id="457" name="Shape 457"/>
          <p:cNvPicPr preferRelativeResize="0"/>
          <p:nvPr/>
        </p:nvPicPr>
        <p:blipFill>
          <a:blip r:embed="rId10">
            <a:alphaModFix/>
          </a:blip>
          <a:stretch>
            <a:fillRect/>
          </a:stretch>
        </p:blipFill>
        <p:spPr>
          <a:xfrm>
            <a:off x="971550" y="5140125"/>
            <a:ext cx="1524000" cy="1524000"/>
          </a:xfrm>
          <a:prstGeom prst="rect">
            <a:avLst/>
          </a:prstGeom>
          <a:noFill/>
          <a:ln>
            <a:noFill/>
          </a:ln>
        </p:spPr>
      </p:pic>
      <p:pic>
        <p:nvPicPr>
          <p:cNvPr id="458" name="Shape 458"/>
          <p:cNvPicPr preferRelativeResize="0"/>
          <p:nvPr/>
        </p:nvPicPr>
        <p:blipFill>
          <a:blip r:embed="rId11">
            <a:alphaModFix/>
          </a:blip>
          <a:stretch>
            <a:fillRect/>
          </a:stretch>
        </p:blipFill>
        <p:spPr>
          <a:xfrm>
            <a:off x="5087762" y="3201400"/>
            <a:ext cx="1524000" cy="1524000"/>
          </a:xfrm>
          <a:prstGeom prst="rect">
            <a:avLst/>
          </a:prstGeom>
          <a:noFill/>
          <a:ln>
            <a:noFill/>
          </a:ln>
        </p:spPr>
      </p:pic>
      <p:pic>
        <p:nvPicPr>
          <p:cNvPr id="459" name="Shape 459"/>
          <p:cNvPicPr preferRelativeResize="0"/>
          <p:nvPr/>
        </p:nvPicPr>
        <p:blipFill>
          <a:blip r:embed="rId12">
            <a:alphaModFix/>
          </a:blip>
          <a:stretch>
            <a:fillRect/>
          </a:stretch>
        </p:blipFill>
        <p:spPr>
          <a:xfrm>
            <a:off x="5036350" y="5090400"/>
            <a:ext cx="1524000" cy="1524000"/>
          </a:xfrm>
          <a:prstGeom prst="rect">
            <a:avLst/>
          </a:prstGeom>
          <a:noFill/>
          <a:ln>
            <a:noFill/>
          </a:ln>
        </p:spPr>
      </p:pic>
      <p:pic>
        <p:nvPicPr>
          <p:cNvPr id="460" name="Shape 460"/>
          <p:cNvPicPr preferRelativeResize="0"/>
          <p:nvPr/>
        </p:nvPicPr>
        <p:blipFill>
          <a:blip r:embed="rId13">
            <a:alphaModFix/>
          </a:blip>
          <a:stretch>
            <a:fillRect/>
          </a:stretch>
        </p:blipFill>
        <p:spPr>
          <a:xfrm>
            <a:off x="3003950" y="5140125"/>
            <a:ext cx="1524000" cy="1524000"/>
          </a:xfrm>
          <a:prstGeom prst="rect">
            <a:avLst/>
          </a:prstGeom>
          <a:noFill/>
          <a:ln>
            <a:noFill/>
          </a:ln>
        </p:spPr>
      </p:pic>
      <p:pic>
        <p:nvPicPr>
          <p:cNvPr id="461" name="Shape 461"/>
          <p:cNvPicPr preferRelativeResize="0"/>
          <p:nvPr/>
        </p:nvPicPr>
        <p:blipFill>
          <a:blip r:embed="rId14">
            <a:alphaModFix/>
          </a:blip>
          <a:stretch>
            <a:fillRect/>
          </a:stretch>
        </p:blipFill>
        <p:spPr>
          <a:xfrm>
            <a:off x="7141725" y="5053100"/>
            <a:ext cx="1524000" cy="1524000"/>
          </a:xfrm>
          <a:prstGeom prst="rect">
            <a:avLst/>
          </a:prstGeom>
          <a:noFill/>
          <a:ln>
            <a:noFill/>
          </a:ln>
        </p:spPr>
      </p:pic>
      <p:pic>
        <p:nvPicPr>
          <p:cNvPr id="462" name="Shape 462"/>
          <p:cNvPicPr preferRelativeResize="0"/>
          <p:nvPr/>
        </p:nvPicPr>
        <p:blipFill>
          <a:blip r:embed="rId15">
            <a:alphaModFix/>
          </a:blip>
          <a:stretch>
            <a:fillRect/>
          </a:stretch>
        </p:blipFill>
        <p:spPr>
          <a:xfrm>
            <a:off x="971550" y="1279437"/>
            <a:ext cx="1524000" cy="15240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Uterus Following Delivery</a:t>
            </a:r>
          </a:p>
        </p:txBody>
      </p:sp>
      <p:sp>
        <p:nvSpPr>
          <p:cNvPr id="468" name="Shape 468"/>
          <p:cNvSpPr txBox="1">
            <a:spLocks noGrp="1"/>
          </p:cNvSpPr>
          <p:nvPr>
            <p:ph type="body" idx="1"/>
          </p:nvPr>
        </p:nvSpPr>
        <p:spPr>
          <a:xfrm>
            <a:off x="1443225" y="1417625"/>
            <a:ext cx="7475400" cy="4526100"/>
          </a:xfrm>
          <a:prstGeom prst="rect">
            <a:avLst/>
          </a:prstGeom>
        </p:spPr>
        <p:txBody>
          <a:bodyPr lIns="91425" tIns="91425" rIns="91425" bIns="91425" anchor="t" anchorCtr="0">
            <a:noAutofit/>
          </a:bodyPr>
          <a:lstStyle/>
          <a:p>
            <a:pPr marL="0" lvl="0" indent="0" rtl="0">
              <a:spcBef>
                <a:spcPts val="0"/>
              </a:spcBef>
              <a:buNone/>
            </a:pPr>
            <a:r>
              <a:rPr lang="en-US" sz="3000">
                <a:solidFill>
                  <a:srgbClr val="FFFFFF"/>
                </a:solidFill>
                <a:latin typeface="Calibri"/>
                <a:ea typeface="Calibri"/>
                <a:cs typeface="Calibri"/>
                <a:sym typeface="Calibri"/>
              </a:rPr>
              <a:t>During the Next 6 Weeks:</a:t>
            </a:r>
          </a:p>
          <a:p>
            <a:pPr marL="0" lvl="0" indent="0" rtl="0">
              <a:spcBef>
                <a:spcPts val="0"/>
              </a:spcBef>
              <a:buNone/>
            </a:pPr>
            <a:endParaRPr sz="2400">
              <a:solidFill>
                <a:srgbClr val="FFFFFF"/>
              </a:solidFill>
              <a:latin typeface="Calibri"/>
              <a:ea typeface="Calibri"/>
              <a:cs typeface="Calibri"/>
              <a:sym typeface="Calibri"/>
            </a:endParaRPr>
          </a:p>
          <a:p>
            <a:pPr marL="457200" lvl="0" indent="-381000" rtl="0">
              <a:lnSpc>
                <a:spcPct val="115000"/>
              </a:lnSpc>
              <a:spcBef>
                <a:spcPts val="0"/>
              </a:spcBef>
              <a:buClr>
                <a:srgbClr val="FFFFFF"/>
              </a:buClr>
              <a:buSzPct val="104347"/>
              <a:buFont typeface="Calibri"/>
            </a:pPr>
            <a:r>
              <a:rPr lang="en-US" sz="2300">
                <a:solidFill>
                  <a:srgbClr val="FFFFFF"/>
                </a:solidFill>
                <a:latin typeface="Calibri"/>
                <a:ea typeface="Calibri"/>
                <a:cs typeface="Calibri"/>
                <a:sym typeface="Calibri"/>
              </a:rPr>
              <a:t>Uterus may cramp the first few days called ‘afterpains’</a:t>
            </a:r>
          </a:p>
          <a:p>
            <a:pPr marL="457200" lvl="0" indent="-374650" rtl="0">
              <a:lnSpc>
                <a:spcPct val="115000"/>
              </a:lnSpc>
              <a:spcBef>
                <a:spcPts val="0"/>
              </a:spcBef>
              <a:buClr>
                <a:srgbClr val="FFFFFF"/>
              </a:buClr>
              <a:buSzPct val="100000"/>
              <a:buFont typeface="Calibri"/>
            </a:pPr>
            <a:r>
              <a:rPr lang="en-US" sz="2300">
                <a:solidFill>
                  <a:srgbClr val="FFFFFF"/>
                </a:solidFill>
                <a:latin typeface="Calibri"/>
                <a:ea typeface="Calibri"/>
                <a:cs typeface="Calibri"/>
                <a:sym typeface="Calibri"/>
              </a:rPr>
              <a:t>Uterus will return to its normal size called ‘involution’</a:t>
            </a:r>
          </a:p>
          <a:p>
            <a:pPr marL="457200" lvl="0" indent="-374650" rtl="0">
              <a:lnSpc>
                <a:spcPct val="115000"/>
              </a:lnSpc>
              <a:spcBef>
                <a:spcPts val="0"/>
              </a:spcBef>
              <a:buClr>
                <a:srgbClr val="FFFFFF"/>
              </a:buClr>
              <a:buSzPct val="100000"/>
              <a:buFont typeface="Calibri"/>
            </a:pPr>
            <a:r>
              <a:rPr lang="en-US" sz="2300">
                <a:solidFill>
                  <a:srgbClr val="FFFFFF"/>
                </a:solidFill>
                <a:latin typeface="Calibri"/>
                <a:ea typeface="Calibri"/>
                <a:cs typeface="Calibri"/>
                <a:sym typeface="Calibri"/>
              </a:rPr>
              <a:t>Discharge called ‘lochia’ will last 4 – 6 weeks going from red to pink to brown.</a:t>
            </a:r>
          </a:p>
          <a:p>
            <a:pPr marL="457200" lvl="0" indent="-374650" rtl="0">
              <a:lnSpc>
                <a:spcPct val="115000"/>
              </a:lnSpc>
              <a:spcBef>
                <a:spcPts val="0"/>
              </a:spcBef>
              <a:buClr>
                <a:srgbClr val="FFFFFF"/>
              </a:buClr>
              <a:buSzPct val="100000"/>
              <a:buFont typeface="Calibri"/>
            </a:pPr>
            <a:r>
              <a:rPr lang="en-US" sz="2300">
                <a:solidFill>
                  <a:srgbClr val="FFFFFF"/>
                </a:solidFill>
                <a:latin typeface="Calibri"/>
                <a:ea typeface="Calibri"/>
                <a:cs typeface="Calibri"/>
                <a:sym typeface="Calibri"/>
              </a:rPr>
              <a:t>Breastfeeding shrinks the uterus and ends lochia faster</a:t>
            </a:r>
          </a:p>
          <a:p>
            <a:pPr marL="457200" lvl="0" indent="-374650" rtl="0">
              <a:lnSpc>
                <a:spcPct val="115000"/>
              </a:lnSpc>
              <a:spcBef>
                <a:spcPts val="0"/>
              </a:spcBef>
              <a:buClr>
                <a:srgbClr val="FFFFFF"/>
              </a:buClr>
              <a:buSzPct val="100000"/>
              <a:buFont typeface="Calibri"/>
            </a:pPr>
            <a:r>
              <a:rPr lang="en-US" sz="2300">
                <a:solidFill>
                  <a:srgbClr val="FFFFFF"/>
                </a:solidFill>
                <a:latin typeface="Calibri"/>
                <a:ea typeface="Calibri"/>
                <a:cs typeface="Calibri"/>
                <a:sym typeface="Calibri"/>
              </a:rPr>
              <a:t>Menstrual period will return 6 – 12 weeks after delivery</a:t>
            </a:r>
          </a:p>
          <a:p>
            <a:pPr marL="457200" lvl="0" indent="-374650" rtl="0">
              <a:lnSpc>
                <a:spcPct val="115000"/>
              </a:lnSpc>
              <a:spcBef>
                <a:spcPts val="0"/>
              </a:spcBef>
              <a:buClr>
                <a:srgbClr val="FFFFFF"/>
              </a:buClr>
              <a:buSzPct val="100000"/>
              <a:buFont typeface="Calibri"/>
            </a:pPr>
            <a:r>
              <a:rPr lang="en-US" sz="2300">
                <a:solidFill>
                  <a:srgbClr val="FFFFFF"/>
                </a:solidFill>
                <a:latin typeface="Calibri"/>
                <a:ea typeface="Calibri"/>
                <a:cs typeface="Calibri"/>
                <a:sym typeface="Calibri"/>
              </a:rPr>
              <a:t>You CAN get pregnant very easily, even if your period hasn’t returned. Birth control is a must!</a:t>
            </a:r>
          </a:p>
          <a:p>
            <a:pPr marL="457200" lvl="0" indent="-374650" rtl="0">
              <a:lnSpc>
                <a:spcPct val="115000"/>
              </a:lnSpc>
              <a:spcBef>
                <a:spcPts val="0"/>
              </a:spcBef>
              <a:buClr>
                <a:srgbClr val="FFFFFF"/>
              </a:buClr>
              <a:buSzPct val="100000"/>
              <a:buFont typeface="Calibri"/>
            </a:pPr>
            <a:r>
              <a:rPr lang="en-US" sz="2300">
                <a:solidFill>
                  <a:srgbClr val="FFFFFF"/>
                </a:solidFill>
                <a:latin typeface="Calibri"/>
                <a:ea typeface="Calibri"/>
                <a:cs typeface="Calibri"/>
                <a:sym typeface="Calibri"/>
              </a:rPr>
              <a:t>Stitches will dissolve in a week or two</a:t>
            </a:r>
          </a:p>
          <a:p>
            <a:pPr lvl="0" rtl="0">
              <a:spcBef>
                <a:spcPts val="0"/>
              </a:spcBef>
              <a:buNone/>
            </a:pPr>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Uterus Following Delivery</a:t>
            </a:r>
          </a:p>
        </p:txBody>
      </p:sp>
      <p:sp>
        <p:nvSpPr>
          <p:cNvPr id="474" name="Shape 474"/>
          <p:cNvSpPr/>
          <p:nvPr/>
        </p:nvSpPr>
        <p:spPr>
          <a:xfrm>
            <a:off x="1883875" y="1501275"/>
            <a:ext cx="6180900" cy="4194300"/>
          </a:xfrm>
          <a:prstGeom prst="rect">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75" name="Shape 475"/>
          <p:cNvPicPr preferRelativeResize="0"/>
          <p:nvPr/>
        </p:nvPicPr>
        <p:blipFill>
          <a:blip r:embed="rId3">
            <a:alphaModFix/>
          </a:blip>
          <a:stretch>
            <a:fillRect/>
          </a:stretch>
        </p:blipFill>
        <p:spPr>
          <a:xfrm>
            <a:off x="2025750" y="1619000"/>
            <a:ext cx="5893924" cy="3929273"/>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Very Long Days Ahead</a:t>
            </a:r>
          </a:p>
        </p:txBody>
      </p:sp>
      <p:sp>
        <p:nvSpPr>
          <p:cNvPr id="481" name="Shape 481"/>
          <p:cNvSpPr txBox="1">
            <a:spLocks noGrp="1"/>
          </p:cNvSpPr>
          <p:nvPr>
            <p:ph type="body" idx="1"/>
          </p:nvPr>
        </p:nvSpPr>
        <p:spPr>
          <a:xfrm>
            <a:off x="1545300" y="1717050"/>
            <a:ext cx="7141500" cy="3502500"/>
          </a:xfrm>
          <a:prstGeom prst="rect">
            <a:avLst/>
          </a:prstGeom>
        </p:spPr>
        <p:txBody>
          <a:bodyPr lIns="91425" tIns="91425" rIns="91425" bIns="91425" anchor="t" anchorCtr="0">
            <a:noAutofit/>
          </a:bodyPr>
          <a:lstStyle/>
          <a:p>
            <a:pPr marL="0" lvl="0" indent="0" rtl="0">
              <a:spcBef>
                <a:spcPts val="0"/>
              </a:spcBef>
              <a:buNone/>
            </a:pPr>
            <a:r>
              <a:rPr lang="en-US" sz="2400" u="sng">
                <a:solidFill>
                  <a:srgbClr val="FFFFFF"/>
                </a:solidFill>
                <a:latin typeface="Calibri"/>
                <a:ea typeface="Calibri"/>
                <a:cs typeface="Calibri"/>
                <a:sym typeface="Calibri"/>
              </a:rPr>
              <a:t>Here are some helpful tips:</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You will have to stay organized so all of baby’s medical needs are met. Use a planner (paper or phone app)</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Keep all important contact info up to date.</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You will tire easily with fatigue from childbirth. Your body is healing on the inside.</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Mom needs a nap every time baby sleeps.</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Pump and store breast milk so others can feed baby</a:t>
            </a:r>
          </a:p>
          <a:p>
            <a:pPr lvl="0" rtl="0">
              <a:spcBef>
                <a:spcPts val="0"/>
              </a:spcBef>
              <a:buNone/>
            </a:pPr>
            <a:endParaRPr/>
          </a:p>
        </p:txBody>
      </p:sp>
      <p:sp>
        <p:nvSpPr>
          <p:cNvPr id="482" name="Shape 482"/>
          <p:cNvSpPr txBox="1"/>
          <p:nvPr/>
        </p:nvSpPr>
        <p:spPr>
          <a:xfrm>
            <a:off x="1633675" y="5518975"/>
            <a:ext cx="7141500" cy="9891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61111"/>
              <a:buFont typeface="Arial"/>
              <a:buNone/>
            </a:pPr>
            <a:r>
              <a:rPr lang="en-US" sz="1800">
                <a:solidFill>
                  <a:srgbClr val="FFFF00"/>
                </a:solidFill>
              </a:rPr>
              <a:t>It will be harder to do things on the spur of the moment.</a:t>
            </a:r>
          </a:p>
          <a:p>
            <a:pPr lvl="0" algn="ctr" rtl="0">
              <a:lnSpc>
                <a:spcPct val="115000"/>
              </a:lnSpc>
              <a:spcBef>
                <a:spcPts val="0"/>
              </a:spcBef>
              <a:buClr>
                <a:schemeClr val="dk1"/>
              </a:buClr>
              <a:buSzPct val="61111"/>
              <a:buFont typeface="Arial"/>
              <a:buNone/>
            </a:pPr>
            <a:r>
              <a:rPr lang="en-US" sz="1800">
                <a:solidFill>
                  <a:srgbClr val="FFFF00"/>
                </a:solidFill>
              </a:rPr>
              <a:t>It will take some planning</a:t>
            </a:r>
          </a:p>
          <a:p>
            <a:pPr lvl="0" algn="ctr" rtl="0">
              <a:lnSpc>
                <a:spcPct val="115000"/>
              </a:lnSpc>
              <a:spcBef>
                <a:spcPts val="0"/>
              </a:spcBef>
              <a:buClr>
                <a:schemeClr val="dk1"/>
              </a:buClr>
              <a:buSzPct val="61111"/>
              <a:buFont typeface="Arial"/>
              <a:buNone/>
            </a:pPr>
            <a:r>
              <a:rPr lang="en-US" sz="1800">
                <a:solidFill>
                  <a:srgbClr val="FFFF00"/>
                </a:solidFill>
              </a:rPr>
              <a:t>to get yourself and baby ready. </a:t>
            </a:r>
          </a:p>
          <a:p>
            <a:pPr lvl="0">
              <a:spcBef>
                <a:spcPts val="0"/>
              </a:spcBef>
              <a:buNone/>
            </a:pP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Coach Duties</a:t>
            </a:r>
          </a:p>
        </p:txBody>
      </p:sp>
      <p:sp>
        <p:nvSpPr>
          <p:cNvPr id="163" name="Shape 163"/>
          <p:cNvSpPr txBox="1">
            <a:spLocks noGrp="1"/>
          </p:cNvSpPr>
          <p:nvPr>
            <p:ph type="body" idx="1"/>
          </p:nvPr>
        </p:nvSpPr>
        <p:spPr>
          <a:xfrm>
            <a:off x="1520775" y="1261725"/>
            <a:ext cx="7362300" cy="4967700"/>
          </a:xfrm>
          <a:prstGeom prst="rect">
            <a:avLst/>
          </a:prstGeom>
        </p:spPr>
        <p:txBody>
          <a:bodyPr lIns="91425" tIns="91425" rIns="91425" bIns="91425" anchor="t" anchorCtr="0">
            <a:noAutofit/>
          </a:bodyPr>
          <a:lstStyle/>
          <a:p>
            <a:pPr lvl="0" rtl="0">
              <a:spcBef>
                <a:spcPts val="0"/>
              </a:spcBef>
              <a:buNone/>
            </a:pPr>
            <a:r>
              <a:rPr lang="en-US" sz="2000">
                <a:solidFill>
                  <a:srgbClr val="FFFF00"/>
                </a:solidFill>
                <a:latin typeface="Calibri"/>
                <a:ea typeface="Calibri"/>
                <a:cs typeface="Calibri"/>
                <a:sym typeface="Calibri"/>
              </a:rPr>
              <a:t>The labor and delivery staff will offer him suggestions on how to help you but here are some tips from Similac.com</a:t>
            </a:r>
          </a:p>
          <a:p>
            <a:pPr lvl="0" rtl="0">
              <a:spcBef>
                <a:spcPts val="0"/>
              </a:spcBef>
              <a:buClr>
                <a:schemeClr val="dk1"/>
              </a:buClr>
              <a:buSzPct val="61111"/>
              <a:buFont typeface="Arial"/>
              <a:buNone/>
            </a:pPr>
            <a:endParaRPr sz="1800">
              <a:solidFill>
                <a:srgbClr val="FFFF00"/>
              </a:solidFill>
              <a:latin typeface="Calibri"/>
              <a:ea typeface="Calibri"/>
              <a:cs typeface="Calibri"/>
              <a:sym typeface="Calibri"/>
            </a:endParaRPr>
          </a:p>
          <a:p>
            <a:pPr marL="457200" lvl="0" indent="-342900" rtl="0">
              <a:spcBef>
                <a:spcPts val="0"/>
              </a:spcBef>
              <a:buClr>
                <a:srgbClr val="FFFFFF"/>
              </a:buClr>
              <a:buSzPct val="100000"/>
              <a:buFont typeface="Calibri"/>
            </a:pPr>
            <a:r>
              <a:rPr lang="en-US" sz="1800" u="sng">
                <a:solidFill>
                  <a:srgbClr val="FFFFFF"/>
                </a:solidFill>
                <a:latin typeface="Calibri"/>
                <a:ea typeface="Calibri"/>
                <a:cs typeface="Calibri"/>
                <a:sym typeface="Calibri"/>
              </a:rPr>
              <a:t>Do your homework</a:t>
            </a:r>
            <a:r>
              <a:rPr lang="en-US" sz="1800">
                <a:solidFill>
                  <a:srgbClr val="FFFFFF"/>
                </a:solidFill>
                <a:latin typeface="Calibri"/>
                <a:ea typeface="Calibri"/>
                <a:cs typeface="Calibri"/>
                <a:sym typeface="Calibri"/>
              </a:rPr>
              <a:t> – know signs of true labor, timing contractions, stages   of childbirth and the birth plan.</a:t>
            </a:r>
          </a:p>
          <a:p>
            <a:pPr marL="457200" lvl="0" indent="-342900" rtl="0">
              <a:spcBef>
                <a:spcPts val="0"/>
              </a:spcBef>
              <a:buClr>
                <a:srgbClr val="FFFFFF"/>
              </a:buClr>
              <a:buSzPct val="100000"/>
              <a:buFont typeface="Calibri"/>
            </a:pPr>
            <a:r>
              <a:rPr lang="en-US" sz="1800" u="sng">
                <a:solidFill>
                  <a:srgbClr val="FFFFFF"/>
                </a:solidFill>
                <a:latin typeface="Calibri"/>
                <a:ea typeface="Calibri"/>
                <a:cs typeface="Calibri"/>
                <a:sym typeface="Calibri"/>
              </a:rPr>
              <a:t>Know when to go</a:t>
            </a:r>
            <a:r>
              <a:rPr lang="en-US" sz="1800">
                <a:solidFill>
                  <a:srgbClr val="FFFFFF"/>
                </a:solidFill>
                <a:latin typeface="Calibri"/>
                <a:ea typeface="Calibri"/>
                <a:cs typeface="Calibri"/>
                <a:sym typeface="Calibri"/>
              </a:rPr>
              <a:t> – the hospital will send you back home if it’s too early so take her mind off the contractions until it’s time to go.</a:t>
            </a:r>
          </a:p>
          <a:p>
            <a:pPr marL="457200" lvl="0" indent="-342900" rtl="0">
              <a:spcBef>
                <a:spcPts val="0"/>
              </a:spcBef>
              <a:buClr>
                <a:srgbClr val="FFFFFF"/>
              </a:buClr>
              <a:buSzPct val="100000"/>
              <a:buFont typeface="Calibri"/>
            </a:pPr>
            <a:r>
              <a:rPr lang="en-US" sz="1800" u="sng">
                <a:solidFill>
                  <a:srgbClr val="FFFFFF"/>
                </a:solidFill>
                <a:latin typeface="Calibri"/>
                <a:ea typeface="Calibri"/>
                <a:cs typeface="Calibri"/>
                <a:sym typeface="Calibri"/>
              </a:rPr>
              <a:t>Be patient</a:t>
            </a:r>
            <a:r>
              <a:rPr lang="en-US" sz="1800">
                <a:solidFill>
                  <a:srgbClr val="FFFFFF"/>
                </a:solidFill>
                <a:latin typeface="Calibri"/>
                <a:ea typeface="Calibri"/>
                <a:cs typeface="Calibri"/>
                <a:sym typeface="Calibri"/>
              </a:rPr>
              <a:t> – labor and delivery can last 15 to 20 hours or more!</a:t>
            </a:r>
          </a:p>
          <a:p>
            <a:pPr marL="457200" lvl="0" indent="-342900" rtl="0">
              <a:spcBef>
                <a:spcPts val="0"/>
              </a:spcBef>
              <a:buClr>
                <a:srgbClr val="FFFFFF"/>
              </a:buClr>
              <a:buSzPct val="100000"/>
              <a:buFont typeface="Calibri"/>
            </a:pPr>
            <a:r>
              <a:rPr lang="en-US" sz="1800" u="sng">
                <a:solidFill>
                  <a:srgbClr val="FFFFFF"/>
                </a:solidFill>
                <a:latin typeface="Calibri"/>
                <a:ea typeface="Calibri"/>
                <a:cs typeface="Calibri"/>
                <a:sym typeface="Calibri"/>
              </a:rPr>
              <a:t>No wincing</a:t>
            </a:r>
            <a:r>
              <a:rPr lang="en-US" sz="1800">
                <a:solidFill>
                  <a:srgbClr val="FFFFFF"/>
                </a:solidFill>
                <a:latin typeface="Calibri"/>
                <a:ea typeface="Calibri"/>
                <a:cs typeface="Calibri"/>
                <a:sym typeface="Calibri"/>
              </a:rPr>
              <a:t> – birth is a beautiful miracle not a horror movie!</a:t>
            </a:r>
          </a:p>
          <a:p>
            <a:pPr marL="457200" lvl="0" indent="-342900" rtl="0">
              <a:spcBef>
                <a:spcPts val="0"/>
              </a:spcBef>
              <a:buClr>
                <a:srgbClr val="FFFFFF"/>
              </a:buClr>
              <a:buSzPct val="100000"/>
              <a:buFont typeface="Calibri"/>
            </a:pPr>
            <a:r>
              <a:rPr lang="en-US" sz="1800" u="sng">
                <a:solidFill>
                  <a:srgbClr val="FFFFFF"/>
                </a:solidFill>
                <a:latin typeface="Calibri"/>
                <a:ea typeface="Calibri"/>
                <a:cs typeface="Calibri"/>
                <a:sym typeface="Calibri"/>
              </a:rPr>
              <a:t>Swallow your pride</a:t>
            </a:r>
            <a:r>
              <a:rPr lang="en-US" sz="1800">
                <a:solidFill>
                  <a:srgbClr val="FFFFFF"/>
                </a:solidFill>
                <a:latin typeface="Calibri"/>
                <a:ea typeface="Calibri"/>
                <a:cs typeface="Calibri"/>
                <a:sym typeface="Calibri"/>
              </a:rPr>
              <a:t> – she might vent and insult you but don’t take it personally</a:t>
            </a:r>
          </a:p>
          <a:p>
            <a:pPr marL="457200" lvl="0" indent="-342900" rtl="0">
              <a:spcBef>
                <a:spcPts val="0"/>
              </a:spcBef>
              <a:buClr>
                <a:srgbClr val="FFFFFF"/>
              </a:buClr>
              <a:buSzPct val="100000"/>
              <a:buFont typeface="Calibri"/>
            </a:pPr>
            <a:r>
              <a:rPr lang="en-US" sz="1800" u="sng">
                <a:solidFill>
                  <a:srgbClr val="FFFFFF"/>
                </a:solidFill>
                <a:latin typeface="Calibri"/>
                <a:ea typeface="Calibri"/>
                <a:cs typeface="Calibri"/>
                <a:sym typeface="Calibri"/>
              </a:rPr>
              <a:t>It’s not a roast</a:t>
            </a:r>
            <a:r>
              <a:rPr lang="en-US" sz="1800">
                <a:solidFill>
                  <a:srgbClr val="FFFFFF"/>
                </a:solidFill>
                <a:latin typeface="Calibri"/>
                <a:ea typeface="Calibri"/>
                <a:cs typeface="Calibri"/>
                <a:sym typeface="Calibri"/>
              </a:rPr>
              <a:t> – she’s feeling awkward and vulnerable so don’t poke fun at   her</a:t>
            </a:r>
          </a:p>
          <a:p>
            <a:pPr marL="457200" lvl="0" indent="-342900" rtl="0">
              <a:spcBef>
                <a:spcPts val="0"/>
              </a:spcBef>
              <a:buClr>
                <a:srgbClr val="FFFFFF"/>
              </a:buClr>
              <a:buSzPct val="100000"/>
              <a:buFont typeface="Calibri"/>
            </a:pPr>
            <a:r>
              <a:rPr lang="en-US" sz="1800" u="sng">
                <a:solidFill>
                  <a:srgbClr val="FFFFFF"/>
                </a:solidFill>
                <a:latin typeface="Calibri"/>
                <a:ea typeface="Calibri"/>
                <a:cs typeface="Calibri"/>
                <a:sym typeface="Calibri"/>
              </a:rPr>
              <a:t>Careful with the camera</a:t>
            </a:r>
            <a:r>
              <a:rPr lang="en-US" sz="1800">
                <a:solidFill>
                  <a:srgbClr val="FFFFFF"/>
                </a:solidFill>
                <a:latin typeface="Calibri"/>
                <a:ea typeface="Calibri"/>
                <a:cs typeface="Calibri"/>
                <a:sym typeface="Calibri"/>
              </a:rPr>
              <a:t> – documenting the delivery is great but careful with the angles &amp; commentary.</a:t>
            </a:r>
          </a:p>
          <a:p>
            <a:pPr marL="457200" lvl="0" indent="-342900" rtl="0">
              <a:spcBef>
                <a:spcPts val="0"/>
              </a:spcBef>
              <a:buClr>
                <a:srgbClr val="FFFFFF"/>
              </a:buClr>
              <a:buSzPct val="100000"/>
              <a:buFont typeface="Calibri"/>
            </a:pPr>
            <a:r>
              <a:rPr lang="en-US" sz="1800" u="sng">
                <a:solidFill>
                  <a:srgbClr val="FFFFFF"/>
                </a:solidFill>
                <a:latin typeface="Calibri"/>
                <a:ea typeface="Calibri"/>
                <a:cs typeface="Calibri"/>
                <a:sym typeface="Calibri"/>
              </a:rPr>
              <a:t>Don’t forget to pack</a:t>
            </a:r>
            <a:r>
              <a:rPr lang="en-US" sz="1800">
                <a:solidFill>
                  <a:srgbClr val="FFFFFF"/>
                </a:solidFill>
                <a:latin typeface="Calibri"/>
                <a:ea typeface="Calibri"/>
                <a:cs typeface="Calibri"/>
                <a:sym typeface="Calibri"/>
              </a:rPr>
              <a:t> - comfortable clothes, shaver and shaving cream, tooth brush, tooth paste, deodorant.</a:t>
            </a:r>
          </a:p>
          <a:p>
            <a:pPr lvl="0" rtl="0">
              <a:spcBef>
                <a:spcPts val="0"/>
              </a:spcBef>
              <a:buNone/>
            </a:pPr>
            <a:endParaRPr>
              <a:solidFill>
                <a:srgbClr val="FFFFFF"/>
              </a:solidFill>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dirty="0"/>
              <a:t>What is </a:t>
            </a:r>
            <a:r>
              <a:rPr lang="en-US" dirty="0" smtClean="0"/>
              <a:t>Postpartum</a:t>
            </a:r>
            <a:r>
              <a:rPr lang="en-US" dirty="0"/>
              <a:t>?</a:t>
            </a:r>
          </a:p>
        </p:txBody>
      </p:sp>
      <p:sp>
        <p:nvSpPr>
          <p:cNvPr id="488" name="Shape 488"/>
          <p:cNvSpPr txBox="1">
            <a:spLocks noGrp="1"/>
          </p:cNvSpPr>
          <p:nvPr>
            <p:ph type="body" idx="1"/>
          </p:nvPr>
        </p:nvSpPr>
        <p:spPr>
          <a:xfrm>
            <a:off x="1515950" y="1600200"/>
            <a:ext cx="7170900" cy="4178400"/>
          </a:xfrm>
          <a:prstGeom prst="rect">
            <a:avLst/>
          </a:prstGeom>
        </p:spPr>
        <p:txBody>
          <a:bodyPr lIns="91425" tIns="91425" rIns="91425" bIns="91425" anchor="t" anchorCtr="0">
            <a:noAutofit/>
          </a:bodyPr>
          <a:lstStyle/>
          <a:p>
            <a:pPr marL="457200" lvl="0" indent="-342900" rtl="0">
              <a:lnSpc>
                <a:spcPct val="100000"/>
              </a:lnSpc>
              <a:spcBef>
                <a:spcPts val="0"/>
              </a:spcBef>
              <a:buClr>
                <a:srgbClr val="FFFFFF"/>
              </a:buClr>
              <a:buSzPct val="100000"/>
              <a:buFont typeface="Calibri"/>
            </a:pPr>
            <a:r>
              <a:rPr lang="en-US" sz="1800">
                <a:solidFill>
                  <a:srgbClr val="FFFFFF"/>
                </a:solidFill>
                <a:latin typeface="Calibri"/>
                <a:ea typeface="Calibri"/>
                <a:cs typeface="Calibri"/>
                <a:sym typeface="Calibri"/>
              </a:rPr>
              <a:t>Breasts secrete colostrum in the first 3-5 days</a:t>
            </a:r>
          </a:p>
          <a:p>
            <a:pPr marL="457200" lvl="0" indent="-342900" rtl="0">
              <a:lnSpc>
                <a:spcPct val="100000"/>
              </a:lnSpc>
              <a:spcBef>
                <a:spcPts val="0"/>
              </a:spcBef>
              <a:buClr>
                <a:srgbClr val="FFFFFF"/>
              </a:buClr>
              <a:buSzPct val="100000"/>
              <a:buFont typeface="Calibri"/>
            </a:pPr>
            <a:r>
              <a:rPr lang="en-US" sz="1800">
                <a:solidFill>
                  <a:srgbClr val="FFFFFF"/>
                </a:solidFill>
                <a:latin typeface="Calibri"/>
                <a:ea typeface="Calibri"/>
                <a:cs typeface="Calibri"/>
                <a:sym typeface="Calibri"/>
              </a:rPr>
              <a:t>You will start losing weight right after delivery</a:t>
            </a:r>
          </a:p>
          <a:p>
            <a:pPr marL="457200" lvl="0" indent="-342900" rtl="0">
              <a:lnSpc>
                <a:spcPct val="100000"/>
              </a:lnSpc>
              <a:spcBef>
                <a:spcPts val="0"/>
              </a:spcBef>
              <a:buClr>
                <a:srgbClr val="FFFFFF"/>
              </a:buClr>
              <a:buSzPct val="100000"/>
              <a:buFont typeface="Calibri"/>
            </a:pPr>
            <a:r>
              <a:rPr lang="en-US" sz="1800">
                <a:solidFill>
                  <a:srgbClr val="FFFFFF"/>
                </a:solidFill>
                <a:latin typeface="Calibri"/>
                <a:ea typeface="Calibri"/>
                <a:cs typeface="Calibri"/>
                <a:sym typeface="Calibri"/>
              </a:rPr>
              <a:t>Take it easy, if you get a burst of energy and overdo it, the discharge may go back to red.</a:t>
            </a:r>
          </a:p>
          <a:p>
            <a:pPr marL="457200" lvl="0" indent="-342900" rtl="0">
              <a:lnSpc>
                <a:spcPct val="100000"/>
              </a:lnSpc>
              <a:spcBef>
                <a:spcPts val="0"/>
              </a:spcBef>
              <a:buClr>
                <a:srgbClr val="FFFFFF"/>
              </a:buClr>
              <a:buSzPct val="100000"/>
              <a:buFont typeface="Calibri"/>
            </a:pPr>
            <a:r>
              <a:rPr lang="en-US" sz="1800">
                <a:solidFill>
                  <a:srgbClr val="FFFFFF"/>
                </a:solidFill>
                <a:latin typeface="Calibri"/>
                <a:ea typeface="Calibri"/>
                <a:cs typeface="Calibri"/>
                <a:sym typeface="Calibri"/>
              </a:rPr>
              <a:t>Eat healthy so you have energy and can heal.</a:t>
            </a:r>
          </a:p>
          <a:p>
            <a:pPr marL="457200" lvl="0" indent="-342900" rtl="0">
              <a:lnSpc>
                <a:spcPct val="100000"/>
              </a:lnSpc>
              <a:spcBef>
                <a:spcPts val="0"/>
              </a:spcBef>
              <a:buClr>
                <a:srgbClr val="FFFFFF"/>
              </a:buClr>
              <a:buSzPct val="100000"/>
              <a:buFont typeface="Calibri"/>
            </a:pPr>
            <a:r>
              <a:rPr lang="en-US" sz="1800">
                <a:solidFill>
                  <a:srgbClr val="FFFFFF"/>
                </a:solidFill>
                <a:latin typeface="Calibri"/>
                <a:ea typeface="Calibri"/>
                <a:cs typeface="Calibri"/>
                <a:sym typeface="Calibri"/>
              </a:rPr>
              <a:t>Constipation is normal after birth (eat fiber)</a:t>
            </a:r>
          </a:p>
          <a:p>
            <a:pPr marL="457200" lvl="0" indent="-342900" rtl="0">
              <a:lnSpc>
                <a:spcPct val="100000"/>
              </a:lnSpc>
              <a:spcBef>
                <a:spcPts val="0"/>
              </a:spcBef>
              <a:buClr>
                <a:srgbClr val="FFFFFF"/>
              </a:buClr>
              <a:buSzPct val="100000"/>
              <a:buFont typeface="Calibri"/>
            </a:pPr>
            <a:r>
              <a:rPr lang="en-US" sz="1800">
                <a:solidFill>
                  <a:srgbClr val="FFFFFF"/>
                </a:solidFill>
                <a:latin typeface="Calibri"/>
                <a:ea typeface="Calibri"/>
                <a:cs typeface="Calibri"/>
                <a:sym typeface="Calibri"/>
              </a:rPr>
              <a:t>Your body has gone through a lot and you’ll need rest as you recover.</a:t>
            </a:r>
          </a:p>
          <a:p>
            <a:pPr marL="457200" lvl="0" indent="-342900" rtl="0">
              <a:lnSpc>
                <a:spcPct val="100000"/>
              </a:lnSpc>
              <a:spcBef>
                <a:spcPts val="0"/>
              </a:spcBef>
              <a:buClr>
                <a:srgbClr val="FFFFFF"/>
              </a:buClr>
              <a:buSzPct val="100000"/>
              <a:buFont typeface="Calibri"/>
            </a:pPr>
            <a:r>
              <a:rPr lang="en-US" sz="1800">
                <a:solidFill>
                  <a:srgbClr val="FFFFFF"/>
                </a:solidFill>
                <a:latin typeface="Calibri"/>
                <a:ea typeface="Calibri"/>
                <a:cs typeface="Calibri"/>
                <a:sym typeface="Calibri"/>
              </a:rPr>
              <a:t>Hormonal changes will cause fatigue, night sweats &amp; mood swings.</a:t>
            </a:r>
          </a:p>
          <a:p>
            <a:pPr marL="457200" lvl="0" indent="-342900" rtl="0">
              <a:lnSpc>
                <a:spcPct val="100000"/>
              </a:lnSpc>
              <a:spcBef>
                <a:spcPts val="0"/>
              </a:spcBef>
              <a:buClr>
                <a:srgbClr val="FFFFFF"/>
              </a:buClr>
              <a:buSzPct val="100000"/>
              <a:buFont typeface="Calibri"/>
            </a:pPr>
            <a:r>
              <a:rPr lang="en-US" sz="1800">
                <a:solidFill>
                  <a:srgbClr val="FFFFFF"/>
                </a:solidFill>
                <a:latin typeface="Calibri"/>
                <a:ea typeface="Calibri"/>
                <a:cs typeface="Calibri"/>
                <a:sym typeface="Calibri"/>
              </a:rPr>
              <a:t>Feeling blue is common with fatigue, hormones and being overwhelmed. 50-80% of new moms get baby blues which lasts 1-2 weeks</a:t>
            </a:r>
          </a:p>
          <a:p>
            <a:pPr marL="457200" lvl="0" indent="-342900" rtl="0">
              <a:lnSpc>
                <a:spcPct val="100000"/>
              </a:lnSpc>
              <a:spcBef>
                <a:spcPts val="0"/>
              </a:spcBef>
              <a:buClr>
                <a:srgbClr val="FFFFFF"/>
              </a:buClr>
              <a:buSzPct val="100000"/>
              <a:buFont typeface="Calibri"/>
            </a:pPr>
            <a:r>
              <a:rPr lang="en-US" sz="1800">
                <a:solidFill>
                  <a:srgbClr val="FFFFFF"/>
                </a:solidFill>
                <a:latin typeface="Calibri"/>
                <a:ea typeface="Calibri"/>
                <a:cs typeface="Calibri"/>
                <a:sym typeface="Calibri"/>
              </a:rPr>
              <a:t>Some women have postpartum depression</a:t>
            </a:r>
          </a:p>
          <a:p>
            <a:pPr marL="457200" lvl="0" indent="-342900" rtl="0">
              <a:lnSpc>
                <a:spcPct val="100000"/>
              </a:lnSpc>
              <a:spcBef>
                <a:spcPts val="0"/>
              </a:spcBef>
              <a:buClr>
                <a:srgbClr val="FFFFFF"/>
              </a:buClr>
              <a:buSzPct val="100000"/>
              <a:buFont typeface="Calibri"/>
            </a:pPr>
            <a:r>
              <a:rPr lang="en-US" sz="1800">
                <a:solidFill>
                  <a:srgbClr val="FFFFFF"/>
                </a:solidFill>
                <a:latin typeface="Calibri"/>
                <a:ea typeface="Calibri"/>
                <a:cs typeface="Calibri"/>
                <a:sym typeface="Calibri"/>
              </a:rPr>
              <a:t>Take time for yourself; continue doing the same relaxation you practiced before labor.</a:t>
            </a:r>
          </a:p>
          <a:p>
            <a:pPr lvl="0" rtl="0">
              <a:spcBef>
                <a:spcPts val="0"/>
              </a:spcBef>
              <a:buNone/>
            </a:pPr>
            <a:endParaRPr/>
          </a:p>
        </p:txBody>
      </p:sp>
      <p:sp>
        <p:nvSpPr>
          <p:cNvPr id="489" name="Shape 489"/>
          <p:cNvSpPr txBox="1"/>
          <p:nvPr/>
        </p:nvSpPr>
        <p:spPr>
          <a:xfrm>
            <a:off x="1883850" y="5778600"/>
            <a:ext cx="6916800" cy="9891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Font typeface="Arial"/>
              <a:buNone/>
            </a:pPr>
            <a:r>
              <a:rPr lang="en-US">
                <a:solidFill>
                  <a:srgbClr val="FFFF00"/>
                </a:solidFill>
              </a:rPr>
              <a:t>See your OB six weeks after delivery for your postpartum checkup. You need to take care of yourself because you have someone depending on you!</a:t>
            </a:r>
          </a:p>
          <a:p>
            <a:pPr lvl="0">
              <a:spcBef>
                <a:spcPts val="0"/>
              </a:spcBef>
              <a:buNone/>
            </a:pPr>
            <a:endParaRPr>
              <a:solidFill>
                <a:srgbClr val="FFFF00"/>
              </a:solidFil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Exercise After 6 Weeks</a:t>
            </a:r>
          </a:p>
        </p:txBody>
      </p:sp>
      <p:sp>
        <p:nvSpPr>
          <p:cNvPr id="495" name="Shape 495"/>
          <p:cNvSpPr txBox="1">
            <a:spLocks noGrp="1"/>
          </p:cNvSpPr>
          <p:nvPr>
            <p:ph type="body" idx="1"/>
          </p:nvPr>
        </p:nvSpPr>
        <p:spPr>
          <a:xfrm>
            <a:off x="1428525" y="1942800"/>
            <a:ext cx="3457500" cy="3561300"/>
          </a:xfrm>
          <a:prstGeom prst="rect">
            <a:avLst/>
          </a:prstGeom>
        </p:spPr>
        <p:txBody>
          <a:bodyPr lIns="91425" tIns="91425" rIns="91425" bIns="91425" anchor="t" anchorCtr="0">
            <a:noAutofit/>
          </a:bodyPr>
          <a:lstStyle/>
          <a:p>
            <a:pPr marL="0" lvl="0" indent="0" rtl="0">
              <a:spcBef>
                <a:spcPts val="0"/>
              </a:spcBef>
              <a:buNone/>
            </a:pPr>
            <a:r>
              <a:rPr lang="en-US" sz="2400">
                <a:solidFill>
                  <a:srgbClr val="FFFFFF"/>
                </a:solidFill>
                <a:latin typeface="Calibri"/>
                <a:ea typeface="Calibri"/>
                <a:cs typeface="Calibri"/>
                <a:sym typeface="Calibri"/>
              </a:rPr>
              <a:t>Once you begin to feel stronger there are some simple things you can do during your first 6 weeks:</a:t>
            </a:r>
          </a:p>
          <a:p>
            <a:pPr marL="0" lvl="0" indent="0" rtl="0">
              <a:spcBef>
                <a:spcPts val="0"/>
              </a:spcBef>
              <a:buNone/>
            </a:pPr>
            <a:endParaRPr sz="2400">
              <a:solidFill>
                <a:srgbClr val="FFFFFF"/>
              </a:solidFill>
              <a:latin typeface="Calibri"/>
              <a:ea typeface="Calibri"/>
              <a:cs typeface="Calibri"/>
              <a:sym typeface="Calibri"/>
            </a:endParaRP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Deep breathing</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meditation</a:t>
            </a:r>
          </a:p>
          <a:p>
            <a:pPr marL="457200" lvl="0" indent="-381000" rtl="0">
              <a:spcBef>
                <a:spcPts val="0"/>
              </a:spcBef>
              <a:buClr>
                <a:srgbClr val="FFFFFF"/>
              </a:buClr>
              <a:buSzPct val="100000"/>
              <a:buFont typeface="Calibri"/>
            </a:pPr>
            <a:r>
              <a:rPr lang="en-US" sz="2400">
                <a:solidFill>
                  <a:srgbClr val="FFFFFF"/>
                </a:solidFill>
                <a:latin typeface="Calibri"/>
                <a:ea typeface="Calibri"/>
                <a:cs typeface="Calibri"/>
                <a:sym typeface="Calibri"/>
              </a:rPr>
              <a:t>gently dance with your baby</a:t>
            </a:r>
          </a:p>
          <a:p>
            <a:pPr marL="0" lvl="0" indent="0" rtl="0">
              <a:spcBef>
                <a:spcPts val="0"/>
              </a:spcBef>
              <a:buNone/>
            </a:pPr>
            <a:r>
              <a:rPr lang="en-US" sz="1700">
                <a:solidFill>
                  <a:srgbClr val="000000"/>
                </a:solidFill>
                <a:latin typeface="Calibri"/>
                <a:ea typeface="Calibri"/>
                <a:cs typeface="Calibri"/>
                <a:sym typeface="Calibri"/>
              </a:rPr>
              <a:t> </a:t>
            </a:r>
          </a:p>
          <a:p>
            <a:pPr lvl="0" rtl="0">
              <a:spcBef>
                <a:spcPts val="0"/>
              </a:spcBef>
              <a:buNone/>
            </a:pPr>
            <a:endParaRPr/>
          </a:p>
        </p:txBody>
      </p:sp>
      <p:sp>
        <p:nvSpPr>
          <p:cNvPr id="496" name="Shape 496"/>
          <p:cNvSpPr txBox="1"/>
          <p:nvPr/>
        </p:nvSpPr>
        <p:spPr>
          <a:xfrm>
            <a:off x="5165700" y="1663150"/>
            <a:ext cx="3767400" cy="2328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97" name="Shape 497"/>
          <p:cNvSpPr txBox="1"/>
          <p:nvPr/>
        </p:nvSpPr>
        <p:spPr>
          <a:xfrm>
            <a:off x="4886025" y="1942800"/>
            <a:ext cx="3925200" cy="3355500"/>
          </a:xfrm>
          <a:prstGeom prst="rect">
            <a:avLst/>
          </a:prstGeom>
          <a:noFill/>
          <a:ln>
            <a:noFill/>
          </a:ln>
        </p:spPr>
        <p:txBody>
          <a:bodyPr lIns="91425" tIns="91425" rIns="91425" bIns="91425" anchor="t" anchorCtr="0">
            <a:noAutofit/>
          </a:bodyPr>
          <a:lstStyle/>
          <a:p>
            <a:pPr lvl="0" rtl="0">
              <a:spcBef>
                <a:spcPts val="0"/>
              </a:spcBef>
              <a:buNone/>
            </a:pPr>
            <a:r>
              <a:rPr lang="en-US" sz="2400">
                <a:solidFill>
                  <a:srgbClr val="FFFFFF"/>
                </a:solidFill>
                <a:latin typeface="Calibri"/>
                <a:ea typeface="Calibri"/>
                <a:cs typeface="Calibri"/>
                <a:sym typeface="Calibri"/>
              </a:rPr>
              <a:t>Exercise will help alleviate stress and tension and get your pre-baby body back!</a:t>
            </a:r>
          </a:p>
          <a:p>
            <a:pPr lvl="0" rtl="0">
              <a:spcBef>
                <a:spcPts val="0"/>
              </a:spcBef>
              <a:buClr>
                <a:schemeClr val="dk1"/>
              </a:buClr>
              <a:buFont typeface="Arial"/>
              <a:buNone/>
            </a:pPr>
            <a:endParaRPr sz="2400">
              <a:solidFill>
                <a:srgbClr val="FFFFFF"/>
              </a:solidFill>
              <a:latin typeface="Calibri"/>
              <a:ea typeface="Calibri"/>
              <a:cs typeface="Calibri"/>
              <a:sym typeface="Calibri"/>
            </a:endParaRP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Yoga</a:t>
            </a: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walking</a:t>
            </a:r>
          </a:p>
          <a:p>
            <a:pPr marL="457200" lvl="0" indent="-381000" rtl="0">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stretching</a:t>
            </a:r>
          </a:p>
          <a:p>
            <a:pPr lvl="0">
              <a:spcBef>
                <a:spcPts val="0"/>
              </a:spcBef>
              <a:buNone/>
            </a:pPr>
            <a:endParaRPr/>
          </a:p>
        </p:txBody>
      </p:sp>
      <p:sp>
        <p:nvSpPr>
          <p:cNvPr id="498" name="Shape 498"/>
          <p:cNvSpPr txBox="1"/>
          <p:nvPr/>
        </p:nvSpPr>
        <p:spPr>
          <a:xfrm>
            <a:off x="1428525" y="5357175"/>
            <a:ext cx="7343700" cy="16221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US" sz="1800">
                <a:solidFill>
                  <a:srgbClr val="FFFF00"/>
                </a:solidFill>
              </a:rPr>
              <a:t>Find someone to watch your baby </a:t>
            </a:r>
          </a:p>
          <a:p>
            <a:pPr lvl="0" algn="ctr" rtl="0">
              <a:lnSpc>
                <a:spcPct val="115000"/>
              </a:lnSpc>
              <a:spcBef>
                <a:spcPts val="0"/>
              </a:spcBef>
              <a:buNone/>
            </a:pPr>
            <a:r>
              <a:rPr lang="en-US" sz="1800">
                <a:solidFill>
                  <a:srgbClr val="FFFF00"/>
                </a:solidFill>
              </a:rPr>
              <a:t>so you can get away for an hour. </a:t>
            </a:r>
          </a:p>
          <a:p>
            <a:pPr lvl="0" algn="ctr" rtl="0">
              <a:lnSpc>
                <a:spcPct val="115000"/>
              </a:lnSpc>
              <a:spcBef>
                <a:spcPts val="0"/>
              </a:spcBef>
              <a:buClr>
                <a:schemeClr val="dk1"/>
              </a:buClr>
              <a:buSzPct val="61111"/>
              <a:buFont typeface="Arial"/>
              <a:buNone/>
            </a:pPr>
            <a:r>
              <a:rPr lang="en-US" sz="1800">
                <a:solidFill>
                  <a:srgbClr val="FFFF00"/>
                </a:solidFill>
              </a:rPr>
              <a:t>It will be refreshing and you’ll feel better.</a:t>
            </a:r>
          </a:p>
          <a:p>
            <a:pPr lvl="0">
              <a:spcBef>
                <a:spcPts val="0"/>
              </a:spcBef>
              <a:buNone/>
            </a:pPr>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Your Support System</a:t>
            </a:r>
          </a:p>
        </p:txBody>
      </p:sp>
      <p:sp>
        <p:nvSpPr>
          <p:cNvPr id="504" name="Shape 504"/>
          <p:cNvSpPr txBox="1">
            <a:spLocks noGrp="1"/>
          </p:cNvSpPr>
          <p:nvPr>
            <p:ph type="body" idx="1"/>
          </p:nvPr>
        </p:nvSpPr>
        <p:spPr>
          <a:xfrm>
            <a:off x="1645200" y="1417625"/>
            <a:ext cx="6118500" cy="725100"/>
          </a:xfrm>
          <a:prstGeom prst="rect">
            <a:avLst/>
          </a:prstGeom>
        </p:spPr>
        <p:txBody>
          <a:bodyPr lIns="91425" tIns="91425" rIns="91425" bIns="91425" anchor="t" anchorCtr="0">
            <a:noAutofit/>
          </a:bodyPr>
          <a:lstStyle/>
          <a:p>
            <a:pPr lvl="0" rtl="0">
              <a:spcBef>
                <a:spcPts val="0"/>
              </a:spcBef>
              <a:buNone/>
            </a:pPr>
            <a:r>
              <a:rPr lang="en-US" sz="2400" i="1">
                <a:solidFill>
                  <a:srgbClr val="FFFF00"/>
                </a:solidFill>
              </a:rPr>
              <a:t>it takes a whole village to raise a child</a:t>
            </a:r>
          </a:p>
        </p:txBody>
      </p:sp>
      <p:sp>
        <p:nvSpPr>
          <p:cNvPr id="505" name="Shape 505"/>
          <p:cNvSpPr txBox="1"/>
          <p:nvPr/>
        </p:nvSpPr>
        <p:spPr>
          <a:xfrm>
            <a:off x="1645200" y="2142725"/>
            <a:ext cx="3234900" cy="3994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2400">
                <a:solidFill>
                  <a:srgbClr val="FFFFFF"/>
                </a:solidFill>
                <a:latin typeface="Calibri"/>
                <a:ea typeface="Calibri"/>
                <a:cs typeface="Calibri"/>
                <a:sym typeface="Calibri"/>
              </a:rPr>
              <a:t>Children’s assistance</a:t>
            </a:r>
          </a:p>
          <a:p>
            <a:pPr lvl="0" rtl="0">
              <a:lnSpc>
                <a:spcPct val="115000"/>
              </a:lnSpc>
              <a:spcBef>
                <a:spcPts val="0"/>
              </a:spcBef>
              <a:buNone/>
            </a:pPr>
            <a:r>
              <a:rPr lang="en-US" sz="2400">
                <a:solidFill>
                  <a:srgbClr val="FFFFFF"/>
                </a:solidFill>
                <a:latin typeface="Calibri"/>
                <a:ea typeface="Calibri"/>
                <a:cs typeface="Calibri"/>
                <a:sym typeface="Calibri"/>
              </a:rPr>
              <a:t>Child Care Programs</a:t>
            </a:r>
          </a:p>
          <a:p>
            <a:pPr lvl="0" rtl="0">
              <a:lnSpc>
                <a:spcPct val="115000"/>
              </a:lnSpc>
              <a:spcBef>
                <a:spcPts val="0"/>
              </a:spcBef>
              <a:buNone/>
            </a:pPr>
            <a:r>
              <a:rPr lang="en-US" sz="2400">
                <a:solidFill>
                  <a:srgbClr val="FFFFFF"/>
                </a:solidFill>
                <a:latin typeface="Calibri"/>
                <a:ea typeface="Calibri"/>
                <a:cs typeface="Calibri"/>
                <a:sym typeface="Calibri"/>
              </a:rPr>
              <a:t>Churches &amp; clergy</a:t>
            </a:r>
          </a:p>
          <a:p>
            <a:pPr lvl="0" rtl="0">
              <a:lnSpc>
                <a:spcPct val="115000"/>
              </a:lnSpc>
              <a:spcBef>
                <a:spcPts val="0"/>
              </a:spcBef>
              <a:buNone/>
            </a:pPr>
            <a:r>
              <a:rPr lang="en-US" sz="2400">
                <a:solidFill>
                  <a:srgbClr val="FFFFFF"/>
                </a:solidFill>
                <a:latin typeface="Calibri"/>
                <a:ea typeface="Calibri"/>
                <a:cs typeface="Calibri"/>
                <a:sym typeface="Calibri"/>
              </a:rPr>
              <a:t>Counseling</a:t>
            </a:r>
          </a:p>
          <a:p>
            <a:pPr lvl="0" rtl="0">
              <a:lnSpc>
                <a:spcPct val="115000"/>
              </a:lnSpc>
              <a:spcBef>
                <a:spcPts val="0"/>
              </a:spcBef>
              <a:buNone/>
            </a:pPr>
            <a:r>
              <a:rPr lang="en-US" sz="2400">
                <a:solidFill>
                  <a:srgbClr val="FFFFFF"/>
                </a:solidFill>
                <a:latin typeface="Calibri"/>
                <a:ea typeface="Calibri"/>
                <a:cs typeface="Calibri"/>
                <a:sym typeface="Calibri"/>
              </a:rPr>
              <a:t>Crisis Centers</a:t>
            </a:r>
          </a:p>
          <a:p>
            <a:pPr lvl="0" rtl="0">
              <a:lnSpc>
                <a:spcPct val="115000"/>
              </a:lnSpc>
              <a:spcBef>
                <a:spcPts val="0"/>
              </a:spcBef>
              <a:buNone/>
            </a:pPr>
            <a:r>
              <a:rPr lang="en-US" sz="2400">
                <a:solidFill>
                  <a:srgbClr val="FFFFFF"/>
                </a:solidFill>
                <a:latin typeface="Calibri"/>
                <a:ea typeface="Calibri"/>
                <a:cs typeface="Calibri"/>
                <a:sym typeface="Calibri"/>
              </a:rPr>
              <a:t>Education &amp; Training</a:t>
            </a:r>
          </a:p>
          <a:p>
            <a:pPr lvl="0" rtl="0">
              <a:lnSpc>
                <a:spcPct val="115000"/>
              </a:lnSpc>
              <a:spcBef>
                <a:spcPts val="0"/>
              </a:spcBef>
              <a:buNone/>
            </a:pPr>
            <a:r>
              <a:rPr lang="en-US" sz="2400">
                <a:solidFill>
                  <a:srgbClr val="FFFFFF"/>
                </a:solidFill>
                <a:latin typeface="Calibri"/>
                <a:ea typeface="Calibri"/>
                <a:cs typeface="Calibri"/>
                <a:sym typeface="Calibri"/>
              </a:rPr>
              <a:t>Employment Services</a:t>
            </a:r>
          </a:p>
          <a:p>
            <a:pPr lvl="0" rtl="0">
              <a:lnSpc>
                <a:spcPct val="115000"/>
              </a:lnSpc>
              <a:spcBef>
                <a:spcPts val="0"/>
              </a:spcBef>
              <a:buNone/>
            </a:pPr>
            <a:r>
              <a:rPr lang="en-US" sz="2400">
                <a:solidFill>
                  <a:srgbClr val="FFFFFF"/>
                </a:solidFill>
                <a:latin typeface="Calibri"/>
                <a:ea typeface="Calibri"/>
                <a:cs typeface="Calibri"/>
                <a:sym typeface="Calibri"/>
              </a:rPr>
              <a:t>Financial Assistance</a:t>
            </a:r>
          </a:p>
          <a:p>
            <a:pPr lvl="0" rtl="0">
              <a:lnSpc>
                <a:spcPct val="115000"/>
              </a:lnSpc>
              <a:spcBef>
                <a:spcPts val="0"/>
              </a:spcBef>
              <a:buNone/>
            </a:pPr>
            <a:r>
              <a:rPr lang="en-US" sz="2400">
                <a:solidFill>
                  <a:srgbClr val="FFFFFF"/>
                </a:solidFill>
                <a:latin typeface="Calibri"/>
                <a:ea typeface="Calibri"/>
                <a:cs typeface="Calibri"/>
                <a:sym typeface="Calibri"/>
              </a:rPr>
              <a:t>Government Programs</a:t>
            </a:r>
          </a:p>
          <a:p>
            <a:pPr lvl="0" rtl="0">
              <a:lnSpc>
                <a:spcPct val="115000"/>
              </a:lnSpc>
              <a:spcBef>
                <a:spcPts val="0"/>
              </a:spcBef>
              <a:buNone/>
            </a:pPr>
            <a:r>
              <a:rPr lang="en-US" sz="700">
                <a:latin typeface="Times New Roman"/>
                <a:ea typeface="Times New Roman"/>
                <a:cs typeface="Times New Roman"/>
                <a:sym typeface="Times New Roman"/>
              </a:rPr>
              <a:t>  </a:t>
            </a:r>
          </a:p>
        </p:txBody>
      </p:sp>
      <p:sp>
        <p:nvSpPr>
          <p:cNvPr id="506" name="Shape 506"/>
          <p:cNvSpPr txBox="1"/>
          <p:nvPr/>
        </p:nvSpPr>
        <p:spPr>
          <a:xfrm>
            <a:off x="5118750" y="2142725"/>
            <a:ext cx="3375600" cy="3994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2400">
                <a:solidFill>
                  <a:srgbClr val="FFFFFF"/>
                </a:solidFill>
                <a:latin typeface="Calibri"/>
                <a:ea typeface="Calibri"/>
                <a:cs typeface="Calibri"/>
                <a:sym typeface="Calibri"/>
              </a:rPr>
              <a:t>Housing Assistance</a:t>
            </a:r>
          </a:p>
          <a:p>
            <a:pPr lvl="0" rtl="0">
              <a:lnSpc>
                <a:spcPct val="115000"/>
              </a:lnSpc>
              <a:spcBef>
                <a:spcPts val="0"/>
              </a:spcBef>
              <a:buNone/>
            </a:pPr>
            <a:r>
              <a:rPr lang="en-US" sz="2400">
                <a:solidFill>
                  <a:srgbClr val="FFFFFF"/>
                </a:solidFill>
                <a:latin typeface="Calibri"/>
                <a:ea typeface="Calibri"/>
                <a:cs typeface="Calibri"/>
                <a:sym typeface="Calibri"/>
              </a:rPr>
              <a:t>Legal Services</a:t>
            </a:r>
          </a:p>
          <a:p>
            <a:pPr lvl="0" rtl="0">
              <a:lnSpc>
                <a:spcPct val="115000"/>
              </a:lnSpc>
              <a:spcBef>
                <a:spcPts val="0"/>
              </a:spcBef>
              <a:buNone/>
            </a:pPr>
            <a:r>
              <a:rPr lang="en-US" sz="2400">
                <a:solidFill>
                  <a:srgbClr val="FFFFFF"/>
                </a:solidFill>
                <a:latin typeface="Calibri"/>
                <a:ea typeface="Calibri"/>
                <a:cs typeface="Calibri"/>
                <a:sym typeface="Calibri"/>
              </a:rPr>
              <a:t>Libraries</a:t>
            </a:r>
          </a:p>
          <a:p>
            <a:pPr lvl="0" rtl="0">
              <a:lnSpc>
                <a:spcPct val="115000"/>
              </a:lnSpc>
              <a:spcBef>
                <a:spcPts val="0"/>
              </a:spcBef>
              <a:buNone/>
            </a:pPr>
            <a:r>
              <a:rPr lang="en-US" sz="2400">
                <a:solidFill>
                  <a:srgbClr val="FFFFFF"/>
                </a:solidFill>
                <a:latin typeface="Calibri"/>
                <a:ea typeface="Calibri"/>
                <a:cs typeface="Calibri"/>
                <a:sym typeface="Calibri"/>
              </a:rPr>
              <a:t>Medical Services</a:t>
            </a:r>
          </a:p>
          <a:p>
            <a:pPr lvl="0" rtl="0">
              <a:lnSpc>
                <a:spcPct val="115000"/>
              </a:lnSpc>
              <a:spcBef>
                <a:spcPts val="0"/>
              </a:spcBef>
              <a:buNone/>
            </a:pPr>
            <a:r>
              <a:rPr lang="en-US" sz="2400">
                <a:solidFill>
                  <a:srgbClr val="FFFFFF"/>
                </a:solidFill>
                <a:latin typeface="Calibri"/>
                <a:ea typeface="Calibri"/>
                <a:cs typeface="Calibri"/>
                <a:sym typeface="Calibri"/>
              </a:rPr>
              <a:t>Pregnancy and Parenting Agencies</a:t>
            </a:r>
          </a:p>
          <a:p>
            <a:pPr lvl="0" rtl="0">
              <a:lnSpc>
                <a:spcPct val="115000"/>
              </a:lnSpc>
              <a:spcBef>
                <a:spcPts val="0"/>
              </a:spcBef>
              <a:buNone/>
            </a:pPr>
            <a:r>
              <a:rPr lang="en-US" sz="2400">
                <a:solidFill>
                  <a:srgbClr val="FFFFFF"/>
                </a:solidFill>
                <a:latin typeface="Calibri"/>
                <a:ea typeface="Calibri"/>
                <a:cs typeface="Calibri"/>
                <a:sym typeface="Calibri"/>
              </a:rPr>
              <a:t>Substance Abuse</a:t>
            </a:r>
          </a:p>
          <a:p>
            <a:pPr lvl="0" rtl="0">
              <a:lnSpc>
                <a:spcPct val="115000"/>
              </a:lnSpc>
              <a:spcBef>
                <a:spcPts val="0"/>
              </a:spcBef>
              <a:buNone/>
            </a:pPr>
            <a:r>
              <a:rPr lang="en-US" sz="2400">
                <a:solidFill>
                  <a:srgbClr val="FFFFFF"/>
                </a:solidFill>
                <a:latin typeface="Calibri"/>
                <a:ea typeface="Calibri"/>
                <a:cs typeface="Calibri"/>
                <a:sym typeface="Calibri"/>
              </a:rPr>
              <a:t>Transportation</a:t>
            </a:r>
          </a:p>
          <a:p>
            <a:pPr lvl="0" rtl="0">
              <a:lnSpc>
                <a:spcPct val="115000"/>
              </a:lnSpc>
              <a:spcBef>
                <a:spcPts val="0"/>
              </a:spcBef>
              <a:buNone/>
            </a:pPr>
            <a:r>
              <a:rPr lang="en-US" sz="2400">
                <a:solidFill>
                  <a:srgbClr val="FFFFFF"/>
                </a:solidFill>
                <a:latin typeface="Calibri"/>
                <a:ea typeface="Calibri"/>
                <a:cs typeface="Calibri"/>
                <a:sym typeface="Calibri"/>
              </a:rPr>
              <a:t>Utilities Assistance</a:t>
            </a:r>
          </a:p>
          <a:p>
            <a:pPr lvl="0" rtl="0">
              <a:lnSpc>
                <a:spcPct val="115000"/>
              </a:lnSpc>
              <a:spcBef>
                <a:spcPts val="0"/>
              </a:spcBef>
              <a:buClr>
                <a:schemeClr val="dk1"/>
              </a:buClr>
              <a:buSzPct val="45833"/>
              <a:buFont typeface="Arial"/>
              <a:buNone/>
            </a:pPr>
            <a:r>
              <a:rPr lang="en-US" sz="2400">
                <a:solidFill>
                  <a:srgbClr val="FFFFFF"/>
                </a:solidFill>
                <a:latin typeface="Calibri"/>
                <a:ea typeface="Calibri"/>
                <a:cs typeface="Calibri"/>
                <a:sym typeface="Calibri"/>
              </a:rPr>
              <a:t> </a:t>
            </a:r>
          </a:p>
          <a:p>
            <a:pPr lvl="0" rtl="0">
              <a:lnSpc>
                <a:spcPct val="115000"/>
              </a:lnSpc>
              <a:spcBef>
                <a:spcPts val="0"/>
              </a:spcBef>
              <a:buNone/>
            </a:pPr>
            <a:endParaRPr sz="1600">
              <a:latin typeface="Calibri"/>
              <a:ea typeface="Calibri"/>
              <a:cs typeface="Calibri"/>
              <a:sym typeface="Calibri"/>
            </a:endParaRPr>
          </a:p>
          <a:p>
            <a:pPr lvl="0">
              <a:spcBef>
                <a:spcPts val="0"/>
              </a:spcBef>
              <a:buNone/>
            </a:pPr>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Zero in on Baby’s Needs</a:t>
            </a:r>
          </a:p>
        </p:txBody>
      </p:sp>
      <p:sp>
        <p:nvSpPr>
          <p:cNvPr id="512" name="Shape 512"/>
          <p:cNvSpPr txBox="1">
            <a:spLocks noGrp="1"/>
          </p:cNvSpPr>
          <p:nvPr>
            <p:ph type="body" idx="1"/>
          </p:nvPr>
        </p:nvSpPr>
        <p:spPr>
          <a:xfrm>
            <a:off x="736800" y="5842725"/>
            <a:ext cx="8229600" cy="780000"/>
          </a:xfrm>
          <a:prstGeom prst="rect">
            <a:avLst/>
          </a:prstGeom>
        </p:spPr>
        <p:txBody>
          <a:bodyPr lIns="91425" tIns="91425" rIns="91425" bIns="91425" anchor="t" anchorCtr="0">
            <a:noAutofit/>
          </a:bodyPr>
          <a:lstStyle/>
          <a:p>
            <a:pPr marL="0" lvl="0" indent="-69850" algn="ctr" rtl="0">
              <a:lnSpc>
                <a:spcPct val="115000"/>
              </a:lnSpc>
              <a:spcBef>
                <a:spcPts val="0"/>
              </a:spcBef>
              <a:buClr>
                <a:schemeClr val="dk1"/>
              </a:buClr>
              <a:buSzPct val="61111"/>
              <a:buFont typeface="Arial"/>
              <a:buNone/>
            </a:pPr>
            <a:r>
              <a:rPr lang="en-US" sz="1800">
                <a:solidFill>
                  <a:srgbClr val="FFFF00"/>
                </a:solidFill>
              </a:rPr>
              <a:t>You can’t spoil a baby with too much love!</a:t>
            </a:r>
          </a:p>
          <a:p>
            <a:pPr marL="0" lvl="0" indent="-69850" algn="ctr" rtl="0">
              <a:lnSpc>
                <a:spcPct val="115000"/>
              </a:lnSpc>
              <a:spcBef>
                <a:spcPts val="0"/>
              </a:spcBef>
              <a:buClr>
                <a:schemeClr val="dk1"/>
              </a:buClr>
              <a:buSzPct val="61111"/>
              <a:buFont typeface="Arial"/>
              <a:buNone/>
            </a:pPr>
            <a:r>
              <a:rPr lang="en-US" sz="1800">
                <a:solidFill>
                  <a:srgbClr val="FFFF00"/>
                </a:solidFill>
              </a:rPr>
              <a:t>So hug and cuddle often!</a:t>
            </a:r>
          </a:p>
          <a:p>
            <a:pPr lvl="0" rtl="0">
              <a:spcBef>
                <a:spcPts val="0"/>
              </a:spcBef>
              <a:buNone/>
            </a:pPr>
            <a:endParaRPr/>
          </a:p>
        </p:txBody>
      </p:sp>
      <p:sp>
        <p:nvSpPr>
          <p:cNvPr id="513" name="Shape 513"/>
          <p:cNvSpPr txBox="1"/>
          <p:nvPr/>
        </p:nvSpPr>
        <p:spPr>
          <a:xfrm>
            <a:off x="1427650" y="1295250"/>
            <a:ext cx="7461300" cy="4385700"/>
          </a:xfrm>
          <a:prstGeom prst="rect">
            <a:avLst/>
          </a:prstGeom>
          <a:noFill/>
          <a:ln>
            <a:noFill/>
          </a:ln>
        </p:spPr>
        <p:txBody>
          <a:bodyPr lIns="91425" tIns="91425" rIns="91425" bIns="91425" anchor="t" anchorCtr="0">
            <a:noAutofit/>
          </a:bodyPr>
          <a:lstStyle/>
          <a:p>
            <a:pPr marL="457200" lvl="0" indent="-355600" rtl="0">
              <a:lnSpc>
                <a:spcPct val="115000"/>
              </a:lnSpc>
              <a:spcBef>
                <a:spcPts val="0"/>
              </a:spcBef>
              <a:buClr>
                <a:srgbClr val="FFFFFF"/>
              </a:buClr>
              <a:buSzPct val="100000"/>
              <a:buFont typeface="Calibri"/>
              <a:buChar char="●"/>
            </a:pPr>
            <a:r>
              <a:rPr lang="en-US" sz="2000">
                <a:solidFill>
                  <a:srgbClr val="FFFFFF"/>
                </a:solidFill>
                <a:latin typeface="Calibri"/>
                <a:ea typeface="Calibri"/>
                <a:cs typeface="Calibri"/>
                <a:sym typeface="Calibri"/>
              </a:rPr>
              <a:t>Your baby will be very sleeping for the first few days and will need 20 hours of sleep per day for the next few weeks.</a:t>
            </a:r>
          </a:p>
          <a:p>
            <a:pPr marL="457200" lvl="0" indent="-355600" rtl="0">
              <a:lnSpc>
                <a:spcPct val="115000"/>
              </a:lnSpc>
              <a:spcBef>
                <a:spcPts val="0"/>
              </a:spcBef>
              <a:buClr>
                <a:srgbClr val="FFFFFF"/>
              </a:buClr>
              <a:buSzPct val="100000"/>
              <a:buFont typeface="Calibri"/>
              <a:buChar char="●"/>
            </a:pPr>
            <a:r>
              <a:rPr lang="en-US" sz="2000">
                <a:solidFill>
                  <a:srgbClr val="FFFFFF"/>
                </a:solidFill>
                <a:latin typeface="Calibri"/>
                <a:ea typeface="Calibri"/>
                <a:cs typeface="Calibri"/>
                <a:sym typeface="Calibri"/>
              </a:rPr>
              <a:t>Keep baby inside and away from strangers for the first 2- 3 weeks because the immune system can’t fight germs yet.</a:t>
            </a:r>
          </a:p>
          <a:p>
            <a:pPr marL="457200" lvl="0" indent="-355600" rtl="0">
              <a:lnSpc>
                <a:spcPct val="115000"/>
              </a:lnSpc>
              <a:spcBef>
                <a:spcPts val="0"/>
              </a:spcBef>
              <a:buClr>
                <a:srgbClr val="FFFFFF"/>
              </a:buClr>
              <a:buSzPct val="100000"/>
              <a:buFont typeface="Calibri"/>
              <a:buChar char="●"/>
            </a:pPr>
            <a:r>
              <a:rPr lang="en-US" sz="2000">
                <a:solidFill>
                  <a:srgbClr val="FFFFFF"/>
                </a:solidFill>
                <a:latin typeface="Calibri"/>
                <a:ea typeface="Calibri"/>
                <a:cs typeface="Calibri"/>
                <a:sym typeface="Calibri"/>
              </a:rPr>
              <a:t>Everyone should wash their hands before holding baby, especially before and after changing diaper.</a:t>
            </a:r>
          </a:p>
          <a:p>
            <a:pPr marL="457200" lvl="0" indent="-355600" rtl="0">
              <a:lnSpc>
                <a:spcPct val="115000"/>
              </a:lnSpc>
              <a:spcBef>
                <a:spcPts val="0"/>
              </a:spcBef>
              <a:buClr>
                <a:srgbClr val="FFFFFF"/>
              </a:buClr>
              <a:buSzPct val="100000"/>
              <a:buFont typeface="Calibri"/>
              <a:buChar char="●"/>
            </a:pPr>
            <a:r>
              <a:rPr lang="en-US" sz="2000">
                <a:solidFill>
                  <a:srgbClr val="FFFFFF"/>
                </a:solidFill>
                <a:latin typeface="Calibri"/>
                <a:ea typeface="Calibri"/>
                <a:cs typeface="Calibri"/>
                <a:sym typeface="Calibri"/>
              </a:rPr>
              <a:t>The neck is very weak so support the head at all times.</a:t>
            </a:r>
          </a:p>
          <a:p>
            <a:pPr marL="457200" lvl="0" indent="-355600" rtl="0">
              <a:lnSpc>
                <a:spcPct val="115000"/>
              </a:lnSpc>
              <a:spcBef>
                <a:spcPts val="0"/>
              </a:spcBef>
              <a:buClr>
                <a:srgbClr val="FFFFFF"/>
              </a:buClr>
              <a:buSzPct val="100000"/>
              <a:buFont typeface="Calibri"/>
              <a:buChar char="●"/>
            </a:pPr>
            <a:r>
              <a:rPr lang="en-US" sz="2000">
                <a:solidFill>
                  <a:srgbClr val="FFFFFF"/>
                </a:solidFill>
                <a:latin typeface="Calibri"/>
                <a:ea typeface="Calibri"/>
                <a:cs typeface="Calibri"/>
                <a:sym typeface="Calibri"/>
              </a:rPr>
              <a:t>Care for the umbilical cord until it falls off.</a:t>
            </a:r>
          </a:p>
          <a:p>
            <a:pPr marL="457200" lvl="0" indent="-355600" rtl="0">
              <a:lnSpc>
                <a:spcPct val="115000"/>
              </a:lnSpc>
              <a:spcBef>
                <a:spcPts val="0"/>
              </a:spcBef>
              <a:buClr>
                <a:srgbClr val="FFFFFF"/>
              </a:buClr>
              <a:buSzPct val="100000"/>
              <a:buFont typeface="Calibri"/>
              <a:buChar char="●"/>
            </a:pPr>
            <a:r>
              <a:rPr lang="en-US" sz="2000">
                <a:solidFill>
                  <a:srgbClr val="FFFFFF"/>
                </a:solidFill>
                <a:latin typeface="Calibri"/>
                <a:ea typeface="Calibri"/>
                <a:cs typeface="Calibri"/>
                <a:sym typeface="Calibri"/>
              </a:rPr>
              <a:t>Provide safe sleep by placing your baby on his back.</a:t>
            </a:r>
          </a:p>
          <a:p>
            <a:pPr marL="457200" lvl="0" indent="-355600" rtl="0">
              <a:lnSpc>
                <a:spcPct val="115000"/>
              </a:lnSpc>
              <a:spcBef>
                <a:spcPts val="0"/>
              </a:spcBef>
              <a:buClr>
                <a:srgbClr val="FFFFFF"/>
              </a:buClr>
              <a:buSzPct val="100000"/>
              <a:buFont typeface="Calibri"/>
              <a:buChar char="●"/>
            </a:pPr>
            <a:r>
              <a:rPr lang="en-US" sz="2000">
                <a:solidFill>
                  <a:srgbClr val="FFFFFF"/>
                </a:solidFill>
                <a:latin typeface="Calibri"/>
                <a:ea typeface="Calibri"/>
                <a:cs typeface="Calibri"/>
                <a:sym typeface="Calibri"/>
              </a:rPr>
              <a:t>Remove all pillows, stuffed animals and padding from crib</a:t>
            </a:r>
          </a:p>
          <a:p>
            <a:pPr marL="457200" lvl="0" indent="-355600" rtl="0">
              <a:lnSpc>
                <a:spcPct val="115000"/>
              </a:lnSpc>
              <a:spcBef>
                <a:spcPts val="0"/>
              </a:spcBef>
              <a:buClr>
                <a:srgbClr val="FFFFFF"/>
              </a:buClr>
              <a:buSzPct val="100000"/>
              <a:buFont typeface="Calibri"/>
              <a:buChar char="●"/>
            </a:pPr>
            <a:r>
              <a:rPr lang="en-US" sz="2000">
                <a:solidFill>
                  <a:srgbClr val="FFFFFF"/>
                </a:solidFill>
                <a:latin typeface="Calibri"/>
                <a:ea typeface="Calibri"/>
                <a:cs typeface="Calibri"/>
                <a:sym typeface="Calibri"/>
              </a:rPr>
              <a:t>Always use the car seat facing the rear.</a:t>
            </a:r>
          </a:p>
          <a:p>
            <a:pPr marL="457200" lvl="0" indent="-355600" rtl="0">
              <a:lnSpc>
                <a:spcPct val="115000"/>
              </a:lnSpc>
              <a:spcBef>
                <a:spcPts val="0"/>
              </a:spcBef>
              <a:buClr>
                <a:srgbClr val="FFFFFF"/>
              </a:buClr>
              <a:buSzPct val="100000"/>
              <a:buFont typeface="Calibri"/>
              <a:buChar char="●"/>
            </a:pPr>
            <a:r>
              <a:rPr lang="en-US" sz="2000">
                <a:solidFill>
                  <a:srgbClr val="FFFFFF"/>
                </a:solidFill>
                <a:latin typeface="Calibri"/>
                <a:ea typeface="Calibri"/>
                <a:cs typeface="Calibri"/>
                <a:sym typeface="Calibri"/>
              </a:rPr>
              <a:t>Try to eliminate stress and tension around baby</a:t>
            </a:r>
          </a:p>
          <a:p>
            <a:pPr lvl="0">
              <a:spcBef>
                <a:spcPts val="0"/>
              </a:spcBef>
              <a:buNone/>
            </a:pPr>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Zero in on Baby’s Needs</a:t>
            </a:r>
          </a:p>
        </p:txBody>
      </p:sp>
      <p:sp>
        <p:nvSpPr>
          <p:cNvPr id="519" name="Shape 519"/>
          <p:cNvSpPr txBox="1">
            <a:spLocks noGrp="1"/>
          </p:cNvSpPr>
          <p:nvPr>
            <p:ph type="body" idx="1"/>
          </p:nvPr>
        </p:nvSpPr>
        <p:spPr>
          <a:xfrm>
            <a:off x="1962100" y="5842725"/>
            <a:ext cx="6428100" cy="780000"/>
          </a:xfrm>
          <a:prstGeom prst="rect">
            <a:avLst/>
          </a:prstGeom>
        </p:spPr>
        <p:txBody>
          <a:bodyPr lIns="91425" tIns="91425" rIns="91425" bIns="91425" anchor="t" anchorCtr="0">
            <a:noAutofit/>
          </a:bodyPr>
          <a:lstStyle/>
          <a:p>
            <a:pPr marL="0" lvl="0" indent="0" algn="ctr" rtl="0">
              <a:lnSpc>
                <a:spcPct val="115000"/>
              </a:lnSpc>
              <a:spcBef>
                <a:spcPts val="0"/>
              </a:spcBef>
              <a:buNone/>
            </a:pPr>
            <a:r>
              <a:rPr lang="en-US" sz="1800">
                <a:solidFill>
                  <a:srgbClr val="FFFF00"/>
                </a:solidFill>
              </a:rPr>
              <a:t>You can’t spoil a baby with too much love!</a:t>
            </a:r>
          </a:p>
          <a:p>
            <a:pPr marL="0" lvl="0" indent="0" algn="ctr" rtl="0">
              <a:lnSpc>
                <a:spcPct val="115000"/>
              </a:lnSpc>
              <a:spcBef>
                <a:spcPts val="0"/>
              </a:spcBef>
              <a:buNone/>
            </a:pPr>
            <a:r>
              <a:rPr lang="en-US" sz="1800">
                <a:solidFill>
                  <a:srgbClr val="FFFF00"/>
                </a:solidFill>
              </a:rPr>
              <a:t>So hug and cuddle often!</a:t>
            </a:r>
          </a:p>
          <a:p>
            <a:pPr lvl="0" rtl="0">
              <a:spcBef>
                <a:spcPts val="0"/>
              </a:spcBef>
              <a:buNone/>
            </a:pPr>
            <a:endParaRPr/>
          </a:p>
        </p:txBody>
      </p:sp>
      <p:sp>
        <p:nvSpPr>
          <p:cNvPr id="520" name="Shape 520"/>
          <p:cNvSpPr txBox="1"/>
          <p:nvPr/>
        </p:nvSpPr>
        <p:spPr>
          <a:xfrm>
            <a:off x="1736700" y="1457125"/>
            <a:ext cx="7229700" cy="43110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2400">
                <a:solidFill>
                  <a:srgbClr val="FFFFFF"/>
                </a:solidFill>
                <a:latin typeface="Calibri"/>
                <a:ea typeface="Calibri"/>
                <a:cs typeface="Calibri"/>
                <a:sym typeface="Calibri"/>
              </a:rPr>
              <a:t>Comfort your baby by feeding, swaddling, rocking, singing and offering a pacifier.</a:t>
            </a:r>
          </a:p>
          <a:p>
            <a:pPr lvl="0" rtl="0">
              <a:lnSpc>
                <a:spcPct val="115000"/>
              </a:lnSpc>
              <a:spcBef>
                <a:spcPts val="0"/>
              </a:spcBef>
              <a:buNone/>
            </a:pPr>
            <a:r>
              <a:rPr lang="en-US" sz="2400">
                <a:solidFill>
                  <a:srgbClr val="FFFFFF"/>
                </a:solidFill>
                <a:latin typeface="Calibri"/>
                <a:ea typeface="Calibri"/>
                <a:cs typeface="Calibri"/>
                <a:sym typeface="Calibri"/>
              </a:rPr>
              <a:t>Never leave your baby unattended.</a:t>
            </a:r>
          </a:p>
          <a:p>
            <a:pPr lvl="0" rtl="0">
              <a:lnSpc>
                <a:spcPct val="115000"/>
              </a:lnSpc>
              <a:spcBef>
                <a:spcPts val="0"/>
              </a:spcBef>
              <a:buNone/>
            </a:pPr>
            <a:r>
              <a:rPr lang="en-US" sz="2400">
                <a:solidFill>
                  <a:srgbClr val="FFFFFF"/>
                </a:solidFill>
                <a:latin typeface="Calibri"/>
                <a:ea typeface="Calibri"/>
                <a:cs typeface="Calibri"/>
                <a:sym typeface="Calibri"/>
              </a:rPr>
              <a:t>For a calm baby begin creating a routine for the following:</a:t>
            </a:r>
          </a:p>
          <a:p>
            <a:pPr lvl="0" rtl="0">
              <a:lnSpc>
                <a:spcPct val="115000"/>
              </a:lnSpc>
              <a:spcBef>
                <a:spcPts val="0"/>
              </a:spcBef>
              <a:buNone/>
            </a:pPr>
            <a:endParaRPr sz="2400">
              <a:solidFill>
                <a:srgbClr val="FFFFFF"/>
              </a:solidFill>
              <a:latin typeface="Calibri"/>
              <a:ea typeface="Calibri"/>
              <a:cs typeface="Calibri"/>
              <a:sym typeface="Calibri"/>
            </a:endParaRPr>
          </a:p>
          <a:p>
            <a:pPr marL="457200" lvl="0" indent="-381000" rtl="0">
              <a:lnSpc>
                <a:spcPct val="115000"/>
              </a:lnSpc>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Walking</a:t>
            </a:r>
          </a:p>
          <a:p>
            <a:pPr marL="457200" lvl="0" indent="-381000" rtl="0">
              <a:lnSpc>
                <a:spcPct val="115000"/>
              </a:lnSpc>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eating</a:t>
            </a:r>
          </a:p>
          <a:p>
            <a:pPr marL="457200" lvl="0" indent="-381000" rtl="0">
              <a:lnSpc>
                <a:spcPct val="115000"/>
              </a:lnSpc>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dressing</a:t>
            </a:r>
          </a:p>
          <a:p>
            <a:pPr marL="457200" lvl="0" indent="-381000" rtl="0">
              <a:lnSpc>
                <a:spcPct val="115000"/>
              </a:lnSpc>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napping</a:t>
            </a:r>
          </a:p>
          <a:p>
            <a:pPr lvl="0" rtl="0">
              <a:lnSpc>
                <a:spcPct val="115000"/>
              </a:lnSpc>
              <a:spcBef>
                <a:spcPts val="0"/>
              </a:spcBef>
              <a:buNone/>
            </a:pPr>
            <a:endParaRPr sz="2400">
              <a:latin typeface="Calibri"/>
              <a:ea typeface="Calibri"/>
              <a:cs typeface="Calibri"/>
              <a:sym typeface="Calibri"/>
            </a:endParaRPr>
          </a:p>
          <a:p>
            <a:pPr lvl="0" rtl="0">
              <a:lnSpc>
                <a:spcPct val="115000"/>
              </a:lnSpc>
              <a:spcBef>
                <a:spcPts val="0"/>
              </a:spcBef>
              <a:buNone/>
            </a:pPr>
            <a:endParaRPr sz="700">
              <a:latin typeface="Times New Roman"/>
              <a:ea typeface="Times New Roman"/>
              <a:cs typeface="Times New Roman"/>
              <a:sym typeface="Times New Roman"/>
            </a:endParaRPr>
          </a:p>
        </p:txBody>
      </p:sp>
      <p:sp>
        <p:nvSpPr>
          <p:cNvPr id="521" name="Shape 521"/>
          <p:cNvSpPr txBox="1"/>
          <p:nvPr/>
        </p:nvSpPr>
        <p:spPr>
          <a:xfrm>
            <a:off x="4428425" y="3985275"/>
            <a:ext cx="2560800" cy="16644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playing</a:t>
            </a:r>
          </a:p>
          <a:p>
            <a:pPr marL="457200" lvl="0" indent="-381000" rtl="0">
              <a:lnSpc>
                <a:spcPct val="115000"/>
              </a:lnSpc>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reading</a:t>
            </a:r>
          </a:p>
          <a:p>
            <a:pPr marL="457200" lvl="0" indent="-381000" rtl="0">
              <a:lnSpc>
                <a:spcPct val="115000"/>
              </a:lnSpc>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bathing</a:t>
            </a:r>
          </a:p>
          <a:p>
            <a:pPr marL="457200" lvl="0" indent="-381000" rtl="0">
              <a:lnSpc>
                <a:spcPct val="115000"/>
              </a:lnSpc>
              <a:spcBef>
                <a:spcPts val="0"/>
              </a:spcBef>
              <a:buClr>
                <a:srgbClr val="FFFFFF"/>
              </a:buClr>
              <a:buSzPct val="100000"/>
              <a:buFont typeface="Calibri"/>
              <a:buChar char="●"/>
            </a:pPr>
            <a:r>
              <a:rPr lang="en-US" sz="2400">
                <a:solidFill>
                  <a:srgbClr val="FFFFFF"/>
                </a:solidFill>
                <a:latin typeface="Calibri"/>
                <a:ea typeface="Calibri"/>
                <a:cs typeface="Calibri"/>
                <a:sym typeface="Calibri"/>
              </a:rPr>
              <a:t>sleeping</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Shape 526"/>
          <p:cNvPicPr preferRelativeResize="0"/>
          <p:nvPr/>
        </p:nvPicPr>
        <p:blipFill>
          <a:blip r:embed="rId3">
            <a:alphaModFix/>
          </a:blip>
          <a:stretch>
            <a:fillRect/>
          </a:stretch>
        </p:blipFill>
        <p:spPr>
          <a:xfrm>
            <a:off x="30479" y="0"/>
            <a:ext cx="9113518" cy="6621540"/>
          </a:xfrm>
          <a:prstGeom prst="rect">
            <a:avLst/>
          </a:prstGeom>
          <a:noFill/>
          <a:ln>
            <a:noFill/>
          </a:ln>
        </p:spPr>
      </p:pic>
      <p:sp>
        <p:nvSpPr>
          <p:cNvPr id="527" name="Shape 527"/>
          <p:cNvSpPr txBox="1">
            <a:spLocks noGrp="1"/>
          </p:cNvSpPr>
          <p:nvPr>
            <p:ph type="body" idx="1"/>
          </p:nvPr>
        </p:nvSpPr>
        <p:spPr>
          <a:xfrm>
            <a:off x="30479" y="0"/>
            <a:ext cx="9113400" cy="6621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sp>
        <p:nvSpPr>
          <p:cNvPr id="528" name="Shape 528"/>
          <p:cNvSpPr txBox="1">
            <a:spLocks noGrp="1"/>
          </p:cNvSpPr>
          <p:nvPr>
            <p:ph type="sldNum" idx="12"/>
          </p:nvPr>
        </p:nvSpPr>
        <p:spPr>
          <a:xfrm>
            <a:off x="6553200" y="6356351"/>
            <a:ext cx="2133599" cy="365099"/>
          </a:xfrm>
          <a:prstGeom prst="rect">
            <a:avLst/>
          </a:prstGeom>
          <a:noFill/>
          <a:ln>
            <a:noFill/>
          </a:ln>
        </p:spPr>
        <p:txBody>
          <a:bodyPr lIns="91425" tIns="45700" rIns="91425" bIns="45700" anchor="ctr" anchorCtr="0">
            <a:noAutofit/>
          </a:bodyPr>
          <a:lstStyle/>
          <a:p>
            <a:pPr lvl="0" rtl="0">
              <a:spcBef>
                <a:spcPts val="0"/>
              </a:spcBef>
              <a:buClr>
                <a:srgbClr val="000000"/>
              </a:buClr>
              <a:buSzPct val="116666"/>
              <a:buFont typeface="Arial"/>
              <a:buNone/>
            </a:pPr>
            <a:endParaRPr/>
          </a:p>
          <a:p>
            <a:pPr lvl="1" rtl="0">
              <a:spcBef>
                <a:spcPts val="0"/>
              </a:spcBef>
              <a:buClr>
                <a:srgbClr val="000000"/>
              </a:buClr>
              <a:buSzPct val="77777"/>
              <a:buFont typeface="Arial"/>
              <a:buNone/>
            </a:pPr>
            <a:endParaRPr/>
          </a:p>
          <a:p>
            <a:pPr lvl="2" rtl="0">
              <a:spcBef>
                <a:spcPts val="0"/>
              </a:spcBef>
              <a:buClr>
                <a:srgbClr val="000000"/>
              </a:buClr>
              <a:buSzPct val="77777"/>
              <a:buFont typeface="Arial"/>
              <a:buNone/>
            </a:pPr>
            <a:endParaRPr/>
          </a:p>
          <a:p>
            <a:pPr lvl="3" rtl="0">
              <a:spcBef>
                <a:spcPts val="0"/>
              </a:spcBef>
              <a:buClr>
                <a:srgbClr val="000000"/>
              </a:buClr>
              <a:buSzPct val="77777"/>
              <a:buFont typeface="Arial"/>
              <a:buNone/>
            </a:pPr>
            <a:endParaRPr/>
          </a:p>
          <a:p>
            <a:pPr lvl="4" rtl="0">
              <a:spcBef>
                <a:spcPts val="0"/>
              </a:spcBef>
              <a:buClr>
                <a:srgbClr val="000000"/>
              </a:buClr>
              <a:buSzPct val="77777"/>
              <a:buFont typeface="Arial"/>
              <a:buNone/>
            </a:pPr>
            <a:endParaRPr/>
          </a:p>
          <a:p>
            <a:pPr lvl="5" rtl="0">
              <a:spcBef>
                <a:spcPts val="0"/>
              </a:spcBef>
              <a:buClr>
                <a:srgbClr val="000000"/>
              </a:buClr>
              <a:buSzPct val="77777"/>
              <a:buFont typeface="Arial"/>
              <a:buNone/>
            </a:pPr>
            <a:endParaRPr/>
          </a:p>
          <a:p>
            <a:pPr lvl="6" rtl="0">
              <a:spcBef>
                <a:spcPts val="0"/>
              </a:spcBef>
              <a:buClr>
                <a:srgbClr val="000000"/>
              </a:buClr>
              <a:buSzPct val="77777"/>
              <a:buFont typeface="Arial"/>
              <a:buNone/>
            </a:pPr>
            <a:endParaRPr/>
          </a:p>
          <a:p>
            <a:pPr lvl="7" rtl="0">
              <a:spcBef>
                <a:spcPts val="0"/>
              </a:spcBef>
              <a:buClr>
                <a:srgbClr val="000000"/>
              </a:buClr>
              <a:buSzPct val="77777"/>
              <a:buFont typeface="Arial"/>
              <a:buNone/>
            </a:pPr>
            <a:endParaRPr/>
          </a:p>
          <a:p>
            <a:pPr lvl="8" rtl="0">
              <a:spcBef>
                <a:spcPts val="0"/>
              </a:spcBef>
              <a:buClr>
                <a:srgbClr val="000000"/>
              </a:buClr>
              <a:buSzPct val="77777"/>
              <a:buFont typeface="Arial"/>
              <a:buNone/>
            </a:pPr>
            <a:endParaRPr/>
          </a:p>
        </p:txBody>
      </p:sp>
      <p:sp>
        <p:nvSpPr>
          <p:cNvPr id="529" name="Shape 529"/>
          <p:cNvSpPr/>
          <p:nvPr/>
        </p:nvSpPr>
        <p:spPr>
          <a:xfrm>
            <a:off x="687625" y="613250"/>
            <a:ext cx="7799100" cy="43914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0" name="Shape 530">
            <a:hlinkClick r:id="rId4"/>
          </p:cNvPr>
          <p:cNvSpPr/>
          <p:nvPr/>
        </p:nvSpPr>
        <p:spPr>
          <a:xfrm>
            <a:off x="1511300" y="684524"/>
            <a:ext cx="6003549" cy="4320125"/>
          </a:xfrm>
          <a:prstGeom prst="rect">
            <a:avLst/>
          </a:prstGeom>
          <a:blipFill>
            <a:blip r:embed="rId5">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Shape 535"/>
          <p:cNvPicPr preferRelativeResize="0"/>
          <p:nvPr/>
        </p:nvPicPr>
        <p:blipFill>
          <a:blip r:embed="rId3">
            <a:alphaModFix/>
          </a:blip>
          <a:stretch>
            <a:fillRect/>
          </a:stretch>
        </p:blipFill>
        <p:spPr>
          <a:xfrm>
            <a:off x="-84275" y="-78825"/>
            <a:ext cx="9312575" cy="6936825"/>
          </a:xfrm>
          <a:prstGeom prst="rect">
            <a:avLst/>
          </a:prstGeom>
          <a:noFill/>
          <a:ln>
            <a:noFill/>
          </a:ln>
        </p:spPr>
      </p:pic>
      <p:sp>
        <p:nvSpPr>
          <p:cNvPr id="536" name="Shape 536"/>
          <p:cNvSpPr txBox="1">
            <a:spLocks noGrp="1"/>
          </p:cNvSpPr>
          <p:nvPr>
            <p:ph type="title"/>
          </p:nvPr>
        </p:nvSpPr>
        <p:spPr>
          <a:xfrm>
            <a:off x="1026725" y="292300"/>
            <a:ext cx="8041800" cy="3064500"/>
          </a:xfrm>
          <a:prstGeom prst="rect">
            <a:avLst/>
          </a:prstGeom>
        </p:spPr>
        <p:txBody>
          <a:bodyPr lIns="91425" tIns="91425" rIns="91425" bIns="91425" anchor="ctr" anchorCtr="0">
            <a:noAutofit/>
          </a:bodyPr>
          <a:lstStyle/>
          <a:p>
            <a:pPr lvl="0" rtl="0">
              <a:spcBef>
                <a:spcPts val="560"/>
              </a:spcBef>
              <a:buClr>
                <a:schemeClr val="dk1"/>
              </a:buClr>
              <a:buSzPct val="30555"/>
              <a:buFont typeface="Arial"/>
              <a:buNone/>
            </a:pPr>
            <a:r>
              <a:rPr lang="en-US" sz="3600">
                <a:solidFill>
                  <a:srgbClr val="FF3399"/>
                </a:solidFill>
              </a:rPr>
              <a:t>Slides by </a:t>
            </a:r>
          </a:p>
          <a:p>
            <a:pPr lvl="0" rtl="0">
              <a:spcBef>
                <a:spcPts val="560"/>
              </a:spcBef>
              <a:buClr>
                <a:schemeClr val="dk1"/>
              </a:buClr>
              <a:buSzPct val="30555"/>
              <a:buFont typeface="Arial"/>
              <a:buNone/>
            </a:pPr>
            <a:r>
              <a:rPr lang="en-US" sz="3600">
                <a:solidFill>
                  <a:srgbClr val="FF3399"/>
                </a:solidFill>
              </a:rPr>
              <a:t>Christina Hickman, MA. Ed</a:t>
            </a:r>
          </a:p>
          <a:p>
            <a:pPr lvl="0">
              <a:spcBef>
                <a:spcPts val="560"/>
              </a:spcBef>
              <a:buClr>
                <a:schemeClr val="dk1"/>
              </a:buClr>
              <a:buSzPct val="30555"/>
              <a:buFont typeface="Arial"/>
              <a:buNone/>
            </a:pPr>
            <a:r>
              <a:rPr lang="en-US" sz="3600">
                <a:solidFill>
                  <a:srgbClr val="FF3399"/>
                </a:solidFill>
              </a:rPr>
              <a:t>2016</a:t>
            </a:r>
          </a:p>
        </p:txBody>
      </p:sp>
      <p:pic>
        <p:nvPicPr>
          <p:cNvPr id="537" name="Shape 537"/>
          <p:cNvPicPr preferRelativeResize="0"/>
          <p:nvPr/>
        </p:nvPicPr>
        <p:blipFill rotWithShape="1">
          <a:blip r:embed="rId4">
            <a:alphaModFix/>
          </a:blip>
          <a:srcRect/>
          <a:stretch/>
        </p:blipFill>
        <p:spPr>
          <a:xfrm>
            <a:off x="2990149" y="3825200"/>
            <a:ext cx="3574800" cy="2499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Danger Signs</a:t>
            </a:r>
          </a:p>
        </p:txBody>
      </p:sp>
      <p:sp>
        <p:nvSpPr>
          <p:cNvPr id="169" name="Shape 169"/>
          <p:cNvSpPr txBox="1">
            <a:spLocks noGrp="1"/>
          </p:cNvSpPr>
          <p:nvPr>
            <p:ph type="body" idx="1"/>
          </p:nvPr>
        </p:nvSpPr>
        <p:spPr>
          <a:xfrm>
            <a:off x="1687500" y="1290625"/>
            <a:ext cx="7239000" cy="5223000"/>
          </a:xfrm>
          <a:prstGeom prst="rect">
            <a:avLst/>
          </a:prstGeom>
        </p:spPr>
        <p:txBody>
          <a:bodyPr lIns="91425" tIns="91425" rIns="91425" bIns="91425" anchor="t" anchorCtr="0">
            <a:noAutofit/>
          </a:bodyPr>
          <a:lstStyle/>
          <a:p>
            <a:pPr marL="0" lvl="0" indent="0" rtl="0">
              <a:spcBef>
                <a:spcPts val="0"/>
              </a:spcBef>
              <a:buNone/>
            </a:pPr>
            <a:r>
              <a:rPr lang="en-US" sz="2400">
                <a:solidFill>
                  <a:srgbClr val="FFFF00"/>
                </a:solidFill>
                <a:latin typeface="Calibri"/>
                <a:ea typeface="Calibri"/>
                <a:cs typeface="Calibri"/>
                <a:sym typeface="Calibri"/>
              </a:rPr>
              <a:t>Contact your doctor if you have any of these symptoms.</a:t>
            </a:r>
          </a:p>
          <a:p>
            <a:pPr marL="0" lvl="0" indent="0" rtl="0">
              <a:spcBef>
                <a:spcPts val="0"/>
              </a:spcBef>
              <a:buNone/>
            </a:pPr>
            <a:r>
              <a:rPr lang="en-US" sz="2400">
                <a:solidFill>
                  <a:srgbClr val="FFFFFF"/>
                </a:solidFill>
                <a:latin typeface="Calibri"/>
                <a:ea typeface="Calibri"/>
                <a:cs typeface="Calibri"/>
                <a:sym typeface="Calibri"/>
              </a:rPr>
              <a:t> </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Bloody discharge</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Sudden gush of water</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Continued or recurring abdominal pain</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Severe headaches</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Blurred vision</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Sudden weight gain</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Reduced urination</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Rise in blood pressure</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Chills or fever</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Swelling</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Pain</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Vaginal bleeding</a:t>
            </a:r>
          </a:p>
          <a:p>
            <a:pPr lvl="0" rtl="0">
              <a:spcBef>
                <a:spcPts val="0"/>
              </a:spcBef>
              <a:buNone/>
            </a:pPr>
            <a:endParaRPr sz="2400">
              <a:solidFill>
                <a:srgbClr val="FFFFFF"/>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Expect the Unexpected</a:t>
            </a:r>
          </a:p>
        </p:txBody>
      </p:sp>
      <p:sp>
        <p:nvSpPr>
          <p:cNvPr id="175" name="Shape 175"/>
          <p:cNvSpPr txBox="1">
            <a:spLocks noGrp="1"/>
          </p:cNvSpPr>
          <p:nvPr>
            <p:ph type="body" idx="1"/>
          </p:nvPr>
        </p:nvSpPr>
        <p:spPr>
          <a:xfrm>
            <a:off x="1778100" y="1309900"/>
            <a:ext cx="7184700" cy="5167200"/>
          </a:xfrm>
          <a:prstGeom prst="rect">
            <a:avLst/>
          </a:prstGeom>
        </p:spPr>
        <p:txBody>
          <a:bodyPr lIns="91425" tIns="91425" rIns="91425" bIns="91425" anchor="t" anchorCtr="0">
            <a:noAutofit/>
          </a:bodyPr>
          <a:lstStyle/>
          <a:p>
            <a:pPr marL="0" lvl="0" indent="0" rtl="0">
              <a:spcBef>
                <a:spcPts val="0"/>
              </a:spcBef>
              <a:buNone/>
            </a:pPr>
            <a:r>
              <a:rPr lang="en-US" sz="2400">
                <a:solidFill>
                  <a:srgbClr val="FFFF00"/>
                </a:solidFill>
                <a:latin typeface="Calibri"/>
                <a:ea typeface="Calibri"/>
                <a:cs typeface="Calibri"/>
                <a:sym typeface="Calibri"/>
              </a:rPr>
              <a:t>There are so many variables you can’t control, like…</a:t>
            </a:r>
          </a:p>
          <a:p>
            <a:pPr marL="0" lvl="0" indent="0" rtl="0">
              <a:spcBef>
                <a:spcPts val="0"/>
              </a:spcBef>
              <a:buNone/>
            </a:pPr>
            <a:r>
              <a:rPr lang="en-US" sz="2400">
                <a:solidFill>
                  <a:srgbClr val="FFFFFF"/>
                </a:solidFill>
                <a:latin typeface="Calibri"/>
                <a:ea typeface="Calibri"/>
                <a:cs typeface="Calibri"/>
                <a:sym typeface="Calibri"/>
              </a:rPr>
              <a:t> </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Which day you will deliver</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Whether you will have back labor or not</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How quickly the labor will start</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If your water will break at home</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If you’ll end up being induced</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If you might experience pain even with an epidural</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If your labor is fast or slow</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If instruments will be used to deliver the baby</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If an episiotomy might be needed during birth</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If you’ll end up needing stitches</a:t>
            </a:r>
          </a:p>
          <a:p>
            <a:pPr marL="457200" lvl="0" indent="-381000" rtl="0">
              <a:spcBef>
                <a:spcPts val="0"/>
              </a:spcBef>
              <a:buClr>
                <a:srgbClr val="FFFFFF"/>
              </a:buClr>
              <a:buSzPct val="100000"/>
            </a:pPr>
            <a:r>
              <a:rPr lang="en-US" sz="2400">
                <a:solidFill>
                  <a:srgbClr val="FFFFFF"/>
                </a:solidFill>
                <a:latin typeface="Times New Roman"/>
                <a:ea typeface="Times New Roman"/>
                <a:cs typeface="Times New Roman"/>
                <a:sym typeface="Times New Roman"/>
              </a:rPr>
              <a:t>   </a:t>
            </a:r>
            <a:r>
              <a:rPr lang="en-US" sz="2400">
                <a:solidFill>
                  <a:srgbClr val="FFFFFF"/>
                </a:solidFill>
                <a:latin typeface="Calibri"/>
                <a:ea typeface="Calibri"/>
                <a:cs typeface="Calibri"/>
                <a:sym typeface="Calibri"/>
              </a:rPr>
              <a:t>If you’ll need to have a C-Section</a:t>
            </a:r>
          </a:p>
          <a:p>
            <a:pPr lvl="0" rtl="0">
              <a:spcBef>
                <a:spcPts val="0"/>
              </a:spcBef>
              <a:buNone/>
            </a:pPr>
            <a:endParaRPr sz="2400">
              <a:solidFill>
                <a:srgbClr val="FFFFFF"/>
              </a:solidFil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solidFill>
                  <a:srgbClr val="FFFFFF"/>
                </a:solidFill>
              </a:rPr>
              <a:t>False Labor vs True</a:t>
            </a:r>
          </a:p>
        </p:txBody>
      </p:sp>
      <p:sp>
        <p:nvSpPr>
          <p:cNvPr id="181" name="Shape 181"/>
          <p:cNvSpPr txBox="1">
            <a:spLocks noGrp="1"/>
          </p:cNvSpPr>
          <p:nvPr>
            <p:ph type="body" idx="1"/>
          </p:nvPr>
        </p:nvSpPr>
        <p:spPr>
          <a:xfrm>
            <a:off x="1596775" y="1535125"/>
            <a:ext cx="2900400" cy="639900"/>
          </a:xfrm>
          <a:prstGeom prst="rect">
            <a:avLst/>
          </a:prstGeom>
        </p:spPr>
        <p:txBody>
          <a:bodyPr lIns="91425" tIns="91425" rIns="91425" bIns="91425" anchor="b" anchorCtr="0">
            <a:noAutofit/>
          </a:bodyPr>
          <a:lstStyle/>
          <a:p>
            <a:pPr lvl="0" rtl="0">
              <a:spcBef>
                <a:spcPts val="0"/>
              </a:spcBef>
              <a:buNone/>
            </a:pPr>
            <a:r>
              <a:rPr lang="en-US">
                <a:solidFill>
                  <a:srgbClr val="FFFF00"/>
                </a:solidFill>
              </a:rPr>
              <a:t>False Labor</a:t>
            </a:r>
          </a:p>
        </p:txBody>
      </p:sp>
      <p:sp>
        <p:nvSpPr>
          <p:cNvPr id="182" name="Shape 182"/>
          <p:cNvSpPr txBox="1">
            <a:spLocks noGrp="1"/>
          </p:cNvSpPr>
          <p:nvPr>
            <p:ph type="body" idx="2"/>
          </p:nvPr>
        </p:nvSpPr>
        <p:spPr>
          <a:xfrm>
            <a:off x="1469775" y="2174875"/>
            <a:ext cx="3263400" cy="3951300"/>
          </a:xfrm>
          <a:prstGeom prst="rect">
            <a:avLst/>
          </a:prstGeom>
        </p:spPr>
        <p:txBody>
          <a:bodyPr lIns="91425" tIns="91425" rIns="91425" bIns="91425" anchor="t" anchorCtr="0">
            <a:noAutofit/>
          </a:bodyPr>
          <a:lstStyle/>
          <a:p>
            <a:pPr marL="457200" lvl="0" indent="-342900" rtl="0">
              <a:lnSpc>
                <a:spcPct val="115000"/>
              </a:lnSpc>
              <a:spcBef>
                <a:spcPts val="0"/>
              </a:spcBef>
              <a:buClr>
                <a:srgbClr val="FFFFFF"/>
              </a:buClr>
              <a:buSzPct val="100000"/>
              <a:buFont typeface="Calibri"/>
            </a:pPr>
            <a:r>
              <a:rPr lang="en-US" sz="1800">
                <a:solidFill>
                  <a:srgbClr val="FFFFFF"/>
                </a:solidFill>
                <a:latin typeface="Calibri"/>
                <a:ea typeface="Calibri"/>
                <a:cs typeface="Calibri"/>
                <a:sym typeface="Calibri"/>
              </a:rPr>
              <a:t>No bloody show</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Membranes are intact</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Contractions are up front and up high</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No progression in timing or intensity</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Contractions stop when you walk</a:t>
            </a:r>
          </a:p>
          <a:p>
            <a:pPr marL="457200" lvl="0" indent="-342900" rtl="0">
              <a:lnSpc>
                <a:spcPct val="115000"/>
              </a:lnSpc>
              <a:spcBef>
                <a:spcPts val="0"/>
              </a:spcBef>
              <a:buClr>
                <a:srgbClr val="FFFFFF"/>
              </a:buClr>
              <a:buSzPct val="100000"/>
            </a:pPr>
            <a:r>
              <a:rPr lang="en-US" sz="1800">
                <a:solidFill>
                  <a:srgbClr val="FFFFFF"/>
                </a:solidFill>
                <a:latin typeface="Calibri"/>
                <a:ea typeface="Calibri"/>
                <a:cs typeface="Calibri"/>
                <a:sym typeface="Calibri"/>
              </a:rPr>
              <a:t>No cervical changes</a:t>
            </a:r>
          </a:p>
          <a:p>
            <a:pPr lvl="0">
              <a:spcBef>
                <a:spcPts val="0"/>
              </a:spcBef>
              <a:buNone/>
            </a:pPr>
            <a:endParaRPr/>
          </a:p>
        </p:txBody>
      </p:sp>
      <p:sp>
        <p:nvSpPr>
          <p:cNvPr id="183" name="Shape 183"/>
          <p:cNvSpPr txBox="1">
            <a:spLocks noGrp="1"/>
          </p:cNvSpPr>
          <p:nvPr>
            <p:ph type="body" idx="3"/>
          </p:nvPr>
        </p:nvSpPr>
        <p:spPr>
          <a:xfrm>
            <a:off x="5261625" y="1535125"/>
            <a:ext cx="3425400" cy="639900"/>
          </a:xfrm>
          <a:prstGeom prst="rect">
            <a:avLst/>
          </a:prstGeom>
        </p:spPr>
        <p:txBody>
          <a:bodyPr lIns="91425" tIns="91425" rIns="91425" bIns="91425" anchor="b" anchorCtr="0">
            <a:noAutofit/>
          </a:bodyPr>
          <a:lstStyle/>
          <a:p>
            <a:pPr lvl="0">
              <a:spcBef>
                <a:spcPts val="0"/>
              </a:spcBef>
              <a:buNone/>
            </a:pPr>
            <a:r>
              <a:rPr lang="en-US">
                <a:solidFill>
                  <a:srgbClr val="FFFF00"/>
                </a:solidFill>
              </a:rPr>
              <a:t>True Labor</a:t>
            </a:r>
          </a:p>
        </p:txBody>
      </p:sp>
      <p:sp>
        <p:nvSpPr>
          <p:cNvPr id="184" name="Shape 184"/>
          <p:cNvSpPr txBox="1">
            <a:spLocks noGrp="1"/>
          </p:cNvSpPr>
          <p:nvPr>
            <p:ph type="body" idx="4"/>
          </p:nvPr>
        </p:nvSpPr>
        <p:spPr>
          <a:xfrm>
            <a:off x="5080200" y="2174875"/>
            <a:ext cx="3606600" cy="3951300"/>
          </a:xfrm>
          <a:prstGeom prst="rect">
            <a:avLst/>
          </a:prstGeom>
        </p:spPr>
        <p:txBody>
          <a:bodyPr lIns="91425" tIns="91425" rIns="91425" bIns="91425" anchor="t" anchorCtr="0">
            <a:noAutofit/>
          </a:bodyPr>
          <a:lstStyle/>
          <a:p>
            <a:pPr marL="457200" lvl="0" indent="-342900" rtl="0">
              <a:lnSpc>
                <a:spcPct val="115000"/>
              </a:lnSpc>
              <a:spcBef>
                <a:spcPts val="0"/>
              </a:spcBef>
              <a:buClr>
                <a:srgbClr val="FFFFFF"/>
              </a:buClr>
              <a:buSzPct val="100000"/>
              <a:buFont typeface="Calibri"/>
            </a:pPr>
            <a:r>
              <a:rPr lang="en-US" sz="1800">
                <a:solidFill>
                  <a:srgbClr val="FFFFFF"/>
                </a:solidFill>
                <a:latin typeface="Calibri"/>
                <a:ea typeface="Calibri"/>
                <a:cs typeface="Calibri"/>
                <a:sym typeface="Calibri"/>
              </a:rPr>
              <a:t>Loss of mucus plug</a:t>
            </a:r>
          </a:p>
          <a:p>
            <a:pPr marL="457200" lvl="0" indent="-342900" rtl="0">
              <a:lnSpc>
                <a:spcPct val="115000"/>
              </a:lnSpc>
              <a:spcBef>
                <a:spcPts val="0"/>
              </a:spcBef>
              <a:buClr>
                <a:srgbClr val="FFFFFF"/>
              </a:buClr>
              <a:buSzPct val="100000"/>
              <a:buFont typeface="Calibri"/>
            </a:pPr>
            <a:r>
              <a:rPr lang="en-US" sz="1800">
                <a:solidFill>
                  <a:srgbClr val="FFFFFF"/>
                </a:solidFill>
                <a:latin typeface="Calibri"/>
                <a:ea typeface="Calibri"/>
                <a:cs typeface="Calibri"/>
                <a:sym typeface="Calibri"/>
              </a:rPr>
              <a:t>Rupture of membrane</a:t>
            </a:r>
          </a:p>
          <a:p>
            <a:pPr marL="457200" lvl="0" indent="-342900" rtl="0">
              <a:lnSpc>
                <a:spcPct val="115000"/>
              </a:lnSpc>
              <a:spcBef>
                <a:spcPts val="0"/>
              </a:spcBef>
              <a:buClr>
                <a:srgbClr val="FFFFFF"/>
              </a:buClr>
              <a:buSzPct val="100000"/>
              <a:buFont typeface="Calibri"/>
            </a:pPr>
            <a:r>
              <a:rPr lang="en-US" sz="1800">
                <a:solidFill>
                  <a:srgbClr val="FFFFFF"/>
                </a:solidFill>
                <a:latin typeface="Calibri"/>
                <a:ea typeface="Calibri"/>
                <a:cs typeface="Calibri"/>
                <a:sym typeface="Calibri"/>
              </a:rPr>
              <a:t>Low dull backache below waistline</a:t>
            </a:r>
          </a:p>
          <a:p>
            <a:pPr marL="457200" lvl="0" indent="-342900" rtl="0">
              <a:lnSpc>
                <a:spcPct val="115000"/>
              </a:lnSpc>
              <a:spcBef>
                <a:spcPts val="0"/>
              </a:spcBef>
              <a:buClr>
                <a:srgbClr val="FFFFFF"/>
              </a:buClr>
              <a:buSzPct val="100000"/>
              <a:buFont typeface="Calibri"/>
            </a:pPr>
            <a:r>
              <a:rPr lang="en-US" sz="1800">
                <a:solidFill>
                  <a:srgbClr val="FFFFFF"/>
                </a:solidFill>
                <a:latin typeface="Calibri"/>
                <a:ea typeface="Calibri"/>
                <a:cs typeface="Calibri"/>
                <a:sym typeface="Calibri"/>
              </a:rPr>
              <a:t>Rhythmic, regular pattern</a:t>
            </a:r>
          </a:p>
          <a:p>
            <a:pPr marL="457200" lvl="0" indent="-342900" rtl="0">
              <a:lnSpc>
                <a:spcPct val="115000"/>
              </a:lnSpc>
              <a:spcBef>
                <a:spcPts val="0"/>
              </a:spcBef>
              <a:buClr>
                <a:srgbClr val="FFFFFF"/>
              </a:buClr>
              <a:buSzPct val="100000"/>
              <a:buFont typeface="Calibri"/>
            </a:pPr>
            <a:r>
              <a:rPr lang="en-US" sz="1800">
                <a:solidFill>
                  <a:srgbClr val="FFFFFF"/>
                </a:solidFill>
                <a:latin typeface="Calibri"/>
                <a:ea typeface="Calibri"/>
                <a:cs typeface="Calibri"/>
                <a:sym typeface="Calibri"/>
              </a:rPr>
              <a:t>Pelvic pressure</a:t>
            </a:r>
          </a:p>
          <a:p>
            <a:pPr marL="457200" lvl="0" indent="-342900" rtl="0">
              <a:lnSpc>
                <a:spcPct val="115000"/>
              </a:lnSpc>
              <a:spcBef>
                <a:spcPts val="0"/>
              </a:spcBef>
              <a:buClr>
                <a:srgbClr val="FFFFFF"/>
              </a:buClr>
              <a:buSzPct val="100000"/>
              <a:buFont typeface="Calibri"/>
            </a:pPr>
            <a:r>
              <a:rPr lang="en-US" sz="1800">
                <a:solidFill>
                  <a:srgbClr val="FFFFFF"/>
                </a:solidFill>
                <a:latin typeface="Calibri"/>
                <a:ea typeface="Calibri"/>
                <a:cs typeface="Calibri"/>
                <a:sym typeface="Calibri"/>
              </a:rPr>
              <a:t>Contractions get stronger, longer and closer together</a:t>
            </a:r>
          </a:p>
          <a:p>
            <a:pPr marL="457200" lvl="0" indent="-342900" rtl="0">
              <a:lnSpc>
                <a:spcPct val="115000"/>
              </a:lnSpc>
              <a:spcBef>
                <a:spcPts val="0"/>
              </a:spcBef>
              <a:buClr>
                <a:srgbClr val="FFFFFF"/>
              </a:buClr>
              <a:buSzPct val="100000"/>
              <a:buFont typeface="Calibri"/>
            </a:pPr>
            <a:r>
              <a:rPr lang="en-US" sz="1800">
                <a:solidFill>
                  <a:srgbClr val="FFFFFF"/>
                </a:solidFill>
                <a:latin typeface="Calibri"/>
                <a:ea typeface="Calibri"/>
                <a:cs typeface="Calibri"/>
                <a:sym typeface="Calibri"/>
              </a:rPr>
              <a:t>Walking make contractions stronger</a:t>
            </a:r>
          </a:p>
          <a:p>
            <a:pPr lvl="0">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Going to the Hospital</a:t>
            </a:r>
          </a:p>
        </p:txBody>
      </p:sp>
      <p:sp>
        <p:nvSpPr>
          <p:cNvPr id="190" name="Shape 190"/>
          <p:cNvSpPr txBox="1">
            <a:spLocks noGrp="1"/>
          </p:cNvSpPr>
          <p:nvPr>
            <p:ph type="body" idx="1"/>
          </p:nvPr>
        </p:nvSpPr>
        <p:spPr>
          <a:xfrm>
            <a:off x="1452250" y="1897200"/>
            <a:ext cx="3334800" cy="4705500"/>
          </a:xfrm>
          <a:prstGeom prst="rect">
            <a:avLst/>
          </a:prstGeom>
        </p:spPr>
        <p:txBody>
          <a:bodyPr lIns="91425" tIns="91425" rIns="91425" bIns="91425" anchor="t" anchorCtr="0">
            <a:noAutofit/>
          </a:bodyPr>
          <a:lstStyle/>
          <a:p>
            <a:pPr marL="457200" lvl="0" indent="-368300" rtl="0">
              <a:spcBef>
                <a:spcPts val="0"/>
              </a:spcBef>
              <a:buClr>
                <a:srgbClr val="FFFFFF"/>
              </a:buClr>
              <a:buSzPct val="100000"/>
              <a:buFont typeface="Calibri"/>
            </a:pPr>
            <a:r>
              <a:rPr lang="en-US" sz="2200">
                <a:solidFill>
                  <a:srgbClr val="FFFFFF"/>
                </a:solidFill>
                <a:latin typeface="Calibri"/>
                <a:ea typeface="Calibri"/>
                <a:cs typeface="Calibri"/>
                <a:sym typeface="Calibri"/>
              </a:rPr>
              <a:t>Contact your obstetrician and/or doula when you are in labor for further instructions. </a:t>
            </a:r>
          </a:p>
          <a:p>
            <a:pPr marL="457200" lvl="0" indent="-368300" rtl="0">
              <a:lnSpc>
                <a:spcPct val="115000"/>
              </a:lnSpc>
              <a:spcBef>
                <a:spcPts val="0"/>
              </a:spcBef>
              <a:buClr>
                <a:srgbClr val="FFFFFF"/>
              </a:buClr>
              <a:buSzPct val="100000"/>
              <a:buFont typeface="Calibri"/>
            </a:pPr>
            <a:r>
              <a:rPr lang="en-US" sz="2200">
                <a:solidFill>
                  <a:srgbClr val="FFFFFF"/>
                </a:solidFill>
                <a:latin typeface="Calibri"/>
                <a:ea typeface="Calibri"/>
                <a:cs typeface="Calibri"/>
                <a:sym typeface="Calibri"/>
              </a:rPr>
              <a:t> Use your GPS if the area if the is unfamiliar</a:t>
            </a:r>
          </a:p>
          <a:p>
            <a:pPr marL="457200" lvl="0" indent="-368300" rtl="0">
              <a:lnSpc>
                <a:spcPct val="115000"/>
              </a:lnSpc>
              <a:spcBef>
                <a:spcPts val="0"/>
              </a:spcBef>
              <a:buClr>
                <a:srgbClr val="FFFFFF"/>
              </a:buClr>
              <a:buSzPct val="100000"/>
              <a:buFont typeface="Calibri"/>
            </a:pPr>
            <a:r>
              <a:rPr lang="en-US" sz="2200">
                <a:solidFill>
                  <a:srgbClr val="FFFFFF"/>
                </a:solidFill>
                <a:latin typeface="Calibri"/>
                <a:ea typeface="Calibri"/>
                <a:cs typeface="Calibri"/>
                <a:sym typeface="Calibri"/>
              </a:rPr>
              <a:t> Take your packed bags</a:t>
            </a:r>
          </a:p>
          <a:p>
            <a:pPr marL="457200" lvl="0" indent="-368300" rtl="0">
              <a:lnSpc>
                <a:spcPct val="115000"/>
              </a:lnSpc>
              <a:spcBef>
                <a:spcPts val="0"/>
              </a:spcBef>
              <a:buClr>
                <a:srgbClr val="FFFFFF"/>
              </a:buClr>
              <a:buSzPct val="100000"/>
              <a:buFont typeface="Calibri"/>
            </a:pPr>
            <a:r>
              <a:rPr lang="en-US" sz="2200">
                <a:solidFill>
                  <a:srgbClr val="FFFFFF"/>
                </a:solidFill>
                <a:latin typeface="Calibri"/>
                <a:ea typeface="Calibri"/>
                <a:cs typeface="Calibri"/>
                <a:sym typeface="Calibri"/>
              </a:rPr>
              <a:t>Photo ID</a:t>
            </a:r>
          </a:p>
          <a:p>
            <a:pPr marL="457200" lvl="0" indent="-368300" rtl="0">
              <a:lnSpc>
                <a:spcPct val="115000"/>
              </a:lnSpc>
              <a:spcBef>
                <a:spcPts val="0"/>
              </a:spcBef>
              <a:buClr>
                <a:srgbClr val="FFFFFF"/>
              </a:buClr>
              <a:buSzPct val="100000"/>
              <a:buFont typeface="Calibri"/>
            </a:pPr>
            <a:r>
              <a:rPr lang="en-US" sz="2200">
                <a:solidFill>
                  <a:srgbClr val="FFFFFF"/>
                </a:solidFill>
                <a:latin typeface="Calibri"/>
                <a:ea typeface="Calibri"/>
                <a:cs typeface="Calibri"/>
                <a:sym typeface="Calibri"/>
              </a:rPr>
              <a:t> Take your Pre-Admission Packet (if you have one)</a:t>
            </a:r>
          </a:p>
          <a:p>
            <a:pPr lvl="0" rtl="0">
              <a:spcBef>
                <a:spcPts val="0"/>
              </a:spcBef>
              <a:buNone/>
            </a:pPr>
            <a:endParaRPr sz="2200">
              <a:solidFill>
                <a:schemeClr val="dk1"/>
              </a:solidFill>
              <a:latin typeface="Calibri"/>
              <a:ea typeface="Calibri"/>
              <a:cs typeface="Calibri"/>
              <a:sym typeface="Calibri"/>
            </a:endParaRPr>
          </a:p>
        </p:txBody>
      </p:sp>
      <p:sp>
        <p:nvSpPr>
          <p:cNvPr id="191" name="Shape 191"/>
          <p:cNvSpPr txBox="1"/>
          <p:nvPr/>
        </p:nvSpPr>
        <p:spPr>
          <a:xfrm>
            <a:off x="1059725" y="1283700"/>
            <a:ext cx="7888200" cy="613500"/>
          </a:xfrm>
          <a:prstGeom prst="rect">
            <a:avLst/>
          </a:prstGeom>
          <a:noFill/>
          <a:ln>
            <a:noFill/>
          </a:ln>
        </p:spPr>
        <p:txBody>
          <a:bodyPr lIns="91425" tIns="91425" rIns="91425" bIns="91425" anchor="t" anchorCtr="0">
            <a:noAutofit/>
          </a:bodyPr>
          <a:lstStyle/>
          <a:p>
            <a:pPr lvl="0">
              <a:spcBef>
                <a:spcPts val="0"/>
              </a:spcBef>
              <a:buNone/>
            </a:pPr>
            <a:r>
              <a:rPr lang="en-US" sz="2400">
                <a:solidFill>
                  <a:srgbClr val="FFFF00"/>
                </a:solidFill>
                <a:latin typeface="Calibri"/>
                <a:ea typeface="Calibri"/>
                <a:cs typeface="Calibri"/>
                <a:sym typeface="Calibri"/>
              </a:rPr>
              <a:t>Admitting procedures are about the same in most hospitals</a:t>
            </a:r>
            <a:r>
              <a:rPr lang="en-US" sz="2400">
                <a:solidFill>
                  <a:schemeClr val="dk1"/>
                </a:solidFill>
                <a:latin typeface="Calibri"/>
                <a:ea typeface="Calibri"/>
                <a:cs typeface="Calibri"/>
                <a:sym typeface="Calibri"/>
              </a:rPr>
              <a:t>  </a:t>
            </a:r>
          </a:p>
        </p:txBody>
      </p:sp>
      <p:sp>
        <p:nvSpPr>
          <p:cNvPr id="192" name="Shape 192"/>
          <p:cNvSpPr txBox="1"/>
          <p:nvPr/>
        </p:nvSpPr>
        <p:spPr>
          <a:xfrm>
            <a:off x="4787050" y="1803300"/>
            <a:ext cx="4101900" cy="5054700"/>
          </a:xfrm>
          <a:prstGeom prst="rect">
            <a:avLst/>
          </a:prstGeom>
          <a:noFill/>
          <a:ln>
            <a:noFill/>
          </a:ln>
        </p:spPr>
        <p:txBody>
          <a:bodyPr lIns="91425" tIns="91425" rIns="91425" bIns="91425" anchor="t" anchorCtr="0">
            <a:noAutofit/>
          </a:bodyPr>
          <a:lstStyle/>
          <a:p>
            <a:pPr marL="457200" lvl="0" indent="-349250" rtl="0">
              <a:lnSpc>
                <a:spcPct val="115000"/>
              </a:lnSpc>
              <a:spcBef>
                <a:spcPts val="0"/>
              </a:spcBef>
              <a:buClr>
                <a:srgbClr val="FFFFFF"/>
              </a:buClr>
              <a:buSzPct val="100000"/>
              <a:buFont typeface="Calibri"/>
              <a:buChar char="●"/>
            </a:pPr>
            <a:r>
              <a:rPr lang="en-US" sz="1900">
                <a:solidFill>
                  <a:srgbClr val="FFFFFF"/>
                </a:solidFill>
                <a:latin typeface="Calibri"/>
                <a:ea typeface="Calibri"/>
                <a:cs typeface="Calibri"/>
                <a:sym typeface="Calibri"/>
              </a:rPr>
              <a:t>Check in at Admissions Desk which should be visible from the main entrance.</a:t>
            </a:r>
          </a:p>
          <a:p>
            <a:pPr marL="457200" lvl="0" indent="-349250" rtl="0">
              <a:lnSpc>
                <a:spcPct val="115000"/>
              </a:lnSpc>
              <a:spcBef>
                <a:spcPts val="0"/>
              </a:spcBef>
              <a:buClr>
                <a:srgbClr val="FFFFFF"/>
              </a:buClr>
              <a:buSzPct val="100000"/>
              <a:buFont typeface="Calibri"/>
              <a:buChar char="●"/>
            </a:pPr>
            <a:r>
              <a:rPr lang="en-US" sz="1900">
                <a:solidFill>
                  <a:srgbClr val="FFFFFF"/>
                </a:solidFill>
                <a:latin typeface="Calibri"/>
                <a:ea typeface="Calibri"/>
                <a:cs typeface="Calibri"/>
                <a:sym typeface="Calibri"/>
              </a:rPr>
              <a:t>You will be directed to the Labor &amp; Delivery area and placed in a room.</a:t>
            </a:r>
          </a:p>
          <a:p>
            <a:pPr marL="457200" lvl="0" indent="-349250" rtl="0">
              <a:lnSpc>
                <a:spcPct val="115000"/>
              </a:lnSpc>
              <a:spcBef>
                <a:spcPts val="0"/>
              </a:spcBef>
              <a:buClr>
                <a:srgbClr val="FFFFFF"/>
              </a:buClr>
              <a:buSzPct val="100000"/>
              <a:buFont typeface="Calibri"/>
              <a:buChar char="●"/>
            </a:pPr>
            <a:r>
              <a:rPr lang="en-US" sz="1900">
                <a:solidFill>
                  <a:srgbClr val="FFFFFF"/>
                </a:solidFill>
                <a:latin typeface="Calibri"/>
                <a:ea typeface="Calibri"/>
                <a:cs typeface="Calibri"/>
                <a:sym typeface="Calibri"/>
              </a:rPr>
              <a:t>You’ll put on your hospital gown and get comfortable</a:t>
            </a:r>
          </a:p>
          <a:p>
            <a:pPr marL="457200" lvl="0" indent="-349250" rtl="0">
              <a:lnSpc>
                <a:spcPct val="115000"/>
              </a:lnSpc>
              <a:spcBef>
                <a:spcPts val="0"/>
              </a:spcBef>
              <a:buClr>
                <a:srgbClr val="FFFFFF"/>
              </a:buClr>
              <a:buSzPct val="100000"/>
              <a:buFont typeface="Calibri"/>
              <a:buChar char="●"/>
            </a:pPr>
            <a:r>
              <a:rPr lang="en-US" sz="1900">
                <a:solidFill>
                  <a:srgbClr val="FFFFFF"/>
                </a:solidFill>
                <a:latin typeface="Calibri"/>
                <a:ea typeface="Calibri"/>
                <a:cs typeface="Calibri"/>
                <a:sym typeface="Calibri"/>
              </a:rPr>
              <a:t>An IV will be started for fluids during labor</a:t>
            </a:r>
          </a:p>
          <a:p>
            <a:pPr marL="457200" lvl="0" indent="-349250" rtl="0">
              <a:lnSpc>
                <a:spcPct val="115000"/>
              </a:lnSpc>
              <a:spcBef>
                <a:spcPts val="0"/>
              </a:spcBef>
              <a:buClr>
                <a:srgbClr val="FFFFFF"/>
              </a:buClr>
              <a:buSzPct val="100000"/>
              <a:buFont typeface="Calibri"/>
              <a:buChar char="●"/>
            </a:pPr>
            <a:r>
              <a:rPr lang="en-US" sz="1900">
                <a:solidFill>
                  <a:srgbClr val="FFFFFF"/>
                </a:solidFill>
                <a:latin typeface="Calibri"/>
                <a:ea typeface="Calibri"/>
                <a:cs typeface="Calibri"/>
                <a:sym typeface="Calibri"/>
              </a:rPr>
              <a:t>Your vitals will be taken</a:t>
            </a:r>
          </a:p>
          <a:p>
            <a:pPr marL="457200" lvl="0" indent="-349250" rtl="0">
              <a:lnSpc>
                <a:spcPct val="115000"/>
              </a:lnSpc>
              <a:spcBef>
                <a:spcPts val="0"/>
              </a:spcBef>
              <a:buClr>
                <a:srgbClr val="FFFFFF"/>
              </a:buClr>
              <a:buSzPct val="100000"/>
              <a:buFont typeface="Calibri"/>
              <a:buChar char="●"/>
            </a:pPr>
            <a:r>
              <a:rPr lang="en-US" sz="1900">
                <a:solidFill>
                  <a:srgbClr val="FFFFFF"/>
                </a:solidFill>
                <a:latin typeface="Calibri"/>
                <a:ea typeface="Calibri"/>
                <a:cs typeface="Calibri"/>
                <a:sym typeface="Calibri"/>
              </a:rPr>
              <a:t>A fetal monitor will be strapped around your waist</a:t>
            </a:r>
          </a:p>
          <a:p>
            <a:pPr marL="457200" lvl="0" indent="-349250" rtl="0">
              <a:lnSpc>
                <a:spcPct val="115000"/>
              </a:lnSpc>
              <a:spcBef>
                <a:spcPts val="0"/>
              </a:spcBef>
              <a:buClr>
                <a:srgbClr val="FFFFFF"/>
              </a:buClr>
              <a:buSzPct val="100000"/>
              <a:buFont typeface="Calibri"/>
              <a:buChar char="●"/>
            </a:pPr>
            <a:r>
              <a:rPr lang="en-US" sz="1900">
                <a:solidFill>
                  <a:srgbClr val="FFFFFF"/>
                </a:solidFill>
                <a:latin typeface="Calibri"/>
                <a:ea typeface="Calibri"/>
                <a:cs typeface="Calibri"/>
                <a:sym typeface="Calibri"/>
              </a:rPr>
              <a:t>Staff will ask you a lot of questions to fill out medical history.</a:t>
            </a:r>
          </a:p>
          <a:p>
            <a:pPr lvl="0">
              <a:spcBef>
                <a:spcPts val="0"/>
              </a:spcBef>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Shape 197"/>
          <p:cNvSpPr txBox="1">
            <a:spLocks noGrp="1"/>
          </p:cNvSpPr>
          <p:nvPr>
            <p:ph type="body" idx="3"/>
          </p:nvPr>
        </p:nvSpPr>
        <p:spPr>
          <a:xfrm>
            <a:off x="1512150" y="337225"/>
            <a:ext cx="7149300" cy="1092600"/>
          </a:xfrm>
          <a:prstGeom prst="rect">
            <a:avLst/>
          </a:prstGeom>
        </p:spPr>
        <p:txBody>
          <a:bodyPr lIns="91425" tIns="91425" rIns="91425" bIns="91425" anchor="b" anchorCtr="0">
            <a:noAutofit/>
          </a:bodyPr>
          <a:lstStyle/>
          <a:p>
            <a:pPr lvl="0">
              <a:spcBef>
                <a:spcPts val="0"/>
              </a:spcBef>
              <a:buNone/>
            </a:pPr>
            <a:r>
              <a:rPr lang="en-US" sz="3000">
                <a:solidFill>
                  <a:srgbClr val="FFFFFF"/>
                </a:solidFill>
              </a:rPr>
              <a:t>Some things they may need to know</a:t>
            </a:r>
          </a:p>
        </p:txBody>
      </p:sp>
      <p:sp>
        <p:nvSpPr>
          <p:cNvPr id="198" name="Shape 198"/>
          <p:cNvSpPr/>
          <p:nvPr/>
        </p:nvSpPr>
        <p:spPr>
          <a:xfrm>
            <a:off x="4036787" y="1991025"/>
            <a:ext cx="1868700" cy="19230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9" name="Shape 199"/>
          <p:cNvSpPr/>
          <p:nvPr/>
        </p:nvSpPr>
        <p:spPr>
          <a:xfrm>
            <a:off x="6355675" y="1991025"/>
            <a:ext cx="1868700" cy="19230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0" name="Shape 200"/>
          <p:cNvSpPr/>
          <p:nvPr/>
        </p:nvSpPr>
        <p:spPr>
          <a:xfrm>
            <a:off x="1717925" y="1991025"/>
            <a:ext cx="1868700" cy="1923000"/>
          </a:xfrm>
          <a:prstGeom prst="roundRect">
            <a:avLst>
              <a:gd name="adj" fmla="val 16667"/>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1" name="Shape 201"/>
          <p:cNvPicPr preferRelativeResize="0"/>
          <p:nvPr/>
        </p:nvPicPr>
        <p:blipFill>
          <a:blip r:embed="rId4">
            <a:alphaModFix/>
          </a:blip>
          <a:stretch>
            <a:fillRect/>
          </a:stretch>
        </p:blipFill>
        <p:spPr>
          <a:xfrm>
            <a:off x="4209150" y="2190525"/>
            <a:ext cx="1524000" cy="1524000"/>
          </a:xfrm>
          <a:prstGeom prst="rect">
            <a:avLst/>
          </a:prstGeom>
          <a:noFill/>
          <a:ln>
            <a:noFill/>
          </a:ln>
        </p:spPr>
      </p:pic>
      <p:pic>
        <p:nvPicPr>
          <p:cNvPr id="202" name="Shape 202"/>
          <p:cNvPicPr preferRelativeResize="0"/>
          <p:nvPr/>
        </p:nvPicPr>
        <p:blipFill>
          <a:blip r:embed="rId5">
            <a:alphaModFix/>
          </a:blip>
          <a:stretch>
            <a:fillRect/>
          </a:stretch>
        </p:blipFill>
        <p:spPr>
          <a:xfrm>
            <a:off x="6528025" y="2190525"/>
            <a:ext cx="1524000" cy="1524000"/>
          </a:xfrm>
          <a:prstGeom prst="rect">
            <a:avLst/>
          </a:prstGeom>
          <a:noFill/>
          <a:ln>
            <a:noFill/>
          </a:ln>
        </p:spPr>
      </p:pic>
      <p:pic>
        <p:nvPicPr>
          <p:cNvPr id="203" name="Shape 203"/>
          <p:cNvPicPr preferRelativeResize="0"/>
          <p:nvPr/>
        </p:nvPicPr>
        <p:blipFill>
          <a:blip r:embed="rId6">
            <a:alphaModFix/>
          </a:blip>
          <a:stretch>
            <a:fillRect/>
          </a:stretch>
        </p:blipFill>
        <p:spPr>
          <a:xfrm>
            <a:off x="1890275" y="2190525"/>
            <a:ext cx="1524000" cy="15240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3826</Words>
  <Application>Microsoft Office PowerPoint</Application>
  <PresentationFormat>On-screen Show (4:3)</PresentationFormat>
  <Paragraphs>469</Paragraphs>
  <Slides>46</Slides>
  <Notes>46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Calibri</vt:lpstr>
      <vt:lpstr>Times New Roman</vt:lpstr>
      <vt:lpstr>Architects Daughter</vt:lpstr>
      <vt:lpstr>Diseño predeterminado</vt:lpstr>
      <vt:lpstr>simple-light-2</vt:lpstr>
      <vt:lpstr>Everything you Wanted to Know about Childbirth            - from A to Z</vt:lpstr>
      <vt:lpstr>Anticipating the Arrival</vt:lpstr>
      <vt:lpstr>Bags are Packed</vt:lpstr>
      <vt:lpstr>Coach Duties</vt:lpstr>
      <vt:lpstr>Danger Signs</vt:lpstr>
      <vt:lpstr>Expect the Unexpected</vt:lpstr>
      <vt:lpstr>False Labor vs True</vt:lpstr>
      <vt:lpstr>Going to the Hospital</vt:lpstr>
      <vt:lpstr>PowerPoint Presentation</vt:lpstr>
      <vt:lpstr>How does Labor Feel?</vt:lpstr>
      <vt:lpstr>Investigate you own Birth</vt:lpstr>
      <vt:lpstr>Just Relax</vt:lpstr>
      <vt:lpstr>Know Your Birth Plan</vt:lpstr>
      <vt:lpstr>Labor Begins</vt:lpstr>
      <vt:lpstr>PowerPoint Presentation</vt:lpstr>
      <vt:lpstr>PowerPoint Presentation</vt:lpstr>
      <vt:lpstr>PowerPoint Presentation</vt:lpstr>
      <vt:lpstr>Medications</vt:lpstr>
      <vt:lpstr>PowerPoint Presentation</vt:lpstr>
      <vt:lpstr>Normal Procedures</vt:lpstr>
      <vt:lpstr>Normal Procedures</vt:lpstr>
      <vt:lpstr>PowerPoint Presentation</vt:lpstr>
      <vt:lpstr>Opening the Cervix</vt:lpstr>
      <vt:lpstr>Positions &amp; Presentations</vt:lpstr>
      <vt:lpstr>Quite a Workout!</vt:lpstr>
      <vt:lpstr>Remember to Breathe</vt:lpstr>
      <vt:lpstr>Stages of Labor</vt:lpstr>
      <vt:lpstr>PowerPoint Presentation</vt:lpstr>
      <vt:lpstr>Stages of Labor</vt:lpstr>
      <vt:lpstr>PowerPoint Presentation</vt:lpstr>
      <vt:lpstr>Stages of Labor</vt:lpstr>
      <vt:lpstr>PowerPoint Presentation</vt:lpstr>
      <vt:lpstr>Time to Meet Your Baby</vt:lpstr>
      <vt:lpstr>PowerPoint Presentation</vt:lpstr>
      <vt:lpstr>Time to Meet Your Baby</vt:lpstr>
      <vt:lpstr>PowerPoint Presentation</vt:lpstr>
      <vt:lpstr>Uterus Following Delivery</vt:lpstr>
      <vt:lpstr>Uterus Following Delivery</vt:lpstr>
      <vt:lpstr>Very Long Days Ahead</vt:lpstr>
      <vt:lpstr>What is Postpartum?</vt:lpstr>
      <vt:lpstr>Exercise After 6 Weeks</vt:lpstr>
      <vt:lpstr>Your Support System</vt:lpstr>
      <vt:lpstr>Zero in on Baby’s Needs</vt:lpstr>
      <vt:lpstr>Zero in on Baby’s Needs</vt:lpstr>
      <vt:lpstr>PowerPoint Presentation</vt:lpstr>
      <vt:lpstr>Slides by  Christina Hickman, MA. Ed 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Wanted to Know about Childbirth            - from A to Z</dc:title>
  <cp:lastModifiedBy>cf_hickman</cp:lastModifiedBy>
  <cp:revision>1</cp:revision>
  <dcterms:modified xsi:type="dcterms:W3CDTF">2018-03-15T16:15:38Z</dcterms:modified>
</cp:coreProperties>
</file>