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05f5ab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305f5ab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37ccee4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337ccee4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a09694f8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a09694f8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05f5ab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05f5ab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2162c5d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32162c5d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37ccee4a_1_46:notes"/>
          <p:cNvSpPr txBox="1">
            <a:spLocks noGrp="1"/>
          </p:cNvSpPr>
          <p:nvPr>
            <p:ph type="body" idx="1"/>
          </p:nvPr>
        </p:nvSpPr>
        <p:spPr>
          <a:xfrm>
            <a:off x="686108" y="4342703"/>
            <a:ext cx="54858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88800" rIns="88800" bIns="88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337ccee4a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2162c5da_10_90:notes"/>
          <p:cNvSpPr txBox="1">
            <a:spLocks noGrp="1"/>
          </p:cNvSpPr>
          <p:nvPr>
            <p:ph type="body" idx="1"/>
          </p:nvPr>
        </p:nvSpPr>
        <p:spPr>
          <a:xfrm>
            <a:off x="686108" y="4342703"/>
            <a:ext cx="5485785" cy="41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88800" rIns="88800" bIns="88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32162c5da_1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ed4d9bd70_1_13:notes"/>
          <p:cNvSpPr txBox="1">
            <a:spLocks noGrp="1"/>
          </p:cNvSpPr>
          <p:nvPr>
            <p:ph type="body" idx="1"/>
          </p:nvPr>
        </p:nvSpPr>
        <p:spPr>
          <a:xfrm>
            <a:off x="686108" y="4342703"/>
            <a:ext cx="54858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88800" rIns="88800" bIns="88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4ed4d9bd70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ed4d9bd7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ed4d9bd7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0a09694f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0a09694f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fc541a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fc541a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05f5ab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05f5ab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ed4d9bd70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ed4d9bd70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05f5ab0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05f5ab0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2162c5da_1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8" name="Google Shape;328;g332162c5da_10_143:notes"/>
          <p:cNvSpPr txBox="1">
            <a:spLocks noGrp="1"/>
          </p:cNvSpPr>
          <p:nvPr>
            <p:ph type="body" idx="1"/>
          </p:nvPr>
        </p:nvSpPr>
        <p:spPr>
          <a:xfrm>
            <a:off x="686108" y="4342703"/>
            <a:ext cx="5485785" cy="41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44400" rIns="88800" bIns="44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32162c5da_10_143:notes"/>
          <p:cNvSpPr txBox="1">
            <a:spLocks noGrp="1"/>
          </p:cNvSpPr>
          <p:nvPr>
            <p:ph type="sldNum" idx="12"/>
          </p:nvPr>
        </p:nvSpPr>
        <p:spPr>
          <a:xfrm>
            <a:off x="3884354" y="8685406"/>
            <a:ext cx="2972108" cy="4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44400" rIns="88800" bIns="44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0fc541a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0fc541a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0fc541a8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0fc541a8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a09694f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a09694f8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2a1d5cf9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2a1d5cf9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2162c5da_1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g332162c5da_10_102:notes"/>
          <p:cNvSpPr txBox="1">
            <a:spLocks noGrp="1"/>
          </p:cNvSpPr>
          <p:nvPr>
            <p:ph type="body" idx="1"/>
          </p:nvPr>
        </p:nvSpPr>
        <p:spPr>
          <a:xfrm>
            <a:off x="686108" y="4342703"/>
            <a:ext cx="5485785" cy="4114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44400" rIns="88800" bIns="44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32162c5da_10_102:notes"/>
          <p:cNvSpPr txBox="1">
            <a:spLocks noGrp="1"/>
          </p:cNvSpPr>
          <p:nvPr>
            <p:ph type="sldNum" idx="12"/>
          </p:nvPr>
        </p:nvSpPr>
        <p:spPr>
          <a:xfrm>
            <a:off x="3884354" y="8685406"/>
            <a:ext cx="2972108" cy="4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00" tIns="44400" rIns="88800" bIns="44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a09694f8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a09694f8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a09694f8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a09694f8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a09694f8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a09694f8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37ccee4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337ccee4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ed4d9bd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ed4d9bd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a09694f8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a09694f8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ctrTitle"/>
          </p:nvPr>
        </p:nvSpPr>
        <p:spPr>
          <a:xfrm>
            <a:off x="311700" y="387928"/>
            <a:ext cx="8520600" cy="1820148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Human Reproduction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798" y="2472327"/>
            <a:ext cx="5066404" cy="3970036"/>
          </a:xfrm>
          <a:prstGeom prst="rect">
            <a:avLst/>
          </a:prstGeom>
          <a:noFill/>
          <a:ln w="762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38" y="1908000"/>
            <a:ext cx="8850313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Ovulation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-4984050" y="-407000"/>
            <a:ext cx="6655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1)  produce oocyte (oogenesis)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470375" y="1593750"/>
            <a:ext cx="4362600" cy="4993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Born with about 400,000 </a:t>
            </a:r>
            <a:r>
              <a:rPr lang="en" sz="2400">
                <a:solidFill>
                  <a:schemeClr val="dk1"/>
                </a:solidFill>
              </a:rPr>
              <a:t> or 200,000 in each ovary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 sz="2400">
                <a:solidFill>
                  <a:schemeClr val="dk1"/>
                </a:solidFill>
              </a:rPr>
              <a:t>They are the largest cells in the female body.  </a:t>
            </a:r>
            <a:endParaRPr sz="2400">
              <a:solidFill>
                <a:schemeClr val="dk1"/>
              </a:solidFill>
            </a:endParaRPr>
          </a:p>
          <a:p>
            <a:pPr marL="742950" lvl="1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◆"/>
            </a:pPr>
            <a:r>
              <a:rPr lang="en" sz="2400">
                <a:solidFill>
                  <a:schemeClr val="dk1"/>
                </a:solidFill>
              </a:rPr>
              <a:t>(about the size of a grain of sand.)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 sz="2400">
                <a:solidFill>
                  <a:schemeClr val="dk1"/>
                </a:solidFill>
              </a:rPr>
              <a:t>About 400-500 ova mature and are released over a lifetime 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2609">
            <a:off x="5001949" y="2374849"/>
            <a:ext cx="3793224" cy="2844925"/>
          </a:xfrm>
          <a:prstGeom prst="rect">
            <a:avLst/>
          </a:prstGeom>
          <a:noFill/>
          <a:ln w="762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5" name="Google Shape;235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386" y="1062400"/>
            <a:ext cx="6483226" cy="5795600"/>
          </a:xfrm>
          <a:prstGeom prst="rect">
            <a:avLst/>
          </a:prstGeom>
          <a:noFill/>
          <a:ln w="762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p3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Ovarian Events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2" name="Google Shape;242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Ovulation inside the Ovaries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-4984050" y="-407000"/>
            <a:ext cx="6655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1)  produce oocyte (oogenesis)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50" y="1593750"/>
            <a:ext cx="7300524" cy="52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>
            <a:spLocks noGrp="1"/>
          </p:cNvSpPr>
          <p:nvPr>
            <p:ph type="title"/>
          </p:nvPr>
        </p:nvSpPr>
        <p:spPr>
          <a:xfrm>
            <a:off x="254000" y="593375"/>
            <a:ext cx="85782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Ovulation of a Human Egg</a:t>
            </a:r>
            <a:endParaRPr sz="4400">
              <a:solidFill>
                <a:srgbClr val="000000"/>
              </a:solidFill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000" y="1946454"/>
            <a:ext cx="3838200" cy="3136046"/>
          </a:xfrm>
          <a:prstGeom prst="rect">
            <a:avLst/>
          </a:prstGeom>
          <a:noFill/>
          <a:ln w="381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p40"/>
          <p:cNvSpPr txBox="1"/>
          <p:nvPr/>
        </p:nvSpPr>
        <p:spPr>
          <a:xfrm>
            <a:off x="135550" y="2712737"/>
            <a:ext cx="114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/>
              <a:t>Ovum</a:t>
            </a:r>
            <a:endParaRPr/>
          </a:p>
        </p:txBody>
      </p:sp>
      <p:sp>
        <p:nvSpPr>
          <p:cNvPr id="258" name="Google Shape;258;p40"/>
          <p:cNvSpPr txBox="1"/>
          <p:nvPr/>
        </p:nvSpPr>
        <p:spPr>
          <a:xfrm>
            <a:off x="2922125" y="514102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Fimbriae</a:t>
            </a:r>
            <a:endParaRPr/>
          </a:p>
        </p:txBody>
      </p:sp>
      <p:sp>
        <p:nvSpPr>
          <p:cNvPr id="259" name="Google Shape;259;p40"/>
          <p:cNvSpPr txBox="1"/>
          <p:nvPr/>
        </p:nvSpPr>
        <p:spPr>
          <a:xfrm>
            <a:off x="0" y="6286300"/>
            <a:ext cx="3838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 </a:t>
            </a:r>
            <a:r>
              <a:rPr lang="en" sz="2400">
                <a:solidFill>
                  <a:schemeClr val="dk1"/>
                </a:solidFill>
              </a:rPr>
              <a:t>viewed by Endoscopy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60" name="Google Shape;260;p40"/>
          <p:cNvSpPr txBox="1"/>
          <p:nvPr/>
        </p:nvSpPr>
        <p:spPr>
          <a:xfrm>
            <a:off x="5228775" y="1452400"/>
            <a:ext cx="3675600" cy="5181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Fallopian Tubes</a:t>
            </a:r>
            <a:endParaRPr sz="2400" u="sng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air of muscular tubes with fingerlike projections that draw in the ovum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pathway for egg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Hair-like structures called cilia </a:t>
            </a: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carries the egg to uterus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fertilization </a:t>
            </a:r>
            <a:r>
              <a:rPr lang="e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must take place within 24 hours while the egg is still viable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xfrm>
            <a:off x="322500" y="275475"/>
            <a:ext cx="8505000" cy="832500"/>
          </a:xfrm>
          <a:prstGeom prst="rect">
            <a:avLst/>
          </a:prstGeom>
          <a:solidFill>
            <a:srgbClr val="B531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Swimming For Your life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1"/>
          </p:nvPr>
        </p:nvSpPr>
        <p:spPr>
          <a:xfrm>
            <a:off x="504150" y="1390575"/>
            <a:ext cx="8135700" cy="5217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sperm is a tiny package with a big responsibility; 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fertilize the egg and create a human life.  </a:t>
            </a:r>
            <a:endParaRPr/>
          </a:p>
          <a:p>
            <a:pPr marL="342900" marR="0" lvl="0" indent="-342900" algn="ctr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tiny package is loaded with “gear” for its important journey.</a:t>
            </a:r>
            <a:endParaRPr/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few facts</a:t>
            </a: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sperm production by a healthily man: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million to 50 million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Contents of an average ejaculation: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million sperm, 25 million moving, 20 million deformed.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Maturation: 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72 days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Average swimming speed of a sperm: 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inches per hour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Survival time in a woman: </a:t>
            </a:r>
            <a:endParaRPr>
              <a:solidFill>
                <a:srgbClr val="000000"/>
              </a:solidFill>
            </a:endParaRPr>
          </a:p>
          <a:p>
            <a:pPr marL="742950" marR="0" lvl="1" indent="-285750" algn="l" rtl="0"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en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to 7 days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8" name="Google Shape;268;p41" descr="http://www.biology.iupui.edu/biocourses/N100/images/3sperm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8325" y="5363926"/>
            <a:ext cx="4629150" cy="1417785"/>
          </a:xfrm>
          <a:prstGeom prst="rect">
            <a:avLst/>
          </a:prstGeom>
          <a:noFill/>
          <a:ln w="381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9" name="Google Shape;269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title"/>
          </p:nvPr>
        </p:nvSpPr>
        <p:spPr>
          <a:xfrm>
            <a:off x="261300" y="275475"/>
            <a:ext cx="8621400" cy="832500"/>
          </a:xfrm>
          <a:prstGeom prst="rect">
            <a:avLst/>
          </a:prstGeom>
          <a:solidFill>
            <a:srgbClr val="B531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Journey of the Sperm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5" y="1260375"/>
            <a:ext cx="7846862" cy="545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 txBox="1"/>
          <p:nvPr/>
        </p:nvSpPr>
        <p:spPr>
          <a:xfrm>
            <a:off x="952050" y="4817800"/>
            <a:ext cx="2209500" cy="97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2) Half die in acidic condition of vagina. The remainder will pass through the cervix</a:t>
            </a:r>
            <a:endParaRPr b="1"/>
          </a:p>
        </p:txBody>
      </p:sp>
      <p:sp>
        <p:nvSpPr>
          <p:cNvPr id="277" name="Google Shape;277;p42"/>
          <p:cNvSpPr txBox="1"/>
          <p:nvPr/>
        </p:nvSpPr>
        <p:spPr>
          <a:xfrm>
            <a:off x="5990250" y="5118200"/>
            <a:ext cx="2567400" cy="459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1)  400,000 are ejaculated</a:t>
            </a:r>
            <a:endParaRPr b="1"/>
          </a:p>
        </p:txBody>
      </p:sp>
      <p:sp>
        <p:nvSpPr>
          <p:cNvPr id="278" name="Google Shape;278;p42"/>
          <p:cNvSpPr txBox="1"/>
          <p:nvPr/>
        </p:nvSpPr>
        <p:spPr>
          <a:xfrm>
            <a:off x="1440800" y="1260375"/>
            <a:ext cx="2209500" cy="832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3) In one hour about 6000 sperm will reach the top of the uterus</a:t>
            </a:r>
            <a:endParaRPr b="1"/>
          </a:p>
        </p:txBody>
      </p:sp>
      <p:sp>
        <p:nvSpPr>
          <p:cNvPr id="279" name="Google Shape;279;p42"/>
          <p:cNvSpPr txBox="1"/>
          <p:nvPr/>
        </p:nvSpPr>
        <p:spPr>
          <a:xfrm>
            <a:off x="4021000" y="1107975"/>
            <a:ext cx="2567400" cy="542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4) Half of the remaining will turn to the wrong way</a:t>
            </a:r>
            <a:endParaRPr b="1"/>
          </a:p>
        </p:txBody>
      </p:sp>
      <p:sp>
        <p:nvSpPr>
          <p:cNvPr id="280" name="Google Shape;280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>
            <a:spLocks noGrp="1"/>
          </p:cNvSpPr>
          <p:nvPr>
            <p:ph type="title"/>
          </p:nvPr>
        </p:nvSpPr>
        <p:spPr>
          <a:xfrm>
            <a:off x="261300" y="275475"/>
            <a:ext cx="8621400" cy="832500"/>
          </a:xfrm>
          <a:prstGeom prst="rect">
            <a:avLst/>
          </a:prstGeom>
          <a:solidFill>
            <a:srgbClr val="B531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Journey of the Sperm</a:t>
            </a:r>
            <a:endParaRPr sz="4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3" descr="http://4.bp.blogspot.com/-2u9m6R9WHRM/UmsHeIt2beI/AAAAAAAABME/AYJlD4WEnac/s1600/sperm_ra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3700" y="1452950"/>
            <a:ext cx="4839000" cy="36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 txBox="1"/>
          <p:nvPr/>
        </p:nvSpPr>
        <p:spPr>
          <a:xfrm>
            <a:off x="354150" y="1722725"/>
            <a:ext cx="3543600" cy="4678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5. Only a few hundred sperm will reach the egg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6. One sperm will penetrate the ovum.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7. Immediately, the cell wall hardens, preventing other sperm from entering. </a:t>
            </a:r>
            <a:endParaRPr sz="2400"/>
          </a:p>
          <a:p>
            <a:pPr marL="0" lvl="0" indent="0" algn="l" rtl="0">
              <a:spcBef>
                <a:spcPts val="3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8. Sperm can survive for up to 72 hours, hang out and wait for an egg to be released!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Journey of an egg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94" name="Google Shape;29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25" y="1356883"/>
            <a:ext cx="8481550" cy="53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The Fertile Window</a:t>
            </a:r>
            <a:endParaRPr sz="4800">
              <a:solidFill>
                <a:srgbClr val="FFFFFF"/>
              </a:solidFill>
            </a:endParaRPr>
          </a:p>
        </p:txBody>
      </p:sp>
      <p:pic>
        <p:nvPicPr>
          <p:cNvPr id="301" name="Google Shape;30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0213" y="1454992"/>
            <a:ext cx="5183566" cy="519633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206700" y="1117475"/>
            <a:ext cx="8730600" cy="57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</a:rPr>
              <a:t>Child Development class</a:t>
            </a:r>
            <a:endParaRPr sz="24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5.5.1 Differentiate between the male and female reproductive system, structures and functions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5.5.2 Describe the decisions and responsibilities associated with sexual relationships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5.5.3 Identify types, effects and preventions of STI's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5.5.4 Evaluate family planning techniques for the different lifecycle stages.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</a:rPr>
              <a:t>GRADS Class</a:t>
            </a:r>
            <a:endParaRPr sz="2400" b="1" u="sng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3.4.1 Set standards for making sexual decisions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3.4.2 Evaluate consequences of being sexually active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3.4.3 Evaluate birth control options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239850" y="244925"/>
            <a:ext cx="8664300" cy="750000"/>
          </a:xfrm>
          <a:prstGeom prst="rect">
            <a:avLst/>
          </a:prstGeom>
          <a:solidFill>
            <a:srgbClr val="B531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</a:rPr>
              <a:t>5.5 Analyze the impact of sexuality on health and wellness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6"/>
          <p:cNvSpPr txBox="1">
            <a:spLocks noGrp="1"/>
          </p:cNvSpPr>
          <p:nvPr>
            <p:ph type="title"/>
          </p:nvPr>
        </p:nvSpPr>
        <p:spPr>
          <a:xfrm>
            <a:off x="311700" y="353892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9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The role of the uterus</a:t>
            </a:r>
            <a:endParaRPr sz="4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8" name="Google Shape;308;p46"/>
          <p:cNvSpPr txBox="1"/>
          <p:nvPr/>
        </p:nvSpPr>
        <p:spPr>
          <a:xfrm>
            <a:off x="217175" y="1491900"/>
            <a:ext cx="8702700" cy="5197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100"/>
              <a:buFont typeface="Noto Sans Symbols"/>
              <a:buChar char="●"/>
            </a:pPr>
            <a:r>
              <a:rPr lang="en" sz="3000">
                <a:solidFill>
                  <a:schemeClr val="dk1"/>
                </a:solidFill>
              </a:rPr>
              <a:t>If the egg is fertilized by a sperm cell, the egg will implant in the lining of the uterus and begin to develop.</a:t>
            </a:r>
            <a:endParaRPr sz="300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100"/>
              <a:buFont typeface="Noto Sans Symbols"/>
              <a:buChar char="●"/>
            </a:pPr>
            <a:r>
              <a:rPr lang="en" sz="2400">
                <a:solidFill>
                  <a:schemeClr val="dk1"/>
                </a:solidFill>
              </a:rPr>
              <a:t>The Uterus  harbors the embryo, 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2400">
                <a:solidFill>
                  <a:schemeClr val="dk1"/>
                </a:solidFill>
              </a:rPr>
              <a:t>provides nutrients, then</a:t>
            </a:r>
            <a:r>
              <a:rPr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chemeClr val="dk1"/>
                </a:solidFill>
              </a:rPr>
              <a:t>expels the fetus at the end of its development </a:t>
            </a:r>
            <a:endParaRPr sz="3000">
              <a:solidFill>
                <a:schemeClr val="dk1"/>
              </a:solidFill>
            </a:endParaRPr>
          </a:p>
          <a:p>
            <a:pPr marL="69215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</p:txBody>
      </p:sp>
      <p:sp>
        <p:nvSpPr>
          <p:cNvPr id="309" name="Google Shape;309;p4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>
            <a:spLocks noGrp="1"/>
          </p:cNvSpPr>
          <p:nvPr>
            <p:ph type="title"/>
          </p:nvPr>
        </p:nvSpPr>
        <p:spPr>
          <a:xfrm>
            <a:off x="311700" y="353892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900"/>
              <a:buFont typeface="Arial"/>
              <a:buNone/>
            </a:pPr>
            <a:r>
              <a:rPr lang="en" sz="4400">
                <a:solidFill>
                  <a:srgbClr val="FFFFFF"/>
                </a:solidFill>
              </a:rPr>
              <a:t>The Stages After Fertilization</a:t>
            </a:r>
            <a:endParaRPr sz="4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220650" y="1658400"/>
            <a:ext cx="8702700" cy="441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</a:rPr>
              <a:t>Zygote</a:t>
            </a:r>
            <a:r>
              <a:rPr lang="en" sz="2600">
                <a:solidFill>
                  <a:schemeClr val="dk1"/>
                </a:solidFill>
              </a:rPr>
              <a:t>: The first cells of a new organism; the time from 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fertilization to implantation (7 days)</a:t>
            </a:r>
            <a:endParaRPr sz="2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</a:rPr>
              <a:t>Embryo</a:t>
            </a:r>
            <a:r>
              <a:rPr lang="en" sz="2600">
                <a:solidFill>
                  <a:schemeClr val="dk1"/>
                </a:solidFill>
              </a:rPr>
              <a:t>:  The zygote is now called an embryo after implanted in the uterus until 8 weeks.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dk1"/>
                </a:solidFill>
              </a:rPr>
              <a:t>Fetus</a:t>
            </a:r>
            <a:r>
              <a:rPr lang="en" sz="2600">
                <a:solidFill>
                  <a:schemeClr val="dk1"/>
                </a:solidFill>
              </a:rPr>
              <a:t>:  After 8 weeks of development, the embryo is now called a fetus until birth at 40 weeks.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316" name="Google Shape;316;p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8" descr="928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6550" y="292075"/>
            <a:ext cx="7412700" cy="59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8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Ectopic Pregnancy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23" name="Google Shape;323;p48"/>
          <p:cNvSpPr/>
          <p:nvPr/>
        </p:nvSpPr>
        <p:spPr>
          <a:xfrm>
            <a:off x="635000" y="375975"/>
            <a:ext cx="2445300" cy="96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/>
              <a:t>Implantation inside Fallopian tube called tubal pregnancy</a:t>
            </a:r>
            <a:endParaRPr/>
          </a:p>
        </p:txBody>
      </p:sp>
      <p:sp>
        <p:nvSpPr>
          <p:cNvPr id="324" name="Google Shape;324;p48"/>
          <p:cNvSpPr/>
          <p:nvPr/>
        </p:nvSpPr>
        <p:spPr>
          <a:xfrm>
            <a:off x="6455600" y="4844250"/>
            <a:ext cx="2556900" cy="965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cap="flat" cmpd="sng">
            <a:solidFill>
              <a:srgbClr val="4656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 in 50 pregnancies is ectopic</a:t>
            </a:r>
            <a:endParaRPr sz="2000"/>
          </a:p>
        </p:txBody>
      </p:sp>
      <p:sp>
        <p:nvSpPr>
          <p:cNvPr id="325" name="Google Shape;325;p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49"/>
          <p:cNvPicPr preferRelativeResize="0"/>
          <p:nvPr/>
        </p:nvPicPr>
        <p:blipFill rotWithShape="1">
          <a:blip r:embed="rId3">
            <a:alphaModFix/>
          </a:blip>
          <a:srcRect t="53131"/>
          <a:stretch/>
        </p:blipFill>
        <p:spPr>
          <a:xfrm>
            <a:off x="63500" y="2286000"/>
            <a:ext cx="1500188" cy="196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9"/>
          <p:cNvPicPr preferRelativeResize="0"/>
          <p:nvPr/>
        </p:nvPicPr>
        <p:blipFill rotWithShape="1">
          <a:blip r:embed="rId4">
            <a:alphaModFix/>
          </a:blip>
          <a:srcRect b="4551"/>
          <a:stretch/>
        </p:blipFill>
        <p:spPr>
          <a:xfrm>
            <a:off x="2785425" y="1209800"/>
            <a:ext cx="1968500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9"/>
          <p:cNvPicPr preferRelativeResize="0"/>
          <p:nvPr/>
        </p:nvPicPr>
        <p:blipFill rotWithShape="1">
          <a:blip r:embed="rId5">
            <a:alphaModFix/>
          </a:blip>
          <a:srcRect b="3447"/>
          <a:stretch/>
        </p:blipFill>
        <p:spPr>
          <a:xfrm>
            <a:off x="5975650" y="1389075"/>
            <a:ext cx="193198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9"/>
          <p:cNvPicPr preferRelativeResize="0"/>
          <p:nvPr/>
        </p:nvPicPr>
        <p:blipFill rotWithShape="1">
          <a:blip r:embed="rId6">
            <a:alphaModFix/>
          </a:blip>
          <a:srcRect b="4787"/>
          <a:stretch/>
        </p:blipFill>
        <p:spPr>
          <a:xfrm>
            <a:off x="2908300" y="3522663"/>
            <a:ext cx="2265363" cy="303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9"/>
          <p:cNvPicPr preferRelativeResize="0"/>
          <p:nvPr/>
        </p:nvPicPr>
        <p:blipFill rotWithShape="1">
          <a:blip r:embed="rId7">
            <a:alphaModFix/>
          </a:blip>
          <a:srcRect b="5472"/>
          <a:stretch/>
        </p:blipFill>
        <p:spPr>
          <a:xfrm>
            <a:off x="6681875" y="4279900"/>
            <a:ext cx="2014538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9"/>
          <p:cNvSpPr/>
          <p:nvPr/>
        </p:nvSpPr>
        <p:spPr>
          <a:xfrm rot="3683472">
            <a:off x="1968500" y="1816100"/>
            <a:ext cx="279400" cy="1828800"/>
          </a:xfrm>
          <a:prstGeom prst="upArrow">
            <a:avLst>
              <a:gd name="adj1" fmla="val 50000"/>
              <a:gd name="adj2" fmla="val 163636"/>
            </a:avLst>
          </a:prstGeom>
          <a:solidFill>
            <a:srgbClr val="4F68D3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49"/>
          <p:cNvSpPr txBox="1"/>
          <p:nvPr/>
        </p:nvSpPr>
        <p:spPr>
          <a:xfrm>
            <a:off x="2041525" y="1255713"/>
            <a:ext cx="111601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weeks</a:t>
            </a:r>
            <a:endParaRPr/>
          </a:p>
        </p:txBody>
      </p:sp>
      <p:sp>
        <p:nvSpPr>
          <p:cNvPr id="338" name="Google Shape;338;p49"/>
          <p:cNvSpPr txBox="1"/>
          <p:nvPr/>
        </p:nvSpPr>
        <p:spPr>
          <a:xfrm>
            <a:off x="5076825" y="1725613"/>
            <a:ext cx="1116013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weeks</a:t>
            </a:r>
            <a:endParaRPr/>
          </a:p>
        </p:txBody>
      </p:sp>
      <p:sp>
        <p:nvSpPr>
          <p:cNvPr id="339" name="Google Shape;339;p49"/>
          <p:cNvSpPr txBox="1"/>
          <p:nvPr/>
        </p:nvSpPr>
        <p:spPr>
          <a:xfrm>
            <a:off x="5483225" y="4786313"/>
            <a:ext cx="12573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weeks</a:t>
            </a:r>
            <a:endParaRPr/>
          </a:p>
        </p:txBody>
      </p:sp>
      <p:sp>
        <p:nvSpPr>
          <p:cNvPr id="340" name="Google Shape;340;p49"/>
          <p:cNvSpPr txBox="1"/>
          <p:nvPr/>
        </p:nvSpPr>
        <p:spPr>
          <a:xfrm>
            <a:off x="381000" y="5105400"/>
            <a:ext cx="2819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Appearance of the placenta at full term</a:t>
            </a:r>
            <a:endParaRPr/>
          </a:p>
        </p:txBody>
      </p:sp>
      <p:sp>
        <p:nvSpPr>
          <p:cNvPr id="341" name="Google Shape;341;p49"/>
          <p:cNvSpPr txBox="1"/>
          <p:nvPr/>
        </p:nvSpPr>
        <p:spPr>
          <a:xfrm>
            <a:off x="283075" y="218625"/>
            <a:ext cx="8413500" cy="875400"/>
          </a:xfrm>
          <a:prstGeom prst="rect">
            <a:avLst/>
          </a:prstGeom>
          <a:solidFill>
            <a:srgbClr val="B531E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Takes 40 weeks to full term</a:t>
            </a:r>
            <a:endParaRPr sz="4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0"/>
          <p:cNvPicPr preferRelativeResize="0"/>
          <p:nvPr/>
        </p:nvPicPr>
        <p:blipFill rotWithShape="1">
          <a:blip r:embed="rId3">
            <a:alphaModFix/>
          </a:blip>
          <a:srcRect l="2846" t="26233" b="4948"/>
          <a:stretch/>
        </p:blipFill>
        <p:spPr>
          <a:xfrm>
            <a:off x="213237" y="1706250"/>
            <a:ext cx="8717525" cy="4631300"/>
          </a:xfrm>
          <a:prstGeom prst="rect">
            <a:avLst/>
          </a:prstGeom>
          <a:noFill/>
          <a:ln w="762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8" name="Google Shape;348;p50"/>
          <p:cNvSpPr txBox="1">
            <a:spLocks noGrp="1"/>
          </p:cNvSpPr>
          <p:nvPr>
            <p:ph type="title" idx="4294967295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Period of the Zygote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75" y="1105575"/>
            <a:ext cx="8383649" cy="5589100"/>
          </a:xfrm>
          <a:prstGeom prst="rect">
            <a:avLst/>
          </a:prstGeom>
          <a:noFill/>
          <a:ln w="762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5" name="Google Shape;355;p51"/>
          <p:cNvSpPr txBox="1">
            <a:spLocks noGrp="1"/>
          </p:cNvSpPr>
          <p:nvPr>
            <p:ph type="title" idx="4294967295"/>
          </p:nvPr>
        </p:nvSpPr>
        <p:spPr>
          <a:xfrm>
            <a:off x="311700" y="2106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Counting the Days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Christina Hickman, MA Edu, 2018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362" name="Google Shape;36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462" y="2437100"/>
            <a:ext cx="5253073" cy="36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31E0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25" y="207175"/>
            <a:ext cx="8658225" cy="65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214325" y="4596900"/>
            <a:ext cx="69867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E599"/>
                </a:solidFill>
              </a:rPr>
              <a:t>Your Sexual Decision Tree </a:t>
            </a:r>
            <a:r>
              <a:rPr lang="en" sz="4400">
                <a:solidFill>
                  <a:srgbClr val="FFCC66"/>
                </a:solidFill>
              </a:rPr>
              <a:t> </a:t>
            </a:r>
            <a:endParaRPr sz="4400">
              <a:solidFill>
                <a:srgbClr val="FFCC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 descr="fig39_17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2094"/>
          <a:stretch/>
        </p:blipFill>
        <p:spPr>
          <a:xfrm>
            <a:off x="1447800" y="2152650"/>
            <a:ext cx="5791200" cy="41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6934200" y="38100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Fimbriae</a:t>
            </a:r>
            <a:endParaRPr/>
          </a:p>
        </p:txBody>
      </p:sp>
      <p:sp>
        <p:nvSpPr>
          <p:cNvPr id="160" name="Google Shape;160;p29"/>
          <p:cNvSpPr txBox="1"/>
          <p:nvPr/>
        </p:nvSpPr>
        <p:spPr>
          <a:xfrm>
            <a:off x="4572000" y="1219200"/>
            <a:ext cx="236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Fallopian Tubes</a:t>
            </a:r>
            <a:endParaRPr/>
          </a:p>
        </p:txBody>
      </p:sp>
      <p:cxnSp>
        <p:nvCxnSpPr>
          <p:cNvPr id="161" name="Google Shape;161;p29"/>
          <p:cNvCxnSpPr/>
          <p:nvPr/>
        </p:nvCxnSpPr>
        <p:spPr>
          <a:xfrm>
            <a:off x="5257800" y="1676400"/>
            <a:ext cx="129540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2" name="Google Shape;162;p29"/>
          <p:cNvCxnSpPr/>
          <p:nvPr/>
        </p:nvCxnSpPr>
        <p:spPr>
          <a:xfrm flipH="1">
            <a:off x="2286000" y="1676400"/>
            <a:ext cx="297180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3" name="Google Shape;163;p29"/>
          <p:cNvSpPr txBox="1"/>
          <p:nvPr/>
        </p:nvSpPr>
        <p:spPr>
          <a:xfrm>
            <a:off x="2057400" y="1447800"/>
            <a:ext cx="1600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Ovaries</a:t>
            </a:r>
            <a:endParaRPr/>
          </a:p>
        </p:txBody>
      </p:sp>
      <p:cxnSp>
        <p:nvCxnSpPr>
          <p:cNvPr id="164" name="Google Shape;164;p29"/>
          <p:cNvCxnSpPr/>
          <p:nvPr/>
        </p:nvCxnSpPr>
        <p:spPr>
          <a:xfrm flipH="1">
            <a:off x="2286000" y="1981200"/>
            <a:ext cx="45720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5" name="Google Shape;165;p29"/>
          <p:cNvCxnSpPr/>
          <p:nvPr/>
        </p:nvCxnSpPr>
        <p:spPr>
          <a:xfrm>
            <a:off x="2819400" y="1981200"/>
            <a:ext cx="342900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6" name="Google Shape;166;p29"/>
          <p:cNvSpPr txBox="1"/>
          <p:nvPr/>
        </p:nvSpPr>
        <p:spPr>
          <a:xfrm>
            <a:off x="1447800" y="441960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Uterus</a:t>
            </a:r>
            <a:endParaRPr/>
          </a:p>
        </p:txBody>
      </p:sp>
      <p:cxnSp>
        <p:nvCxnSpPr>
          <p:cNvPr id="167" name="Google Shape;167;p29"/>
          <p:cNvCxnSpPr/>
          <p:nvPr/>
        </p:nvCxnSpPr>
        <p:spPr>
          <a:xfrm>
            <a:off x="6934200" y="3276600"/>
            <a:ext cx="381000" cy="53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8" name="Google Shape;168;p29"/>
          <p:cNvCxnSpPr/>
          <p:nvPr/>
        </p:nvCxnSpPr>
        <p:spPr>
          <a:xfrm rot="10800000" flipH="1">
            <a:off x="2362200" y="3581400"/>
            <a:ext cx="19812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9" name="Google Shape;169;p29"/>
          <p:cNvSpPr txBox="1"/>
          <p:nvPr/>
        </p:nvSpPr>
        <p:spPr>
          <a:xfrm>
            <a:off x="5562600" y="5638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Cervix</a:t>
            </a:r>
            <a:endParaRPr/>
          </a:p>
        </p:txBody>
      </p:sp>
      <p:cxnSp>
        <p:nvCxnSpPr>
          <p:cNvPr id="170" name="Google Shape;170;p29"/>
          <p:cNvCxnSpPr/>
          <p:nvPr/>
        </p:nvCxnSpPr>
        <p:spPr>
          <a:xfrm rot="10800000">
            <a:off x="4495800" y="5486400"/>
            <a:ext cx="1143000" cy="15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1" name="Google Shape;171;p29"/>
          <p:cNvSpPr txBox="1"/>
          <p:nvPr/>
        </p:nvSpPr>
        <p:spPr>
          <a:xfrm>
            <a:off x="1905000" y="60198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Vagina</a:t>
            </a:r>
            <a:endParaRPr/>
          </a:p>
        </p:txBody>
      </p:sp>
      <p:cxnSp>
        <p:nvCxnSpPr>
          <p:cNvPr id="172" name="Google Shape;172;p29"/>
          <p:cNvCxnSpPr/>
          <p:nvPr/>
        </p:nvCxnSpPr>
        <p:spPr>
          <a:xfrm rot="10800000" flipH="1">
            <a:off x="2971800" y="6019800"/>
            <a:ext cx="1371600" cy="304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413700" y="381000"/>
            <a:ext cx="8534400" cy="726600"/>
          </a:xfrm>
          <a:prstGeom prst="rect">
            <a:avLst/>
          </a:prstGeom>
          <a:solidFill>
            <a:srgbClr val="B531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Female Reproductive System</a:t>
            </a:r>
            <a:endParaRPr sz="4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4200" y="4419600"/>
            <a:ext cx="2209800" cy="215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975" y="847350"/>
            <a:ext cx="7934050" cy="6010650"/>
          </a:xfrm>
          <a:prstGeom prst="rect">
            <a:avLst/>
          </a:prstGeom>
          <a:noFill/>
          <a:ln w="76200" cap="flat" cmpd="sng">
            <a:solidFill>
              <a:srgbClr val="B531E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593376"/>
            <a:ext cx="8520600" cy="6552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Hormone Levels and Endometrium Thickness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900"/>
              <a:buFont typeface="Arial"/>
              <a:buNone/>
            </a:pPr>
            <a:r>
              <a:rPr lang="en" sz="4800">
                <a:solidFill>
                  <a:srgbClr val="FFFFFF"/>
                </a:solidFill>
              </a:rPr>
              <a:t>The Menstrual Cycle</a:t>
            </a:r>
            <a:endParaRPr sz="4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227875" y="1470300"/>
            <a:ext cx="8464200" cy="5212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100"/>
              <a:buFont typeface="Noto Sans Symbols"/>
              <a:buChar char="●"/>
            </a:pPr>
            <a:r>
              <a:rPr lang="en" sz="3000">
                <a:solidFill>
                  <a:schemeClr val="dk1"/>
                </a:solidFill>
              </a:rPr>
              <a:t>The menstrual cycle typically lasts 28 days; approximately 1 month.</a:t>
            </a:r>
            <a:endParaRPr sz="3000">
              <a:solidFill>
                <a:schemeClr val="dk1"/>
              </a:solidFill>
            </a:endParaRPr>
          </a:p>
          <a:p>
            <a:pPr marL="692150" lvl="1" indent="-347662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669999"/>
              </a:buClr>
              <a:buSzPts val="1820"/>
              <a:buFont typeface="Noto Sans Symbols"/>
              <a:buChar char="●"/>
            </a:pPr>
            <a:r>
              <a:rPr lang="en" sz="2600">
                <a:solidFill>
                  <a:schemeClr val="dk1"/>
                </a:solidFill>
              </a:rPr>
              <a:t>One cycle is the amount of time from the beginning of one period to the beginning of the next period.</a:t>
            </a:r>
            <a:endParaRPr sz="260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6"/>
              </a:buClr>
              <a:buSzPts val="2100"/>
              <a:buFont typeface="Noto Sans Symbols"/>
              <a:buChar char="●"/>
            </a:pPr>
            <a:r>
              <a:rPr lang="en" sz="3000">
                <a:solidFill>
                  <a:schemeClr val="dk1"/>
                </a:solidFill>
              </a:rPr>
              <a:t>The beginning of a period is marked by the release of the blood and lining from the inside of the uterus.</a:t>
            </a:r>
            <a:endParaRPr sz="3000">
              <a:solidFill>
                <a:schemeClr val="dk1"/>
              </a:solidFill>
            </a:endParaRPr>
          </a:p>
          <a:p>
            <a:pPr marL="692150" lvl="1" indent="-347662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669999"/>
              </a:buClr>
              <a:buSzPts val="1820"/>
              <a:buFont typeface="Noto Sans Symbols"/>
              <a:buChar char="●"/>
            </a:pPr>
            <a:r>
              <a:rPr lang="en" sz="2600">
                <a:solidFill>
                  <a:schemeClr val="dk1"/>
                </a:solidFill>
              </a:rPr>
              <a:t>This flow of blood typically lasts 3-7 days and is called </a:t>
            </a:r>
            <a:r>
              <a:rPr lang="en" sz="2600" u="sng">
                <a:solidFill>
                  <a:schemeClr val="dk1"/>
                </a:solidFill>
              </a:rPr>
              <a:t>menstruation</a:t>
            </a:r>
            <a:r>
              <a:rPr lang="en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Average Days of Menstrual Cycle</a:t>
            </a:r>
            <a:endParaRPr sz="4400">
              <a:solidFill>
                <a:srgbClr val="FFFFFF"/>
              </a:solidFill>
            </a:endParaRPr>
          </a:p>
        </p:txBody>
      </p:sp>
      <p:pic>
        <p:nvPicPr>
          <p:cNvPr id="195" name="Google Shape;195;p3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3787" y="1356887"/>
            <a:ext cx="7848600" cy="53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Ovaries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-4984050" y="-407000"/>
            <a:ext cx="6655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1)  produce oocyte (oogenesis)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500025" y="1593750"/>
            <a:ext cx="7974600" cy="502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Two solid egg-shaped structures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They are attached to the uterus by ligaments.  </a:t>
            </a:r>
            <a:endParaRPr sz="32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" sz="3200">
                <a:solidFill>
                  <a:schemeClr val="dk1"/>
                </a:solidFill>
              </a:rPr>
              <a:t>They are the counterpart of the male testicles.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Two Functions of Ovaries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-4984050" y="-407000"/>
            <a:ext cx="6655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1)  produce oocyte (oogenesis)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311700" y="1593750"/>
            <a:ext cx="8520600" cy="489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/>
            </a:r>
            <a:br>
              <a:rPr lang="en" sz="3200">
                <a:solidFill>
                  <a:schemeClr val="dk1"/>
                </a:solidFill>
              </a:rPr>
            </a:br>
            <a:r>
              <a:rPr lang="en" sz="3200">
                <a:solidFill>
                  <a:schemeClr val="dk1"/>
                </a:solidFill>
              </a:rPr>
              <a:t> 	</a:t>
            </a:r>
            <a:r>
              <a:rPr lang="en" sz="3400">
                <a:solidFill>
                  <a:schemeClr val="dk1"/>
                </a:solidFill>
              </a:rPr>
              <a:t>#1-store and release the ova or female egg cell. Some of the ova disappear; others are dormant until each is ripened and released after puberty.</a:t>
            </a:r>
            <a:endParaRPr sz="3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4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</a:rPr>
              <a:t>#2-produce female sex hormones ESTROGEN and PROGESTERONE </a:t>
            </a:r>
            <a:endParaRPr sz="3400">
              <a:solidFill>
                <a:schemeClr val="dk1"/>
              </a:solidFill>
            </a:endParaRPr>
          </a:p>
        </p:txBody>
      </p:sp>
      <p:sp>
        <p:nvSpPr>
          <p:cNvPr id="212" name="Google Shape;212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311700" y="569642"/>
            <a:ext cx="8520600" cy="763500"/>
          </a:xfrm>
          <a:prstGeom prst="rect">
            <a:avLst/>
          </a:prstGeom>
          <a:solidFill>
            <a:srgbClr val="B531E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900"/>
              <a:buFont typeface="Arial"/>
              <a:buNone/>
            </a:pPr>
            <a:r>
              <a:rPr lang="en" sz="4800">
                <a:solidFill>
                  <a:srgbClr val="FFFFFF"/>
                </a:solidFill>
              </a:rPr>
              <a:t>Ovulation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187950" y="1665625"/>
            <a:ext cx="8768100" cy="4688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1960"/>
              <a:buFont typeface="Noto Sans Symbols"/>
              <a:buChar char="●"/>
            </a:pPr>
            <a:r>
              <a:rPr lang="en" sz="2800">
                <a:solidFill>
                  <a:schemeClr val="dk1"/>
                </a:solidFill>
              </a:rPr>
              <a:t>After menstruation, the ovaries release hormones that tell the uterus to grow a new lining and prepare to receive a new egg.</a:t>
            </a:r>
            <a:endParaRPr sz="30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330066"/>
              </a:buClr>
              <a:buSzPts val="1960"/>
              <a:buFont typeface="Noto Sans Symbols"/>
              <a:buChar char="●"/>
            </a:pPr>
            <a:r>
              <a:rPr lang="en" sz="2800">
                <a:solidFill>
                  <a:schemeClr val="dk1"/>
                </a:solidFill>
              </a:rPr>
              <a:t>As the uterus prepares a new lining, one of the ovaries releases an egg.  This is called </a:t>
            </a:r>
            <a:r>
              <a:rPr lang="en" sz="2800" u="sng">
                <a:solidFill>
                  <a:schemeClr val="dk1"/>
                </a:solidFill>
              </a:rPr>
              <a:t>ovulation</a:t>
            </a:r>
            <a:r>
              <a:rPr lang="en" sz="28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marL="692150" lvl="1" indent="-347662" algn="l" rtl="0">
              <a:spcBef>
                <a:spcPts val="560"/>
              </a:spcBef>
              <a:spcAft>
                <a:spcPts val="0"/>
              </a:spcAft>
              <a:buClr>
                <a:srgbClr val="669999"/>
              </a:buClr>
              <a:buSzPts val="1960"/>
              <a:buFont typeface="Noto Sans Symbols"/>
              <a:buChar char="●"/>
            </a:pPr>
            <a:r>
              <a:rPr lang="en" sz="2800">
                <a:solidFill>
                  <a:schemeClr val="dk1"/>
                </a:solidFill>
              </a:rPr>
              <a:t>Ovulation occurs about halfway through a woman’s cycle.</a:t>
            </a:r>
            <a:endParaRPr sz="26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330066"/>
              </a:buClr>
              <a:buSzPts val="1960"/>
              <a:buFont typeface="Noto Sans Symbols"/>
              <a:buChar char="●"/>
            </a:pPr>
            <a:r>
              <a:rPr lang="en" sz="2800">
                <a:solidFill>
                  <a:schemeClr val="dk1"/>
                </a:solidFill>
              </a:rPr>
              <a:t>The egg travels through the Fallopian tube.  If it is not fertilized it breaks down and is released with the lining and blood of the uterus.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19" name="Google Shape;219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(4:3)</PresentationFormat>
  <Paragraphs>138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Tahoma</vt:lpstr>
      <vt:lpstr>Arial</vt:lpstr>
      <vt:lpstr>Calibri</vt:lpstr>
      <vt:lpstr>Times New Roman</vt:lpstr>
      <vt:lpstr>Noto Sans Symbols</vt:lpstr>
      <vt:lpstr>Simple Light</vt:lpstr>
      <vt:lpstr>Default Design</vt:lpstr>
      <vt:lpstr>Human Reproduction</vt:lpstr>
      <vt:lpstr>PowerPoint Presentation</vt:lpstr>
      <vt:lpstr>Female Reproductive System</vt:lpstr>
      <vt:lpstr>Hormone Levels and Endometrium Thickness</vt:lpstr>
      <vt:lpstr>The Menstrual Cycle </vt:lpstr>
      <vt:lpstr>Average Days of Menstrual Cycle</vt:lpstr>
      <vt:lpstr>Ovaries</vt:lpstr>
      <vt:lpstr>Two Functions of Ovaries</vt:lpstr>
      <vt:lpstr>Ovulation</vt:lpstr>
      <vt:lpstr>PowerPoint Presentation</vt:lpstr>
      <vt:lpstr>Ovulation</vt:lpstr>
      <vt:lpstr>Ovarian Events</vt:lpstr>
      <vt:lpstr>Ovulation inside the Ovaries</vt:lpstr>
      <vt:lpstr>Ovulation of a Human Egg</vt:lpstr>
      <vt:lpstr>Swimming For Your life</vt:lpstr>
      <vt:lpstr>Journey of the Sperm</vt:lpstr>
      <vt:lpstr>Journey of the Sperm</vt:lpstr>
      <vt:lpstr>Journey of an egg</vt:lpstr>
      <vt:lpstr>The Fertile Window</vt:lpstr>
      <vt:lpstr>The role of the uterus </vt:lpstr>
      <vt:lpstr>The Stages After Fertilization </vt:lpstr>
      <vt:lpstr>PowerPoint Presentation</vt:lpstr>
      <vt:lpstr>PowerPoint Presentation</vt:lpstr>
      <vt:lpstr>Period of the Zygote</vt:lpstr>
      <vt:lpstr>Counting the Days</vt:lpstr>
      <vt:lpstr>Christina Hickman, MA Edu, 2018</vt:lpstr>
      <vt:lpstr>Your Sexual Decision Tree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Reproduction</dc:title>
  <cp:lastModifiedBy>cf_hickman</cp:lastModifiedBy>
  <cp:revision>1</cp:revision>
  <dcterms:modified xsi:type="dcterms:W3CDTF">2019-04-03T15:05:58Z</dcterms:modified>
</cp:coreProperties>
</file>