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6858000" type="screen4x3"/>
  <p:notesSz cx="6858000" cy="9144000"/>
  <p:embeddedFontLst>
    <p:embeddedFont>
      <p:font typeface="Constantia" panose="02030602050306030303"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4e3b98ab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54e3b98ab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7e5110f80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47e5110f80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7e5110f80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47e5110f80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7e5110f80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47e5110f80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7e5110f8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47e5110f8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7e5110f80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47e5110f8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7e5110f80_0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47e5110f80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7e5110f80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47e5110f80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7e5110f80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47e5110f80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7e5110f80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47e5110f80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7fd0c5de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47fd0c5de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7e5110f80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47e5110f8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7fd0c8af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47fd0c8af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5ed8cc44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45ed8cc44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7e5110f80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47e5110f80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7e5110f80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47e5110f80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7e5110f8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47e5110f8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7e5110f80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g47e5110f80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47e5110f80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g47e5110f80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7e5110f80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47e5110f80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f87f736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47f87f736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47e5110f80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47e5110f80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47e5110f80_0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47e5110f80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47e5110f80_0_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47e5110f80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47e5110f80_0_1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47e5110f80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47e5110f80_0_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47e5110f80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47e5110f80_0_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47e5110f80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47e5110f80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g47e5110f80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47e5110f80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47e5110f80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7e5110f80_0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47e5110f80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7e5110f80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47e5110f8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7e5110f80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47e5110f80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7e5110f80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47e5110f80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7e5110f80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47e5110f80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7e5110f80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47e5110f80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qua templat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a:solidFill>
            <a:srgbClr val="0097A7">
              <a:alpha val="41568"/>
            </a:srgbClr>
          </a:solid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1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9" name="Google Shape;59;p15"/>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0" name="Google Shape;60;p1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3" name="Google Shape;63;p1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6" name="Google Shape;66;p1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7" name="Google Shape;67;p1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18"/>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1" name="Google Shape;71;p18"/>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2" name="Google Shape;72;p1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500"/>
          </a:xfrm>
          <a:prstGeom prst="rect">
            <a:avLst/>
          </a:prstGeom>
          <a:solidFill>
            <a:srgbClr val="0097A7">
              <a:alpha val="41568"/>
            </a:srgbClr>
          </a:solid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4"/>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593367"/>
            <a:ext cx="8520600" cy="763500"/>
          </a:xfrm>
          <a:prstGeom prst="rect">
            <a:avLst/>
          </a:prstGeom>
          <a:solidFill>
            <a:srgbClr val="0097A7">
              <a:alpha val="41568"/>
            </a:srgbClr>
          </a:solid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27" name="Google Shape;27;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
        <p:cNvGrpSpPr/>
        <p:nvPr/>
      </p:nvGrpSpPr>
      <p:grpSpPr>
        <a:xfrm>
          <a:off x="0" y="0"/>
          <a:ext cx="0" cy="0"/>
          <a:chOff x="0" y="0"/>
          <a:chExt cx="0" cy="0"/>
        </a:xfrm>
      </p:grpSpPr>
      <p:sp>
        <p:nvSpPr>
          <p:cNvPr id="29" name="Google Shape;29;p7"/>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7"/>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1" name="Google Shape;31;p7"/>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 name="Google Shape;32;p7"/>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3" name="Google Shape;33;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11700" y="2867800"/>
            <a:ext cx="8520600" cy="1122300"/>
          </a:xfrm>
          <a:prstGeom prst="rect">
            <a:avLst/>
          </a:prstGeom>
          <a:solidFill>
            <a:srgbClr val="0097A7">
              <a:alpha val="41568"/>
            </a:srgbClr>
          </a:solid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6" name="Google Shape;36;p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 name="Google Shape;39;p9"/>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0" name="Google Shape;40;p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3" name="Google Shape;43;p1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JWvek7bFen8"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www.youtube.com/watch?v=JWvek7bFen8" TargetMode="Externa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JCHDwqFnT78"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youtube.com/watch?v=myxwCEGcBYc" TargetMode="External"/><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0" y="992774"/>
            <a:ext cx="8520600" cy="2239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rgbClr val="FFFFFF"/>
                </a:solidFill>
              </a:rPr>
              <a:t>Feeding Baby</a:t>
            </a:r>
            <a:endParaRPr>
              <a:solidFill>
                <a:srgbClr val="FFFFFF"/>
              </a:solidFill>
            </a:endParaRPr>
          </a:p>
        </p:txBody>
      </p:sp>
      <p:pic>
        <p:nvPicPr>
          <p:cNvPr id="100" name="Google Shape;100;p25"/>
          <p:cNvPicPr preferRelativeResize="0"/>
          <p:nvPr/>
        </p:nvPicPr>
        <p:blipFill>
          <a:blip r:embed="rId3">
            <a:alphaModFix/>
          </a:blip>
          <a:stretch>
            <a:fillRect/>
          </a:stretch>
        </p:blipFill>
        <p:spPr>
          <a:xfrm>
            <a:off x="2286000" y="3558650"/>
            <a:ext cx="4572000" cy="304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How to Feed Infants</a:t>
            </a:r>
            <a:endParaRPr>
              <a:solidFill>
                <a:srgbClr val="FFFFFF"/>
              </a:solidFill>
            </a:endParaRPr>
          </a:p>
        </p:txBody>
      </p:sp>
      <p:sp>
        <p:nvSpPr>
          <p:cNvPr id="187" name="Google Shape;187;p34"/>
          <p:cNvSpPr txBox="1">
            <a:spLocks noGrp="1"/>
          </p:cNvSpPr>
          <p:nvPr>
            <p:ph type="body" idx="1"/>
          </p:nvPr>
        </p:nvSpPr>
        <p:spPr>
          <a:xfrm>
            <a:off x="533300" y="1536625"/>
            <a:ext cx="3600000" cy="50103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480"/>
              </a:spcBef>
              <a:spcAft>
                <a:spcPts val="0"/>
              </a:spcAft>
              <a:buClr>
                <a:srgbClr val="CC0000"/>
              </a:buClr>
              <a:buSzPts val="2400"/>
              <a:buChar char="➔"/>
            </a:pPr>
            <a:r>
              <a:rPr lang="en" sz="2400">
                <a:solidFill>
                  <a:schemeClr val="dk1"/>
                </a:solidFill>
              </a:rPr>
              <a:t>If the baby is left alone to feed self they miss the bonding time.</a:t>
            </a:r>
            <a:endParaRPr sz="2400">
              <a:solidFill>
                <a:schemeClr val="dk1"/>
              </a:solidFill>
            </a:endParaRPr>
          </a:p>
          <a:p>
            <a:pPr marL="457200" lvl="0" indent="0" algn="l" rtl="0">
              <a:lnSpc>
                <a:spcPct val="115000"/>
              </a:lnSpc>
              <a:spcBef>
                <a:spcPts val="480"/>
              </a:spcBef>
              <a:spcAft>
                <a:spcPts val="0"/>
              </a:spcAft>
              <a:buNone/>
            </a:pPr>
            <a:endParaRPr sz="2400">
              <a:solidFill>
                <a:schemeClr val="dk1"/>
              </a:solidFill>
            </a:endParaRPr>
          </a:p>
          <a:p>
            <a:pPr marL="457200" lvl="0" indent="-381000" algn="l" rtl="0">
              <a:lnSpc>
                <a:spcPct val="115000"/>
              </a:lnSpc>
              <a:spcBef>
                <a:spcPts val="480"/>
              </a:spcBef>
              <a:spcAft>
                <a:spcPts val="0"/>
              </a:spcAft>
              <a:buClr>
                <a:srgbClr val="CC0000"/>
              </a:buClr>
              <a:buSzPts val="2400"/>
              <a:buChar char="➔"/>
            </a:pPr>
            <a:r>
              <a:rPr lang="en" sz="2400">
                <a:solidFill>
                  <a:schemeClr val="dk1"/>
                </a:solidFill>
              </a:rPr>
              <a:t>If left on a flat surface the fluid will go into the eustachian tube and cause ear infections or damage hearing.</a:t>
            </a:r>
            <a:endParaRPr sz="2400">
              <a:solidFill>
                <a:schemeClr val="dk1"/>
              </a:solidFill>
            </a:endParaRPr>
          </a:p>
          <a:p>
            <a:pPr marL="914400" lvl="0" indent="0" algn="l" rtl="0">
              <a:lnSpc>
                <a:spcPct val="100000"/>
              </a:lnSpc>
              <a:spcBef>
                <a:spcPts val="480"/>
              </a:spcBef>
              <a:spcAft>
                <a:spcPts val="0"/>
              </a:spcAft>
              <a:buNone/>
            </a:pPr>
            <a:endParaRPr sz="2600">
              <a:solidFill>
                <a:schemeClr val="dk1"/>
              </a:solidFill>
            </a:endParaRPr>
          </a:p>
          <a:p>
            <a:pPr marL="0" lvl="0" indent="0" algn="l" rtl="0">
              <a:lnSpc>
                <a:spcPct val="115000"/>
              </a:lnSpc>
              <a:spcBef>
                <a:spcPts val="0"/>
              </a:spcBef>
              <a:spcAft>
                <a:spcPts val="1600"/>
              </a:spcAft>
              <a:buSzPts val="1800"/>
              <a:buNone/>
            </a:pPr>
            <a:endParaRPr/>
          </a:p>
        </p:txBody>
      </p:sp>
      <p:sp>
        <p:nvSpPr>
          <p:cNvPr id="188" name="Google Shape;188;p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10</a:t>
            </a:fld>
            <a:endParaRPr/>
          </a:p>
        </p:txBody>
      </p:sp>
      <p:pic>
        <p:nvPicPr>
          <p:cNvPr id="189" name="Google Shape;189;p34"/>
          <p:cNvPicPr preferRelativeResize="0"/>
          <p:nvPr/>
        </p:nvPicPr>
        <p:blipFill>
          <a:blip r:embed="rId3">
            <a:alphaModFix/>
          </a:blip>
          <a:stretch>
            <a:fillRect/>
          </a:stretch>
        </p:blipFill>
        <p:spPr>
          <a:xfrm>
            <a:off x="4188450" y="4225948"/>
            <a:ext cx="3068451" cy="2632049"/>
          </a:xfrm>
          <a:prstGeom prst="rect">
            <a:avLst/>
          </a:prstGeom>
          <a:noFill/>
          <a:ln>
            <a:noFill/>
          </a:ln>
        </p:spPr>
      </p:pic>
      <p:pic>
        <p:nvPicPr>
          <p:cNvPr id="190" name="Google Shape;190;p34"/>
          <p:cNvPicPr preferRelativeResize="0"/>
          <p:nvPr/>
        </p:nvPicPr>
        <p:blipFill>
          <a:blip r:embed="rId4">
            <a:alphaModFix/>
          </a:blip>
          <a:stretch>
            <a:fillRect/>
          </a:stretch>
        </p:blipFill>
        <p:spPr>
          <a:xfrm>
            <a:off x="4764624" y="1413411"/>
            <a:ext cx="3674650" cy="2756000"/>
          </a:xfrm>
          <a:prstGeom prst="rect">
            <a:avLst/>
          </a:prstGeom>
          <a:noFill/>
          <a:ln>
            <a:noFill/>
          </a:ln>
        </p:spPr>
      </p:pic>
      <p:cxnSp>
        <p:nvCxnSpPr>
          <p:cNvPr id="191" name="Google Shape;191;p34"/>
          <p:cNvCxnSpPr/>
          <p:nvPr/>
        </p:nvCxnSpPr>
        <p:spPr>
          <a:xfrm>
            <a:off x="4897475" y="1419075"/>
            <a:ext cx="3378600" cy="2503800"/>
          </a:xfrm>
          <a:prstGeom prst="straightConnector1">
            <a:avLst/>
          </a:prstGeom>
          <a:noFill/>
          <a:ln w="76200" cap="flat" cmpd="sng">
            <a:solidFill>
              <a:srgbClr val="FF0000"/>
            </a:solidFill>
            <a:prstDash val="solid"/>
            <a:round/>
            <a:headEnd type="none" w="med" len="med"/>
            <a:tailEnd type="none" w="med" len="med"/>
          </a:ln>
        </p:spPr>
      </p:cxnSp>
      <p:cxnSp>
        <p:nvCxnSpPr>
          <p:cNvPr id="192" name="Google Shape;192;p34"/>
          <p:cNvCxnSpPr/>
          <p:nvPr/>
        </p:nvCxnSpPr>
        <p:spPr>
          <a:xfrm rot="10800000" flipH="1">
            <a:off x="4937700" y="1459375"/>
            <a:ext cx="3328500" cy="2483700"/>
          </a:xfrm>
          <a:prstGeom prst="straightConnector1">
            <a:avLst/>
          </a:prstGeom>
          <a:noFill/>
          <a:ln w="76200" cap="flat" cmpd="sng">
            <a:solidFill>
              <a:srgbClr val="FF0000"/>
            </a:solidFill>
            <a:prstDash val="solid"/>
            <a:round/>
            <a:headEnd type="none" w="med" len="med"/>
            <a:tailEnd type="none" w="med" len="med"/>
          </a:ln>
        </p:spPr>
      </p:cxnSp>
      <p:cxnSp>
        <p:nvCxnSpPr>
          <p:cNvPr id="193" name="Google Shape;193;p34"/>
          <p:cNvCxnSpPr/>
          <p:nvPr/>
        </p:nvCxnSpPr>
        <p:spPr>
          <a:xfrm flipH="1">
            <a:off x="6315200" y="4375500"/>
            <a:ext cx="1327500" cy="1176600"/>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Newborn’s Stomach Capacity</a:t>
            </a:r>
            <a:endParaRPr>
              <a:solidFill>
                <a:srgbClr val="FFFFFF"/>
              </a:solidFill>
            </a:endParaRPr>
          </a:p>
        </p:txBody>
      </p:sp>
      <p:sp>
        <p:nvSpPr>
          <p:cNvPr id="199" name="Google Shape;199;p35"/>
          <p:cNvSpPr txBox="1">
            <a:spLocks noGrp="1"/>
          </p:cNvSpPr>
          <p:nvPr>
            <p:ph type="body" idx="1"/>
          </p:nvPr>
        </p:nvSpPr>
        <p:spPr>
          <a:xfrm>
            <a:off x="311700" y="153663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 sz="2400">
                <a:solidFill>
                  <a:srgbClr val="000000"/>
                </a:solidFill>
              </a:rPr>
              <a:t>Newborn’s tummy can’t hold much at each feeding</a:t>
            </a:r>
            <a:endParaRPr sz="2400">
              <a:solidFill>
                <a:srgbClr val="000000"/>
              </a:solidFill>
            </a:endParaRPr>
          </a:p>
        </p:txBody>
      </p:sp>
      <p:pic>
        <p:nvPicPr>
          <p:cNvPr id="200" name="Google Shape;200;p35"/>
          <p:cNvPicPr preferRelativeResize="0"/>
          <p:nvPr/>
        </p:nvPicPr>
        <p:blipFill>
          <a:blip r:embed="rId3">
            <a:alphaModFix/>
          </a:blip>
          <a:stretch>
            <a:fillRect/>
          </a:stretch>
        </p:blipFill>
        <p:spPr>
          <a:xfrm>
            <a:off x="5634701" y="2694949"/>
            <a:ext cx="3314630" cy="2461649"/>
          </a:xfrm>
          <a:prstGeom prst="rect">
            <a:avLst/>
          </a:prstGeom>
          <a:noFill/>
          <a:ln>
            <a:noFill/>
          </a:ln>
        </p:spPr>
      </p:pic>
      <p:pic>
        <p:nvPicPr>
          <p:cNvPr id="201" name="Google Shape;201;p35"/>
          <p:cNvPicPr preferRelativeResize="0"/>
          <p:nvPr/>
        </p:nvPicPr>
        <p:blipFill>
          <a:blip r:embed="rId4">
            <a:alphaModFix/>
          </a:blip>
          <a:stretch>
            <a:fillRect/>
          </a:stretch>
        </p:blipFill>
        <p:spPr>
          <a:xfrm>
            <a:off x="2846150" y="3418051"/>
            <a:ext cx="2219462" cy="1905973"/>
          </a:xfrm>
          <a:prstGeom prst="rect">
            <a:avLst/>
          </a:prstGeom>
          <a:noFill/>
          <a:ln>
            <a:noFill/>
          </a:ln>
        </p:spPr>
      </p:pic>
      <p:pic>
        <p:nvPicPr>
          <p:cNvPr id="202" name="Google Shape;202;p35"/>
          <p:cNvPicPr preferRelativeResize="0"/>
          <p:nvPr/>
        </p:nvPicPr>
        <p:blipFill>
          <a:blip r:embed="rId5">
            <a:alphaModFix/>
          </a:blip>
          <a:stretch>
            <a:fillRect/>
          </a:stretch>
        </p:blipFill>
        <p:spPr>
          <a:xfrm>
            <a:off x="494600" y="2904724"/>
            <a:ext cx="1585250" cy="2251876"/>
          </a:xfrm>
          <a:prstGeom prst="rect">
            <a:avLst/>
          </a:prstGeom>
          <a:noFill/>
          <a:ln>
            <a:noFill/>
          </a:ln>
        </p:spPr>
      </p:pic>
      <p:sp>
        <p:nvSpPr>
          <p:cNvPr id="203" name="Google Shape;203;p35"/>
          <p:cNvSpPr txBox="1"/>
          <p:nvPr/>
        </p:nvSpPr>
        <p:spPr>
          <a:xfrm>
            <a:off x="862550" y="5486400"/>
            <a:ext cx="1732800" cy="10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1 day old</a:t>
            </a:r>
            <a:endParaRPr sz="1800" b="1"/>
          </a:p>
          <a:p>
            <a:pPr marL="0" lvl="0" indent="0" algn="l" rtl="0">
              <a:spcBef>
                <a:spcPts val="0"/>
              </a:spcBef>
              <a:spcAft>
                <a:spcPts val="0"/>
              </a:spcAft>
              <a:buNone/>
            </a:pPr>
            <a:r>
              <a:rPr lang="en" sz="1800" b="1"/>
              <a:t>1 ¼ teaspoon</a:t>
            </a:r>
            <a:endParaRPr sz="1800" b="1"/>
          </a:p>
          <a:p>
            <a:pPr marL="0" lvl="0" indent="0" algn="l" rtl="0">
              <a:spcBef>
                <a:spcPts val="0"/>
              </a:spcBef>
              <a:spcAft>
                <a:spcPts val="0"/>
              </a:spcAft>
              <a:buNone/>
            </a:pPr>
            <a:r>
              <a:rPr lang="en" sz="1800" b="1"/>
              <a:t>Per feeding</a:t>
            </a:r>
            <a:endParaRPr sz="1800" b="1"/>
          </a:p>
        </p:txBody>
      </p:sp>
      <p:sp>
        <p:nvSpPr>
          <p:cNvPr id="204" name="Google Shape;204;p35"/>
          <p:cNvSpPr txBox="1"/>
          <p:nvPr/>
        </p:nvSpPr>
        <p:spPr>
          <a:xfrm>
            <a:off x="3278675" y="5610525"/>
            <a:ext cx="1732800" cy="8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3 days old</a:t>
            </a:r>
            <a:endParaRPr sz="1800" b="1"/>
          </a:p>
          <a:p>
            <a:pPr marL="0" lvl="0" indent="0" algn="l" rtl="0">
              <a:spcBef>
                <a:spcPts val="0"/>
              </a:spcBef>
              <a:spcAft>
                <a:spcPts val="0"/>
              </a:spcAft>
              <a:buNone/>
            </a:pPr>
            <a:r>
              <a:rPr lang="en" sz="1800" b="1"/>
              <a:t>.75 ounces</a:t>
            </a:r>
            <a:endParaRPr sz="1800" b="1"/>
          </a:p>
          <a:p>
            <a:pPr marL="0" lvl="0" indent="0" algn="l" rtl="0">
              <a:spcBef>
                <a:spcPts val="0"/>
              </a:spcBef>
              <a:spcAft>
                <a:spcPts val="0"/>
              </a:spcAft>
              <a:buNone/>
            </a:pPr>
            <a:r>
              <a:rPr lang="en" sz="1800" b="1"/>
              <a:t>Per feeding</a:t>
            </a:r>
            <a:endParaRPr sz="1800" b="1"/>
          </a:p>
        </p:txBody>
      </p:sp>
      <p:sp>
        <p:nvSpPr>
          <p:cNvPr id="205" name="Google Shape;205;p35"/>
          <p:cNvSpPr txBox="1"/>
          <p:nvPr/>
        </p:nvSpPr>
        <p:spPr>
          <a:xfrm>
            <a:off x="6554775" y="5486400"/>
            <a:ext cx="1732800" cy="8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1 month old</a:t>
            </a:r>
            <a:endParaRPr sz="1800" b="1"/>
          </a:p>
          <a:p>
            <a:pPr marL="0" lvl="0" indent="0" algn="l" rtl="0">
              <a:spcBef>
                <a:spcPts val="0"/>
              </a:spcBef>
              <a:spcAft>
                <a:spcPts val="0"/>
              </a:spcAft>
              <a:buNone/>
            </a:pPr>
            <a:r>
              <a:rPr lang="en" sz="1800" b="1"/>
              <a:t>2 ½ - 5 ounces</a:t>
            </a:r>
            <a:endParaRPr sz="1800" b="1"/>
          </a:p>
          <a:p>
            <a:pPr marL="0" lvl="0" indent="0" algn="l" rtl="0">
              <a:spcBef>
                <a:spcPts val="0"/>
              </a:spcBef>
              <a:spcAft>
                <a:spcPts val="0"/>
              </a:spcAft>
              <a:buNone/>
            </a:pPr>
            <a:r>
              <a:rPr lang="en" sz="1800" b="1"/>
              <a:t>Per feeding</a:t>
            </a:r>
            <a:endParaRPr sz="1800" b="1"/>
          </a:p>
        </p:txBody>
      </p:sp>
      <p:sp>
        <p:nvSpPr>
          <p:cNvPr id="206" name="Google Shape;206;p3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Burping the Baby</a:t>
            </a:r>
            <a:endParaRPr>
              <a:solidFill>
                <a:srgbClr val="FFFFFF"/>
              </a:solidFill>
            </a:endParaRPr>
          </a:p>
        </p:txBody>
      </p:sp>
      <p:sp>
        <p:nvSpPr>
          <p:cNvPr id="212" name="Google Shape;212;p36"/>
          <p:cNvSpPr txBox="1">
            <a:spLocks noGrp="1"/>
          </p:cNvSpPr>
          <p:nvPr>
            <p:ph type="body" idx="1"/>
          </p:nvPr>
        </p:nvSpPr>
        <p:spPr>
          <a:xfrm>
            <a:off x="311700" y="1536625"/>
            <a:ext cx="5092200" cy="45552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480"/>
              </a:spcBef>
              <a:spcAft>
                <a:spcPts val="0"/>
              </a:spcAft>
              <a:buClr>
                <a:srgbClr val="CC0000"/>
              </a:buClr>
              <a:buSzPts val="2600"/>
              <a:buChar char="➔"/>
            </a:pPr>
            <a:r>
              <a:rPr lang="en" sz="2600">
                <a:solidFill>
                  <a:schemeClr val="dk1"/>
                </a:solidFill>
              </a:rPr>
              <a:t>Babies swallow air as they drink </a:t>
            </a:r>
            <a:endParaRPr sz="2600">
              <a:solidFill>
                <a:schemeClr val="dk1"/>
              </a:solidFill>
            </a:endParaRPr>
          </a:p>
          <a:p>
            <a:pPr marL="914400" lvl="1" indent="-393700" algn="l" rtl="0">
              <a:lnSpc>
                <a:spcPct val="115000"/>
              </a:lnSpc>
              <a:spcBef>
                <a:spcPts val="0"/>
              </a:spcBef>
              <a:spcAft>
                <a:spcPts val="0"/>
              </a:spcAft>
              <a:buClr>
                <a:srgbClr val="0000FF"/>
              </a:buClr>
              <a:buSzPts val="2600"/>
              <a:buChar char="◆"/>
            </a:pPr>
            <a:r>
              <a:rPr lang="en" sz="2600">
                <a:solidFill>
                  <a:schemeClr val="dk1"/>
                </a:solidFill>
              </a:rPr>
              <a:t>Must burp to expel air </a:t>
            </a:r>
            <a:endParaRPr sz="2600">
              <a:solidFill>
                <a:schemeClr val="dk1"/>
              </a:solidFill>
            </a:endParaRPr>
          </a:p>
          <a:p>
            <a:pPr marL="457200" lvl="0" indent="-393700" algn="l" rtl="0">
              <a:lnSpc>
                <a:spcPct val="115000"/>
              </a:lnSpc>
              <a:spcBef>
                <a:spcPts val="0"/>
              </a:spcBef>
              <a:spcAft>
                <a:spcPts val="0"/>
              </a:spcAft>
              <a:buClr>
                <a:srgbClr val="CC0000"/>
              </a:buClr>
              <a:buSzPts val="2600"/>
              <a:buChar char="➔"/>
            </a:pPr>
            <a:r>
              <a:rPr lang="en" sz="2600">
                <a:solidFill>
                  <a:schemeClr val="dk1"/>
                </a:solidFill>
              </a:rPr>
              <a:t>Burp the baby at least twice throughout the feeding </a:t>
            </a:r>
            <a:endParaRPr sz="2600">
              <a:solidFill>
                <a:schemeClr val="dk1"/>
              </a:solidFill>
            </a:endParaRPr>
          </a:p>
          <a:p>
            <a:pPr marL="457200" lvl="0" indent="-393700" algn="l" rtl="0">
              <a:lnSpc>
                <a:spcPct val="115000"/>
              </a:lnSpc>
              <a:spcBef>
                <a:spcPts val="0"/>
              </a:spcBef>
              <a:spcAft>
                <a:spcPts val="0"/>
              </a:spcAft>
              <a:buClr>
                <a:srgbClr val="CC0000"/>
              </a:buClr>
              <a:buSzPts val="2600"/>
              <a:buChar char="➔"/>
            </a:pPr>
            <a:r>
              <a:rPr lang="en" sz="2600">
                <a:solidFill>
                  <a:schemeClr val="dk1"/>
                </a:solidFill>
              </a:rPr>
              <a:t>Find a comfortable position to burp a baby</a:t>
            </a:r>
            <a:endParaRPr sz="2600">
              <a:solidFill>
                <a:schemeClr val="dk1"/>
              </a:solidFill>
            </a:endParaRPr>
          </a:p>
          <a:p>
            <a:pPr marL="457200" lvl="0" indent="-393700" algn="l" rtl="0">
              <a:lnSpc>
                <a:spcPct val="115000"/>
              </a:lnSpc>
              <a:spcBef>
                <a:spcPts val="0"/>
              </a:spcBef>
              <a:spcAft>
                <a:spcPts val="0"/>
              </a:spcAft>
              <a:buClr>
                <a:srgbClr val="CC0000"/>
              </a:buClr>
              <a:buSzPts val="2600"/>
              <a:buChar char="➔"/>
            </a:pPr>
            <a:r>
              <a:rPr lang="en" sz="2600">
                <a:solidFill>
                  <a:schemeClr val="dk1"/>
                </a:solidFill>
              </a:rPr>
              <a:t>Gently pat baby on the back</a:t>
            </a:r>
            <a:endParaRPr sz="2600">
              <a:solidFill>
                <a:schemeClr val="dk1"/>
              </a:solidFill>
            </a:endParaRPr>
          </a:p>
          <a:p>
            <a:pPr marL="457200" lvl="0" indent="-393700" algn="l" rtl="0">
              <a:lnSpc>
                <a:spcPct val="115000"/>
              </a:lnSpc>
              <a:spcBef>
                <a:spcPts val="0"/>
              </a:spcBef>
              <a:spcAft>
                <a:spcPts val="0"/>
              </a:spcAft>
              <a:buClr>
                <a:srgbClr val="CC0000"/>
              </a:buClr>
              <a:buSzPts val="2600"/>
              <a:buChar char="➔"/>
            </a:pPr>
            <a:r>
              <a:rPr lang="en" sz="2600">
                <a:solidFill>
                  <a:schemeClr val="dk1"/>
                </a:solidFill>
              </a:rPr>
              <a:t>Protect your clothing</a:t>
            </a:r>
            <a:endParaRPr sz="2600">
              <a:solidFill>
                <a:schemeClr val="dk1"/>
              </a:solidFill>
            </a:endParaRPr>
          </a:p>
          <a:p>
            <a:pPr marL="0" lvl="0" indent="0" algn="l" rtl="0">
              <a:lnSpc>
                <a:spcPct val="115000"/>
              </a:lnSpc>
              <a:spcBef>
                <a:spcPts val="0"/>
              </a:spcBef>
              <a:spcAft>
                <a:spcPts val="1600"/>
              </a:spcAft>
              <a:buSzPts val="1800"/>
              <a:buNone/>
            </a:pPr>
            <a:endParaRPr/>
          </a:p>
        </p:txBody>
      </p:sp>
      <p:pic>
        <p:nvPicPr>
          <p:cNvPr id="213" name="Google Shape;213;p36"/>
          <p:cNvPicPr preferRelativeResize="0"/>
          <p:nvPr/>
        </p:nvPicPr>
        <p:blipFill>
          <a:blip r:embed="rId3">
            <a:alphaModFix/>
          </a:blip>
          <a:stretch>
            <a:fillRect/>
          </a:stretch>
        </p:blipFill>
        <p:spPr>
          <a:xfrm>
            <a:off x="5556300" y="1509267"/>
            <a:ext cx="3435300" cy="4580401"/>
          </a:xfrm>
          <a:prstGeom prst="rect">
            <a:avLst/>
          </a:prstGeom>
          <a:noFill/>
          <a:ln>
            <a:noFill/>
          </a:ln>
        </p:spPr>
      </p:pic>
      <p:sp>
        <p:nvSpPr>
          <p:cNvPr id="214" name="Google Shape;214;p3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Funny Babies Eating</a:t>
            </a:r>
            <a:endParaRPr>
              <a:solidFill>
                <a:srgbClr val="FFFFFF"/>
              </a:solidFill>
            </a:endParaRPr>
          </a:p>
        </p:txBody>
      </p:sp>
      <p:pic>
        <p:nvPicPr>
          <p:cNvPr id="220" name="Google Shape;220;p37" descr="Video: Funny Baby Loves Food | Baby Eating Compilation&#10;Link: {linkVideo}&#10;&#10;Thanks for watching and supporting our channel, wait to see more new videos on Monday, Wednesday and Friday on Lovely Baby.&#10;▬▬▬▬▬▬▬▬▬▬▬▬▬▬▬▬▬▬▬▬▬▬▬▬▬▬▬▬▬▬&#10;►About My Channel - Lovely Baby&#10;▮Subscribe: https://goo.gl/ogiB8t&#10;▮Playlist:&#10;♥ Lovely Baby ♥ https://goo.gl/Z2UGLo&#10;♥ Funny Babies Vines ♥ https://goo.gl/Xg7b8b&#10;&#10;▬▬▬▬▬▬▬▬▬▬▬▬▬▬▬▬▬▬▬▬▬▬▬▬▬▬▬▬▬▬&#10;► About us:&#10;▮ Facebook: https://goo.gl/Adj4ic&#10;▮ Twitter: https://goo.gl/GG9oyC&#10;#Funnybabies#Lovelybaby #cutebaby #babyhumor #funnyvideo&#10;▬▬▬▬▬▬▬▬▬▬▬▬▬▬▬▬▬▬▬▬▬▬▬▬▬▬▬▬▬▬&#10;If you see a clip that you own that you did not submit or give content for use, we have likely received false permissions and would be happy to resolve this for you! Please sent us a email at us_nba@hotmail.com, or you can comment below this video. Thanks very much!!&#10;►►►►►►►►► THANKS FOR WATCHING ◄◄◄◄◄◄◄◄◄&#10;► AND DON'T FORGET TO LIKE COMMENTS AND SUBSCRIBE!" title="Funny Baby Loves Food | Baby Eating Compilation">
            <a:hlinkClick r:id="rId3"/>
          </p:cNvPr>
          <p:cNvPicPr preferRelativeResize="0"/>
          <p:nvPr/>
        </p:nvPicPr>
        <p:blipFill>
          <a:blip r:embed="rId4">
            <a:alphaModFix/>
          </a:blip>
          <a:stretch>
            <a:fillRect/>
          </a:stretch>
        </p:blipFill>
        <p:spPr>
          <a:xfrm>
            <a:off x="1579418" y="1500034"/>
            <a:ext cx="6289964" cy="5242287"/>
          </a:xfrm>
          <a:prstGeom prst="rect">
            <a:avLst/>
          </a:prstGeom>
          <a:noFill/>
          <a:ln>
            <a:noFill/>
          </a:ln>
        </p:spPr>
      </p:pic>
      <p:sp>
        <p:nvSpPr>
          <p:cNvPr id="221" name="Google Shape;221;p37"/>
          <p:cNvSpPr txBox="1"/>
          <p:nvPr/>
        </p:nvSpPr>
        <p:spPr>
          <a:xfrm>
            <a:off x="3950659" y="736534"/>
            <a:ext cx="3710905" cy="48266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5"/>
              </a:rPr>
              <a:t>Funny Babies Love Food</a:t>
            </a:r>
            <a:endParaRPr dirty="0"/>
          </a:p>
        </p:txBody>
      </p:sp>
      <p:sp>
        <p:nvSpPr>
          <p:cNvPr id="222" name="Google Shape;222;p3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When Can Babies Start Cereal</a:t>
            </a:r>
            <a:endParaRPr>
              <a:solidFill>
                <a:srgbClr val="FFFFFF"/>
              </a:solidFill>
            </a:endParaRPr>
          </a:p>
        </p:txBody>
      </p:sp>
      <p:sp>
        <p:nvSpPr>
          <p:cNvPr id="228" name="Google Shape;228;p38"/>
          <p:cNvSpPr txBox="1">
            <a:spLocks noGrp="1"/>
          </p:cNvSpPr>
          <p:nvPr>
            <p:ph type="body" idx="1"/>
          </p:nvPr>
        </p:nvSpPr>
        <p:spPr>
          <a:xfrm>
            <a:off x="311700" y="1773175"/>
            <a:ext cx="3967500" cy="45552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CC0000"/>
              </a:buClr>
              <a:buSzPts val="2200"/>
              <a:buChar char="➔"/>
            </a:pPr>
            <a:r>
              <a:rPr lang="en" sz="2200">
                <a:solidFill>
                  <a:srgbClr val="000000"/>
                </a:solidFill>
              </a:rPr>
              <a:t>Between 4 - 6 months babies can produce saliva, which is the key factor needed for digestion.</a:t>
            </a:r>
            <a:endParaRPr sz="2200">
              <a:solidFill>
                <a:srgbClr val="000000"/>
              </a:solidFill>
            </a:endParaRPr>
          </a:p>
          <a:p>
            <a:pPr marL="457200" lvl="0" indent="-368300" algn="l" rtl="0">
              <a:lnSpc>
                <a:spcPct val="115000"/>
              </a:lnSpc>
              <a:spcBef>
                <a:spcPts val="0"/>
              </a:spcBef>
              <a:spcAft>
                <a:spcPts val="0"/>
              </a:spcAft>
              <a:buClr>
                <a:srgbClr val="CC0000"/>
              </a:buClr>
              <a:buSzPts val="2200"/>
              <a:buChar char="➔"/>
            </a:pPr>
            <a:r>
              <a:rPr lang="en" sz="2200">
                <a:solidFill>
                  <a:srgbClr val="000000"/>
                </a:solidFill>
              </a:rPr>
              <a:t>When birth weight has doubled and weighs at least 13 pounds</a:t>
            </a:r>
            <a:endParaRPr sz="2200">
              <a:solidFill>
                <a:srgbClr val="000000"/>
              </a:solidFill>
            </a:endParaRPr>
          </a:p>
          <a:p>
            <a:pPr marL="457200" lvl="0" indent="-368300" algn="l" rtl="0">
              <a:lnSpc>
                <a:spcPct val="115000"/>
              </a:lnSpc>
              <a:spcBef>
                <a:spcPts val="0"/>
              </a:spcBef>
              <a:spcAft>
                <a:spcPts val="0"/>
              </a:spcAft>
              <a:buClr>
                <a:srgbClr val="CC0000"/>
              </a:buClr>
              <a:buSzPts val="2200"/>
              <a:buChar char="➔"/>
            </a:pPr>
            <a:r>
              <a:rPr lang="en" sz="2200">
                <a:solidFill>
                  <a:srgbClr val="000000"/>
                </a:solidFill>
              </a:rPr>
              <a:t>Sits with help and has control of head movement</a:t>
            </a:r>
            <a:endParaRPr sz="2200">
              <a:solidFill>
                <a:srgbClr val="000000"/>
              </a:solidFill>
            </a:endParaRPr>
          </a:p>
          <a:p>
            <a:pPr marL="457200" lvl="0" indent="-368300" algn="l" rtl="0">
              <a:lnSpc>
                <a:spcPct val="115000"/>
              </a:lnSpc>
              <a:spcBef>
                <a:spcPts val="0"/>
              </a:spcBef>
              <a:spcAft>
                <a:spcPts val="0"/>
              </a:spcAft>
              <a:buClr>
                <a:srgbClr val="CC0000"/>
              </a:buClr>
              <a:buSzPts val="2200"/>
              <a:buChar char="➔"/>
            </a:pPr>
            <a:r>
              <a:rPr lang="en" sz="2200">
                <a:solidFill>
                  <a:srgbClr val="000000"/>
                </a:solidFill>
              </a:rPr>
              <a:t>Can put hands together </a:t>
            </a:r>
            <a:endParaRPr sz="2200">
              <a:solidFill>
                <a:srgbClr val="000000"/>
              </a:solidFill>
            </a:endParaRPr>
          </a:p>
          <a:p>
            <a:pPr marL="457200" lvl="0" indent="-368300" algn="l" rtl="0">
              <a:lnSpc>
                <a:spcPct val="115000"/>
              </a:lnSpc>
              <a:spcBef>
                <a:spcPts val="0"/>
              </a:spcBef>
              <a:spcAft>
                <a:spcPts val="0"/>
              </a:spcAft>
              <a:buClr>
                <a:srgbClr val="CC0000"/>
              </a:buClr>
              <a:buSzPts val="2200"/>
              <a:buChar char="➔"/>
            </a:pPr>
            <a:r>
              <a:rPr lang="en" sz="2200">
                <a:solidFill>
                  <a:srgbClr val="000000"/>
                </a:solidFill>
              </a:rPr>
              <a:t>Puts toys in mouth</a:t>
            </a:r>
            <a:endParaRPr sz="2200">
              <a:solidFill>
                <a:srgbClr val="000000"/>
              </a:solidFill>
            </a:endParaRPr>
          </a:p>
          <a:p>
            <a:pPr marL="0" lvl="0" indent="0" algn="l" rtl="0">
              <a:lnSpc>
                <a:spcPct val="115000"/>
              </a:lnSpc>
              <a:spcBef>
                <a:spcPts val="1600"/>
              </a:spcBef>
              <a:spcAft>
                <a:spcPts val="1600"/>
              </a:spcAft>
              <a:buSzPts val="1800"/>
              <a:buNone/>
            </a:pPr>
            <a:endParaRPr/>
          </a:p>
        </p:txBody>
      </p:sp>
      <p:sp>
        <p:nvSpPr>
          <p:cNvPr id="229" name="Google Shape;229;p3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14</a:t>
            </a:fld>
            <a:endParaRPr/>
          </a:p>
        </p:txBody>
      </p:sp>
      <p:pic>
        <p:nvPicPr>
          <p:cNvPr id="230" name="Google Shape;230;p38"/>
          <p:cNvPicPr preferRelativeResize="0"/>
          <p:nvPr/>
        </p:nvPicPr>
        <p:blipFill>
          <a:blip r:embed="rId3">
            <a:alphaModFix/>
          </a:blip>
          <a:stretch>
            <a:fillRect/>
          </a:stretch>
        </p:blipFill>
        <p:spPr>
          <a:xfrm>
            <a:off x="4279200" y="2226595"/>
            <a:ext cx="4965051" cy="3311662"/>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Feeding an Infant</a:t>
            </a:r>
            <a:endParaRPr>
              <a:solidFill>
                <a:srgbClr val="FFFFFF"/>
              </a:solidFill>
            </a:endParaRPr>
          </a:p>
        </p:txBody>
      </p:sp>
      <p:sp>
        <p:nvSpPr>
          <p:cNvPr id="236" name="Google Shape;236;p39"/>
          <p:cNvSpPr txBox="1">
            <a:spLocks noGrp="1"/>
          </p:cNvSpPr>
          <p:nvPr>
            <p:ph type="body" idx="1"/>
          </p:nvPr>
        </p:nvSpPr>
        <p:spPr>
          <a:xfrm>
            <a:off x="311700" y="1536625"/>
            <a:ext cx="4572000" cy="45552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480"/>
              </a:spcBef>
              <a:spcAft>
                <a:spcPts val="0"/>
              </a:spcAft>
              <a:buClr>
                <a:srgbClr val="CC0000"/>
              </a:buClr>
              <a:buSzPts val="2600"/>
              <a:buChar char="➔"/>
            </a:pPr>
            <a:r>
              <a:rPr lang="en" sz="2600">
                <a:solidFill>
                  <a:schemeClr val="dk1"/>
                </a:solidFill>
              </a:rPr>
              <a:t>Choose foods that are soft and easy to chew and swallow</a:t>
            </a:r>
            <a:endParaRPr sz="2600">
              <a:solidFill>
                <a:schemeClr val="dk1"/>
              </a:solidFill>
            </a:endParaRPr>
          </a:p>
          <a:p>
            <a:pPr marL="457200" lvl="0" indent="-393700" algn="l" rtl="0">
              <a:lnSpc>
                <a:spcPct val="115000"/>
              </a:lnSpc>
              <a:spcBef>
                <a:spcPts val="0"/>
              </a:spcBef>
              <a:spcAft>
                <a:spcPts val="0"/>
              </a:spcAft>
              <a:buClr>
                <a:srgbClr val="CC0000"/>
              </a:buClr>
              <a:buSzPts val="2600"/>
              <a:buChar char="➔"/>
            </a:pPr>
            <a:r>
              <a:rPr lang="en" sz="2600">
                <a:solidFill>
                  <a:schemeClr val="dk1"/>
                </a:solidFill>
              </a:rPr>
              <a:t>Avoid salty foods</a:t>
            </a:r>
            <a:endParaRPr sz="2600">
              <a:solidFill>
                <a:schemeClr val="dk1"/>
              </a:solidFill>
            </a:endParaRPr>
          </a:p>
          <a:p>
            <a:pPr marL="457200" lvl="0" indent="-393700" algn="l" rtl="0">
              <a:lnSpc>
                <a:spcPct val="115000"/>
              </a:lnSpc>
              <a:spcBef>
                <a:spcPts val="0"/>
              </a:spcBef>
              <a:spcAft>
                <a:spcPts val="0"/>
              </a:spcAft>
              <a:buClr>
                <a:srgbClr val="CC0000"/>
              </a:buClr>
              <a:buSzPts val="2600"/>
              <a:buChar char="➔"/>
            </a:pPr>
            <a:r>
              <a:rPr lang="en" sz="2600">
                <a:solidFill>
                  <a:schemeClr val="dk1"/>
                </a:solidFill>
              </a:rPr>
              <a:t>Foods that work well:</a:t>
            </a:r>
            <a:endParaRPr sz="2600">
              <a:solidFill>
                <a:schemeClr val="dk1"/>
              </a:solidFill>
            </a:endParaRPr>
          </a:p>
          <a:p>
            <a:pPr marL="914400" lvl="1" indent="-393700" algn="l" rtl="0">
              <a:lnSpc>
                <a:spcPct val="115000"/>
              </a:lnSpc>
              <a:spcBef>
                <a:spcPts val="0"/>
              </a:spcBef>
              <a:spcAft>
                <a:spcPts val="0"/>
              </a:spcAft>
              <a:buClr>
                <a:srgbClr val="0000FF"/>
              </a:buClr>
              <a:buSzPts val="2600"/>
              <a:buChar char="◆"/>
            </a:pPr>
            <a:r>
              <a:rPr lang="en" sz="2600">
                <a:solidFill>
                  <a:schemeClr val="dk1"/>
                </a:solidFill>
              </a:rPr>
              <a:t>Watery rice cereals </a:t>
            </a:r>
            <a:endParaRPr sz="2600">
              <a:solidFill>
                <a:schemeClr val="dk1"/>
              </a:solidFill>
            </a:endParaRPr>
          </a:p>
          <a:p>
            <a:pPr marL="914400" lvl="1" indent="-393700" algn="l" rtl="0">
              <a:lnSpc>
                <a:spcPct val="115000"/>
              </a:lnSpc>
              <a:spcBef>
                <a:spcPts val="0"/>
              </a:spcBef>
              <a:spcAft>
                <a:spcPts val="0"/>
              </a:spcAft>
              <a:buClr>
                <a:srgbClr val="0000FF"/>
              </a:buClr>
              <a:buSzPts val="2600"/>
              <a:buChar char="◆"/>
            </a:pPr>
            <a:r>
              <a:rPr lang="en" sz="2600">
                <a:solidFill>
                  <a:schemeClr val="dk1"/>
                </a:solidFill>
              </a:rPr>
              <a:t>Strained fruits and vegetable </a:t>
            </a:r>
            <a:endParaRPr sz="2600">
              <a:solidFill>
                <a:schemeClr val="dk1"/>
              </a:solidFill>
            </a:endParaRPr>
          </a:p>
          <a:p>
            <a:pPr marL="457200" lvl="0" indent="-393700" algn="l" rtl="0">
              <a:lnSpc>
                <a:spcPct val="115000"/>
              </a:lnSpc>
              <a:spcBef>
                <a:spcPts val="0"/>
              </a:spcBef>
              <a:spcAft>
                <a:spcPts val="0"/>
              </a:spcAft>
              <a:buClr>
                <a:srgbClr val="CC0000"/>
              </a:buClr>
              <a:buSzPts val="2600"/>
              <a:buChar char="➔"/>
            </a:pPr>
            <a:r>
              <a:rPr lang="en" sz="2600">
                <a:solidFill>
                  <a:schemeClr val="dk1"/>
                </a:solidFill>
              </a:rPr>
              <a:t>Amount of solid foods consumed should increase over time</a:t>
            </a:r>
            <a:endParaRPr sz="2600">
              <a:solidFill>
                <a:schemeClr val="dk1"/>
              </a:solidFill>
            </a:endParaRPr>
          </a:p>
          <a:p>
            <a:pPr marL="0" lvl="0" indent="0" algn="l" rtl="0">
              <a:lnSpc>
                <a:spcPct val="115000"/>
              </a:lnSpc>
              <a:spcBef>
                <a:spcPts val="0"/>
              </a:spcBef>
              <a:spcAft>
                <a:spcPts val="1600"/>
              </a:spcAft>
              <a:buSzPts val="1800"/>
              <a:buNone/>
            </a:pPr>
            <a:endParaRPr/>
          </a:p>
        </p:txBody>
      </p:sp>
      <p:pic>
        <p:nvPicPr>
          <p:cNvPr id="237" name="Google Shape;237;p39"/>
          <p:cNvPicPr preferRelativeResize="0"/>
          <p:nvPr/>
        </p:nvPicPr>
        <p:blipFill>
          <a:blip r:embed="rId3">
            <a:alphaModFix/>
          </a:blip>
          <a:stretch>
            <a:fillRect/>
          </a:stretch>
        </p:blipFill>
        <p:spPr>
          <a:xfrm>
            <a:off x="4260300" y="2464950"/>
            <a:ext cx="4572000" cy="3048000"/>
          </a:xfrm>
          <a:prstGeom prst="rect">
            <a:avLst/>
          </a:prstGeom>
          <a:noFill/>
          <a:ln w="76200" cap="flat" cmpd="sng">
            <a:solidFill>
              <a:srgbClr val="CC0000"/>
            </a:solidFill>
            <a:prstDash val="solid"/>
            <a:round/>
            <a:headEnd type="none" w="sm" len="sm"/>
            <a:tailEnd type="none" w="sm" len="sm"/>
          </a:ln>
        </p:spPr>
      </p:pic>
      <p:sp>
        <p:nvSpPr>
          <p:cNvPr id="238" name="Google Shape;238;p3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Feeding Infant</a:t>
            </a:r>
            <a:endParaRPr>
              <a:solidFill>
                <a:srgbClr val="FFFFFF"/>
              </a:solidFill>
            </a:endParaRPr>
          </a:p>
        </p:txBody>
      </p:sp>
      <p:sp>
        <p:nvSpPr>
          <p:cNvPr id="244" name="Google Shape;244;p40"/>
          <p:cNvSpPr txBox="1">
            <a:spLocks noGrp="1"/>
          </p:cNvSpPr>
          <p:nvPr>
            <p:ph type="body" idx="1"/>
          </p:nvPr>
        </p:nvSpPr>
        <p:spPr>
          <a:xfrm>
            <a:off x="311700" y="1536625"/>
            <a:ext cx="4101600" cy="5089800"/>
          </a:xfrm>
          <a:prstGeom prst="rect">
            <a:avLst/>
          </a:prstGeom>
          <a:noFill/>
          <a:ln>
            <a:noFill/>
          </a:ln>
        </p:spPr>
        <p:txBody>
          <a:bodyPr spcFirstLastPara="1" wrap="square" lIns="91425" tIns="91425" rIns="91425" bIns="91425" anchor="t" anchorCtr="0">
            <a:noAutofit/>
          </a:bodyPr>
          <a:lstStyle/>
          <a:p>
            <a:pPr marL="457200" lvl="0" indent="-393700" algn="l" rtl="0">
              <a:lnSpc>
                <a:spcPct val="90000"/>
              </a:lnSpc>
              <a:spcBef>
                <a:spcPts val="0"/>
              </a:spcBef>
              <a:spcAft>
                <a:spcPts val="0"/>
              </a:spcAft>
              <a:buClr>
                <a:srgbClr val="CC0000"/>
              </a:buClr>
              <a:buSzPts val="2600"/>
              <a:buChar char="➔"/>
            </a:pPr>
            <a:r>
              <a:rPr lang="en" sz="2600">
                <a:solidFill>
                  <a:schemeClr val="dk1"/>
                </a:solidFill>
              </a:rPr>
              <a:t>Introducing Solid Food </a:t>
            </a:r>
            <a:endParaRPr sz="2600">
              <a:solidFill>
                <a:schemeClr val="dk1"/>
              </a:solidFill>
            </a:endParaRPr>
          </a:p>
          <a:p>
            <a:pPr marL="914400" lvl="1" indent="-393700" algn="l" rtl="0">
              <a:lnSpc>
                <a:spcPct val="90000"/>
              </a:lnSpc>
              <a:spcBef>
                <a:spcPts val="0"/>
              </a:spcBef>
              <a:spcAft>
                <a:spcPts val="0"/>
              </a:spcAft>
              <a:buClr>
                <a:srgbClr val="0000FF"/>
              </a:buClr>
              <a:buSzPts val="2600"/>
              <a:buChar char="◆"/>
            </a:pPr>
            <a:r>
              <a:rPr lang="en" sz="2600">
                <a:solidFill>
                  <a:schemeClr val="dk1"/>
                </a:solidFill>
              </a:rPr>
              <a:t>New foods should be introduced at least four days apart to figure out which food is the problem</a:t>
            </a:r>
            <a:endParaRPr sz="2600">
              <a:solidFill>
                <a:schemeClr val="dk1"/>
              </a:solidFill>
            </a:endParaRPr>
          </a:p>
          <a:p>
            <a:pPr marL="914400" lvl="1" indent="-393700" algn="l" rtl="0">
              <a:lnSpc>
                <a:spcPct val="90000"/>
              </a:lnSpc>
              <a:spcBef>
                <a:spcPts val="0"/>
              </a:spcBef>
              <a:spcAft>
                <a:spcPts val="0"/>
              </a:spcAft>
              <a:buClr>
                <a:srgbClr val="0000FF"/>
              </a:buClr>
              <a:buSzPts val="2600"/>
              <a:buChar char="◆"/>
            </a:pPr>
            <a:r>
              <a:rPr lang="en" sz="2600">
                <a:solidFill>
                  <a:schemeClr val="dk1"/>
                </a:solidFill>
              </a:rPr>
              <a:t>Sign to look for is there is a problem with food</a:t>
            </a:r>
            <a:endParaRPr sz="2600">
              <a:solidFill>
                <a:schemeClr val="dk1"/>
              </a:solidFill>
            </a:endParaRPr>
          </a:p>
          <a:p>
            <a:pPr marL="1371600" lvl="2" indent="-393700" algn="l" rtl="0">
              <a:lnSpc>
                <a:spcPct val="90000"/>
              </a:lnSpc>
              <a:spcBef>
                <a:spcPts val="0"/>
              </a:spcBef>
              <a:spcAft>
                <a:spcPts val="0"/>
              </a:spcAft>
              <a:buClr>
                <a:srgbClr val="93C47D"/>
              </a:buClr>
              <a:buSzPts val="2600"/>
              <a:buChar char="●"/>
            </a:pPr>
            <a:r>
              <a:rPr lang="en" sz="2600">
                <a:solidFill>
                  <a:schemeClr val="dk1"/>
                </a:solidFill>
              </a:rPr>
              <a:t>Rashes </a:t>
            </a:r>
            <a:endParaRPr sz="2600">
              <a:solidFill>
                <a:schemeClr val="dk1"/>
              </a:solidFill>
            </a:endParaRPr>
          </a:p>
          <a:p>
            <a:pPr marL="1371600" lvl="2" indent="-393700" algn="l" rtl="0">
              <a:lnSpc>
                <a:spcPct val="90000"/>
              </a:lnSpc>
              <a:spcBef>
                <a:spcPts val="0"/>
              </a:spcBef>
              <a:spcAft>
                <a:spcPts val="0"/>
              </a:spcAft>
              <a:buClr>
                <a:srgbClr val="93C47D"/>
              </a:buClr>
              <a:buSzPts val="2600"/>
              <a:buChar char="●"/>
            </a:pPr>
            <a:r>
              <a:rPr lang="en" sz="2600">
                <a:solidFill>
                  <a:schemeClr val="dk1"/>
                </a:solidFill>
              </a:rPr>
              <a:t>Digestive trouble </a:t>
            </a:r>
            <a:endParaRPr sz="2600">
              <a:solidFill>
                <a:schemeClr val="dk1"/>
              </a:solidFill>
            </a:endParaRPr>
          </a:p>
          <a:p>
            <a:pPr marL="1371600" lvl="2" indent="-393700" algn="l" rtl="0">
              <a:lnSpc>
                <a:spcPct val="90000"/>
              </a:lnSpc>
              <a:spcBef>
                <a:spcPts val="0"/>
              </a:spcBef>
              <a:spcAft>
                <a:spcPts val="0"/>
              </a:spcAft>
              <a:buClr>
                <a:srgbClr val="93C47D"/>
              </a:buClr>
              <a:buSzPts val="2600"/>
              <a:buChar char="●"/>
            </a:pPr>
            <a:r>
              <a:rPr lang="en" sz="2600">
                <a:solidFill>
                  <a:schemeClr val="dk1"/>
                </a:solidFill>
              </a:rPr>
              <a:t>Allergic reaction </a:t>
            </a:r>
            <a:endParaRPr sz="2600">
              <a:solidFill>
                <a:schemeClr val="dk1"/>
              </a:solidFill>
            </a:endParaRPr>
          </a:p>
          <a:p>
            <a:pPr marL="0" lvl="0" indent="0" algn="l" rtl="0">
              <a:lnSpc>
                <a:spcPct val="115000"/>
              </a:lnSpc>
              <a:spcBef>
                <a:spcPts val="0"/>
              </a:spcBef>
              <a:spcAft>
                <a:spcPts val="1600"/>
              </a:spcAft>
              <a:buSzPts val="1800"/>
              <a:buNone/>
            </a:pPr>
            <a:endParaRPr/>
          </a:p>
        </p:txBody>
      </p:sp>
      <p:pic>
        <p:nvPicPr>
          <p:cNvPr id="245" name="Google Shape;245;p40"/>
          <p:cNvPicPr preferRelativeResize="0"/>
          <p:nvPr/>
        </p:nvPicPr>
        <p:blipFill>
          <a:blip r:embed="rId3">
            <a:alphaModFix/>
          </a:blip>
          <a:stretch>
            <a:fillRect/>
          </a:stretch>
        </p:blipFill>
        <p:spPr>
          <a:xfrm>
            <a:off x="4559950" y="2152599"/>
            <a:ext cx="4431350" cy="3264325"/>
          </a:xfrm>
          <a:prstGeom prst="rect">
            <a:avLst/>
          </a:prstGeom>
          <a:noFill/>
          <a:ln w="76200" cap="flat" cmpd="sng">
            <a:solidFill>
              <a:srgbClr val="CC0000"/>
            </a:solidFill>
            <a:prstDash val="solid"/>
            <a:round/>
            <a:headEnd type="none" w="sm" len="sm"/>
            <a:tailEnd type="none" w="sm" len="sm"/>
          </a:ln>
        </p:spPr>
      </p:pic>
      <p:sp>
        <p:nvSpPr>
          <p:cNvPr id="246" name="Google Shape;246;p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1"/>
          <p:cNvPicPr preferRelativeResize="0"/>
          <p:nvPr/>
        </p:nvPicPr>
        <p:blipFill>
          <a:blip r:embed="rId3">
            <a:alphaModFix/>
          </a:blip>
          <a:stretch>
            <a:fillRect/>
          </a:stretch>
        </p:blipFill>
        <p:spPr>
          <a:xfrm>
            <a:off x="3771850" y="4750650"/>
            <a:ext cx="2344450" cy="2038650"/>
          </a:xfrm>
          <a:prstGeom prst="rect">
            <a:avLst/>
          </a:prstGeom>
          <a:noFill/>
          <a:ln>
            <a:noFill/>
          </a:ln>
        </p:spPr>
      </p:pic>
      <p:sp>
        <p:nvSpPr>
          <p:cNvPr id="252" name="Google Shape;252;p41"/>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Juice for Babies</a:t>
            </a:r>
            <a:endParaRPr>
              <a:solidFill>
                <a:srgbClr val="FFFFFF"/>
              </a:solidFill>
            </a:endParaRPr>
          </a:p>
        </p:txBody>
      </p:sp>
      <p:sp>
        <p:nvSpPr>
          <p:cNvPr id="253" name="Google Shape;253;p41"/>
          <p:cNvSpPr txBox="1">
            <a:spLocks noGrp="1"/>
          </p:cNvSpPr>
          <p:nvPr>
            <p:ph type="body" idx="1"/>
          </p:nvPr>
        </p:nvSpPr>
        <p:spPr>
          <a:xfrm>
            <a:off x="311700" y="1536625"/>
            <a:ext cx="4382700" cy="4555200"/>
          </a:xfrm>
          <a:prstGeom prst="rect">
            <a:avLst/>
          </a:prstGeom>
          <a:noFill/>
          <a:ln>
            <a:noFill/>
          </a:ln>
        </p:spPr>
        <p:txBody>
          <a:bodyPr spcFirstLastPara="1" wrap="square" lIns="91425" tIns="91425" rIns="91425" bIns="91425" anchor="t" anchorCtr="0">
            <a:noAutofit/>
          </a:bodyPr>
          <a:lstStyle/>
          <a:p>
            <a:pPr marL="457200" lvl="0" indent="-393700" algn="l" rtl="0">
              <a:lnSpc>
                <a:spcPct val="90000"/>
              </a:lnSpc>
              <a:spcBef>
                <a:spcPts val="520"/>
              </a:spcBef>
              <a:spcAft>
                <a:spcPts val="0"/>
              </a:spcAft>
              <a:buClr>
                <a:srgbClr val="CC0000"/>
              </a:buClr>
              <a:buSzPts val="2600"/>
              <a:buChar char="➔"/>
            </a:pPr>
            <a:r>
              <a:rPr lang="en" sz="2600">
                <a:solidFill>
                  <a:schemeClr val="dk1"/>
                </a:solidFill>
              </a:rPr>
              <a:t>Babies under six months should not drink fruit juice</a:t>
            </a:r>
            <a:endParaRPr sz="2600">
              <a:solidFill>
                <a:schemeClr val="dk1"/>
              </a:solidFill>
            </a:endParaRPr>
          </a:p>
          <a:p>
            <a:pPr marL="914400" lvl="1" indent="-393700" algn="l" rtl="0">
              <a:lnSpc>
                <a:spcPct val="90000"/>
              </a:lnSpc>
              <a:spcBef>
                <a:spcPts val="0"/>
              </a:spcBef>
              <a:spcAft>
                <a:spcPts val="0"/>
              </a:spcAft>
              <a:buClr>
                <a:srgbClr val="0000FF"/>
              </a:buClr>
              <a:buSzPts val="2600"/>
              <a:buChar char="◆"/>
            </a:pPr>
            <a:r>
              <a:rPr lang="en" sz="2600">
                <a:solidFill>
                  <a:schemeClr val="dk1"/>
                </a:solidFill>
              </a:rPr>
              <a:t>Promotes tooth decay</a:t>
            </a:r>
            <a:endParaRPr sz="2600">
              <a:solidFill>
                <a:schemeClr val="dk1"/>
              </a:solidFill>
            </a:endParaRPr>
          </a:p>
          <a:p>
            <a:pPr marL="914400" lvl="1" indent="-393700" algn="l" rtl="0">
              <a:lnSpc>
                <a:spcPct val="90000"/>
              </a:lnSpc>
              <a:spcBef>
                <a:spcPts val="0"/>
              </a:spcBef>
              <a:spcAft>
                <a:spcPts val="0"/>
              </a:spcAft>
              <a:buClr>
                <a:srgbClr val="0000FF"/>
              </a:buClr>
              <a:buSzPts val="2600"/>
              <a:buChar char="◆"/>
            </a:pPr>
            <a:r>
              <a:rPr lang="en" sz="2600">
                <a:solidFill>
                  <a:schemeClr val="dk1"/>
                </a:solidFill>
              </a:rPr>
              <a:t>May curve or limit a child’s appetite </a:t>
            </a:r>
            <a:endParaRPr sz="2600">
              <a:solidFill>
                <a:schemeClr val="dk1"/>
              </a:solidFill>
            </a:endParaRPr>
          </a:p>
          <a:p>
            <a:pPr marL="914400" lvl="1" indent="-393700" algn="l" rtl="0">
              <a:lnSpc>
                <a:spcPct val="90000"/>
              </a:lnSpc>
              <a:spcBef>
                <a:spcPts val="0"/>
              </a:spcBef>
              <a:spcAft>
                <a:spcPts val="0"/>
              </a:spcAft>
              <a:buClr>
                <a:srgbClr val="0000FF"/>
              </a:buClr>
              <a:buSzPts val="2600"/>
              <a:buChar char="◆"/>
            </a:pPr>
            <a:r>
              <a:rPr lang="en" sz="2600">
                <a:solidFill>
                  <a:schemeClr val="dk1"/>
                </a:solidFill>
              </a:rPr>
              <a:t>Should be water down </a:t>
            </a:r>
            <a:endParaRPr sz="2600">
              <a:solidFill>
                <a:schemeClr val="dk1"/>
              </a:solidFill>
            </a:endParaRPr>
          </a:p>
          <a:p>
            <a:pPr marL="457200" lvl="0" indent="-393700" algn="l" rtl="0">
              <a:lnSpc>
                <a:spcPct val="90000"/>
              </a:lnSpc>
              <a:spcBef>
                <a:spcPts val="0"/>
              </a:spcBef>
              <a:spcAft>
                <a:spcPts val="0"/>
              </a:spcAft>
              <a:buClr>
                <a:srgbClr val="CC0000"/>
              </a:buClr>
              <a:buSzPts val="2600"/>
              <a:buChar char="➔"/>
            </a:pPr>
            <a:r>
              <a:rPr lang="en" sz="2600">
                <a:solidFill>
                  <a:schemeClr val="dk1"/>
                </a:solidFill>
              </a:rPr>
              <a:t>Infants 6 months and older should only have 4 - 6 ounces per day.</a:t>
            </a:r>
            <a:endParaRPr sz="2600">
              <a:solidFill>
                <a:schemeClr val="dk1"/>
              </a:solidFill>
            </a:endParaRPr>
          </a:p>
          <a:p>
            <a:pPr marL="914400" lvl="1" indent="-393700" algn="l" rtl="0">
              <a:lnSpc>
                <a:spcPct val="90000"/>
              </a:lnSpc>
              <a:spcBef>
                <a:spcPts val="0"/>
              </a:spcBef>
              <a:spcAft>
                <a:spcPts val="0"/>
              </a:spcAft>
              <a:buClr>
                <a:srgbClr val="0000FF"/>
              </a:buClr>
              <a:buSzPts val="2600"/>
              <a:buChar char="◆"/>
            </a:pPr>
            <a:r>
              <a:rPr lang="en" sz="2600">
                <a:solidFill>
                  <a:schemeClr val="dk1"/>
                </a:solidFill>
              </a:rPr>
              <a:t>Can of tomato paste</a:t>
            </a:r>
            <a:endParaRPr sz="2600">
              <a:solidFill>
                <a:schemeClr val="dk1"/>
              </a:solidFill>
            </a:endParaRPr>
          </a:p>
          <a:p>
            <a:pPr marL="0" lvl="0" indent="0" algn="l" rtl="0">
              <a:lnSpc>
                <a:spcPct val="115000"/>
              </a:lnSpc>
              <a:spcBef>
                <a:spcPts val="0"/>
              </a:spcBef>
              <a:spcAft>
                <a:spcPts val="1600"/>
              </a:spcAft>
              <a:buSzPts val="1800"/>
              <a:buNone/>
            </a:pPr>
            <a:endParaRPr sz="2590">
              <a:solidFill>
                <a:schemeClr val="dk1"/>
              </a:solidFill>
              <a:latin typeface="Constantia"/>
              <a:ea typeface="Constantia"/>
              <a:cs typeface="Constantia"/>
              <a:sym typeface="Constantia"/>
            </a:endParaRPr>
          </a:p>
        </p:txBody>
      </p:sp>
      <p:pic>
        <p:nvPicPr>
          <p:cNvPr id="254" name="Google Shape;254;p41"/>
          <p:cNvPicPr preferRelativeResize="0"/>
          <p:nvPr/>
        </p:nvPicPr>
        <p:blipFill>
          <a:blip r:embed="rId4">
            <a:alphaModFix/>
          </a:blip>
          <a:stretch>
            <a:fillRect/>
          </a:stretch>
        </p:blipFill>
        <p:spPr>
          <a:xfrm flipH="1">
            <a:off x="5199475" y="1536617"/>
            <a:ext cx="3543122" cy="5196333"/>
          </a:xfrm>
          <a:prstGeom prst="rect">
            <a:avLst/>
          </a:prstGeom>
          <a:noFill/>
          <a:ln>
            <a:noFill/>
          </a:ln>
        </p:spPr>
      </p:pic>
      <p:sp>
        <p:nvSpPr>
          <p:cNvPr id="255" name="Google Shape;255;p4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Transition to Table Food at 8 - 10 months</a:t>
            </a:r>
            <a:endParaRPr>
              <a:solidFill>
                <a:srgbClr val="FFFFFF"/>
              </a:solidFill>
            </a:endParaRPr>
          </a:p>
        </p:txBody>
      </p:sp>
      <p:sp>
        <p:nvSpPr>
          <p:cNvPr id="261" name="Google Shape;261;p42"/>
          <p:cNvSpPr txBox="1">
            <a:spLocks noGrp="1"/>
          </p:cNvSpPr>
          <p:nvPr>
            <p:ph type="body" idx="1"/>
          </p:nvPr>
        </p:nvSpPr>
        <p:spPr>
          <a:xfrm>
            <a:off x="311700" y="1536625"/>
            <a:ext cx="4591200" cy="5141100"/>
          </a:xfrm>
          <a:prstGeom prst="rect">
            <a:avLst/>
          </a:prstGeom>
          <a:noFill/>
          <a:ln>
            <a:noFill/>
          </a:ln>
        </p:spPr>
        <p:txBody>
          <a:bodyPr spcFirstLastPara="1" wrap="square" lIns="91425" tIns="91425" rIns="91425" bIns="91425" anchor="t" anchorCtr="0">
            <a:noAutofit/>
          </a:bodyPr>
          <a:lstStyle/>
          <a:p>
            <a:pPr marL="457200" lvl="0" indent="-393700" algn="l" rtl="0">
              <a:lnSpc>
                <a:spcPct val="70000"/>
              </a:lnSpc>
              <a:spcBef>
                <a:spcPts val="0"/>
              </a:spcBef>
              <a:spcAft>
                <a:spcPts val="0"/>
              </a:spcAft>
              <a:buClr>
                <a:srgbClr val="CC0000"/>
              </a:buClr>
              <a:buSzPts val="2600"/>
              <a:buChar char="➔"/>
            </a:pPr>
            <a:r>
              <a:rPr lang="en" sz="2600">
                <a:solidFill>
                  <a:schemeClr val="dk1"/>
                </a:solidFill>
              </a:rPr>
              <a:t>Babies will progress from pureed or mashed food to soft, minced or diced foods</a:t>
            </a:r>
            <a:endParaRPr sz="2600">
              <a:solidFill>
                <a:schemeClr val="dk1"/>
              </a:solidFill>
            </a:endParaRPr>
          </a:p>
          <a:p>
            <a:pPr marL="457200" lvl="0" indent="-393700" algn="l" rtl="0">
              <a:lnSpc>
                <a:spcPct val="70000"/>
              </a:lnSpc>
              <a:spcBef>
                <a:spcPts val="0"/>
              </a:spcBef>
              <a:spcAft>
                <a:spcPts val="0"/>
              </a:spcAft>
              <a:buClr>
                <a:srgbClr val="CC0000"/>
              </a:buClr>
              <a:buSzPts val="2600"/>
              <a:buChar char="➔"/>
            </a:pPr>
            <a:r>
              <a:rPr lang="en" sz="2600">
                <a:solidFill>
                  <a:schemeClr val="dk1"/>
                </a:solidFill>
              </a:rPr>
              <a:t>Self-feeding</a:t>
            </a:r>
            <a:endParaRPr sz="2600">
              <a:solidFill>
                <a:schemeClr val="dk1"/>
              </a:solidFill>
            </a:endParaRPr>
          </a:p>
          <a:p>
            <a:pPr marL="914400" lvl="1" indent="-393700" algn="l" rtl="0">
              <a:lnSpc>
                <a:spcPct val="70000"/>
              </a:lnSpc>
              <a:spcBef>
                <a:spcPts val="0"/>
              </a:spcBef>
              <a:spcAft>
                <a:spcPts val="0"/>
              </a:spcAft>
              <a:buClr>
                <a:srgbClr val="0000FF"/>
              </a:buClr>
              <a:buSzPts val="2600"/>
              <a:buChar char="◆"/>
            </a:pPr>
            <a:r>
              <a:rPr lang="en" sz="2600">
                <a:solidFill>
                  <a:schemeClr val="dk1"/>
                </a:solidFill>
              </a:rPr>
              <a:t>Finger foods</a:t>
            </a:r>
            <a:endParaRPr sz="2600">
              <a:solidFill>
                <a:schemeClr val="dk1"/>
              </a:solidFill>
            </a:endParaRPr>
          </a:p>
          <a:p>
            <a:pPr marL="1371600" lvl="2" indent="-393700" algn="l" rtl="0">
              <a:lnSpc>
                <a:spcPct val="70000"/>
              </a:lnSpc>
              <a:spcBef>
                <a:spcPts val="0"/>
              </a:spcBef>
              <a:spcAft>
                <a:spcPts val="0"/>
              </a:spcAft>
              <a:buClr>
                <a:srgbClr val="93C47D"/>
              </a:buClr>
              <a:buSzPts val="2600"/>
              <a:buChar char="●"/>
            </a:pPr>
            <a:r>
              <a:rPr lang="en" sz="2600">
                <a:solidFill>
                  <a:schemeClr val="dk1"/>
                </a:solidFill>
              </a:rPr>
              <a:t>Small pieces of food that can easily be picked up with fingers and eaten </a:t>
            </a:r>
            <a:endParaRPr sz="2600">
              <a:solidFill>
                <a:schemeClr val="dk1"/>
              </a:solidFill>
            </a:endParaRPr>
          </a:p>
          <a:p>
            <a:pPr marL="457200" lvl="0" indent="-393700" algn="l" rtl="0">
              <a:lnSpc>
                <a:spcPct val="115000"/>
              </a:lnSpc>
              <a:spcBef>
                <a:spcPts val="0"/>
              </a:spcBef>
              <a:spcAft>
                <a:spcPts val="0"/>
              </a:spcAft>
              <a:buClr>
                <a:srgbClr val="CC0000"/>
              </a:buClr>
              <a:buSzPts val="2600"/>
              <a:buChar char="➔"/>
            </a:pPr>
            <a:r>
              <a:rPr lang="en" sz="2600">
                <a:solidFill>
                  <a:schemeClr val="dk1"/>
                </a:solidFill>
              </a:rPr>
              <a:t>It can take as many as 10 tries before a child will accept a new food</a:t>
            </a:r>
            <a:endParaRPr sz="2600">
              <a:solidFill>
                <a:schemeClr val="dk1"/>
              </a:solidFill>
            </a:endParaRPr>
          </a:p>
        </p:txBody>
      </p:sp>
      <p:pic>
        <p:nvPicPr>
          <p:cNvPr id="262" name="Google Shape;262;p42"/>
          <p:cNvPicPr preferRelativeResize="0"/>
          <p:nvPr/>
        </p:nvPicPr>
        <p:blipFill>
          <a:blip r:embed="rId3">
            <a:alphaModFix/>
          </a:blip>
          <a:stretch>
            <a:fillRect/>
          </a:stretch>
        </p:blipFill>
        <p:spPr>
          <a:xfrm>
            <a:off x="5165250" y="2047975"/>
            <a:ext cx="3667050" cy="3667050"/>
          </a:xfrm>
          <a:prstGeom prst="rect">
            <a:avLst/>
          </a:prstGeom>
          <a:noFill/>
          <a:ln w="76200" cap="flat" cmpd="sng">
            <a:solidFill>
              <a:srgbClr val="CC0000"/>
            </a:solidFill>
            <a:prstDash val="solid"/>
            <a:round/>
            <a:headEnd type="none" w="sm" len="sm"/>
            <a:tailEnd type="none" w="sm" len="sm"/>
          </a:ln>
        </p:spPr>
      </p:pic>
      <p:sp>
        <p:nvSpPr>
          <p:cNvPr id="263" name="Google Shape;263;p4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Foods to Avoid</a:t>
            </a:r>
            <a:endParaRPr>
              <a:solidFill>
                <a:srgbClr val="FFFFFF"/>
              </a:solidFill>
            </a:endParaRPr>
          </a:p>
        </p:txBody>
      </p:sp>
      <p:sp>
        <p:nvSpPr>
          <p:cNvPr id="269" name="Google Shape;269;p43"/>
          <p:cNvSpPr txBox="1">
            <a:spLocks noGrp="1"/>
          </p:cNvSpPr>
          <p:nvPr>
            <p:ph type="body" idx="1"/>
          </p:nvPr>
        </p:nvSpPr>
        <p:spPr>
          <a:xfrm>
            <a:off x="311700" y="1536625"/>
            <a:ext cx="7635000" cy="5179800"/>
          </a:xfrm>
          <a:prstGeom prst="rect">
            <a:avLst/>
          </a:prstGeom>
          <a:noFill/>
          <a:ln>
            <a:noFill/>
          </a:ln>
        </p:spPr>
        <p:txBody>
          <a:bodyPr spcFirstLastPara="1" wrap="square" lIns="91425" tIns="91425" rIns="91425" bIns="91425" anchor="t" anchorCtr="0">
            <a:noAutofit/>
          </a:bodyPr>
          <a:lstStyle/>
          <a:p>
            <a:pPr marL="457200" marR="0" lvl="0" indent="-393700" algn="l" rtl="0">
              <a:lnSpc>
                <a:spcPct val="70000"/>
              </a:lnSpc>
              <a:spcBef>
                <a:spcPts val="0"/>
              </a:spcBef>
              <a:spcAft>
                <a:spcPts val="0"/>
              </a:spcAft>
              <a:buClr>
                <a:srgbClr val="CC0000"/>
              </a:buClr>
              <a:buSzPts val="2600"/>
              <a:buChar char="➔"/>
            </a:pPr>
            <a:r>
              <a:rPr lang="en" sz="2600">
                <a:solidFill>
                  <a:schemeClr val="dk1"/>
                </a:solidFill>
              </a:rPr>
              <a:t>Round or hard foods can cause choking</a:t>
            </a:r>
            <a:endParaRPr sz="2600">
              <a:solidFill>
                <a:schemeClr val="dk1"/>
              </a:solidFill>
            </a:endParaRPr>
          </a:p>
          <a:p>
            <a:pPr marL="914400" lvl="1" indent="-393700" algn="l" rtl="0">
              <a:lnSpc>
                <a:spcPct val="70000"/>
              </a:lnSpc>
              <a:spcBef>
                <a:spcPts val="0"/>
              </a:spcBef>
              <a:spcAft>
                <a:spcPts val="0"/>
              </a:spcAft>
              <a:buClr>
                <a:srgbClr val="0000FF"/>
              </a:buClr>
              <a:buSzPts val="2600"/>
              <a:buChar char="◆"/>
            </a:pPr>
            <a:r>
              <a:rPr lang="en" sz="2600">
                <a:solidFill>
                  <a:schemeClr val="dk1"/>
                </a:solidFill>
              </a:rPr>
              <a:t>Raw vegetables</a:t>
            </a:r>
            <a:endParaRPr sz="2600">
              <a:solidFill>
                <a:schemeClr val="dk1"/>
              </a:solidFill>
            </a:endParaRPr>
          </a:p>
          <a:p>
            <a:pPr marL="914400" lvl="1" indent="-393700" algn="l" rtl="0">
              <a:lnSpc>
                <a:spcPct val="70000"/>
              </a:lnSpc>
              <a:spcBef>
                <a:spcPts val="0"/>
              </a:spcBef>
              <a:spcAft>
                <a:spcPts val="0"/>
              </a:spcAft>
              <a:buClr>
                <a:srgbClr val="0000FF"/>
              </a:buClr>
              <a:buSzPts val="2600"/>
              <a:buChar char="◆"/>
            </a:pPr>
            <a:r>
              <a:rPr lang="en" sz="2600">
                <a:solidFill>
                  <a:schemeClr val="dk1"/>
                </a:solidFill>
              </a:rPr>
              <a:t>Hot dogs</a:t>
            </a:r>
            <a:endParaRPr sz="2600">
              <a:solidFill>
                <a:schemeClr val="dk1"/>
              </a:solidFill>
            </a:endParaRPr>
          </a:p>
          <a:p>
            <a:pPr marL="914400" lvl="1" indent="-393700" algn="l" rtl="0">
              <a:lnSpc>
                <a:spcPct val="70000"/>
              </a:lnSpc>
              <a:spcBef>
                <a:spcPts val="0"/>
              </a:spcBef>
              <a:spcAft>
                <a:spcPts val="0"/>
              </a:spcAft>
              <a:buClr>
                <a:srgbClr val="0000FF"/>
              </a:buClr>
              <a:buSzPts val="2600"/>
              <a:buChar char="◆"/>
            </a:pPr>
            <a:r>
              <a:rPr lang="en" sz="2600">
                <a:solidFill>
                  <a:schemeClr val="dk1"/>
                </a:solidFill>
              </a:rPr>
              <a:t>Nuts</a:t>
            </a:r>
            <a:endParaRPr sz="2600">
              <a:solidFill>
                <a:schemeClr val="dk1"/>
              </a:solidFill>
            </a:endParaRPr>
          </a:p>
          <a:p>
            <a:pPr marL="914400" lvl="1" indent="-393700" algn="l" rtl="0">
              <a:lnSpc>
                <a:spcPct val="70000"/>
              </a:lnSpc>
              <a:spcBef>
                <a:spcPts val="0"/>
              </a:spcBef>
              <a:spcAft>
                <a:spcPts val="0"/>
              </a:spcAft>
              <a:buClr>
                <a:srgbClr val="0000FF"/>
              </a:buClr>
              <a:buSzPts val="2600"/>
              <a:buChar char="◆"/>
            </a:pPr>
            <a:r>
              <a:rPr lang="en" sz="2600">
                <a:solidFill>
                  <a:schemeClr val="dk1"/>
                </a:solidFill>
              </a:rPr>
              <a:t>Peanut butter</a:t>
            </a:r>
            <a:endParaRPr sz="2600">
              <a:solidFill>
                <a:schemeClr val="dk1"/>
              </a:solidFill>
            </a:endParaRPr>
          </a:p>
          <a:p>
            <a:pPr marL="914400" lvl="1" indent="-393700" algn="l" rtl="0">
              <a:lnSpc>
                <a:spcPct val="70000"/>
              </a:lnSpc>
              <a:spcBef>
                <a:spcPts val="0"/>
              </a:spcBef>
              <a:spcAft>
                <a:spcPts val="0"/>
              </a:spcAft>
              <a:buClr>
                <a:srgbClr val="0000FF"/>
              </a:buClr>
              <a:buSzPts val="2600"/>
              <a:buChar char="◆"/>
            </a:pPr>
            <a:r>
              <a:rPr lang="en" sz="2600">
                <a:solidFill>
                  <a:schemeClr val="dk1"/>
                </a:solidFill>
              </a:rPr>
              <a:t>Whole grapes</a:t>
            </a:r>
            <a:endParaRPr sz="2600">
              <a:solidFill>
                <a:schemeClr val="dk1"/>
              </a:solidFill>
            </a:endParaRPr>
          </a:p>
          <a:p>
            <a:pPr marL="914400" lvl="1" indent="-393700" algn="l" rtl="0">
              <a:lnSpc>
                <a:spcPct val="70000"/>
              </a:lnSpc>
              <a:spcBef>
                <a:spcPts val="0"/>
              </a:spcBef>
              <a:spcAft>
                <a:spcPts val="0"/>
              </a:spcAft>
              <a:buClr>
                <a:srgbClr val="0000FF"/>
              </a:buClr>
              <a:buSzPts val="2600"/>
              <a:buChar char="◆"/>
            </a:pPr>
            <a:r>
              <a:rPr lang="en" sz="2600">
                <a:solidFill>
                  <a:schemeClr val="dk1"/>
                </a:solidFill>
              </a:rPr>
              <a:t>cherries</a:t>
            </a:r>
            <a:endParaRPr sz="2600">
              <a:solidFill>
                <a:schemeClr val="dk1"/>
              </a:solidFill>
            </a:endParaRPr>
          </a:p>
          <a:p>
            <a:pPr marL="914400" lvl="1" indent="-393700" algn="l" rtl="0">
              <a:lnSpc>
                <a:spcPct val="70000"/>
              </a:lnSpc>
              <a:spcBef>
                <a:spcPts val="0"/>
              </a:spcBef>
              <a:spcAft>
                <a:spcPts val="0"/>
              </a:spcAft>
              <a:buClr>
                <a:srgbClr val="0000FF"/>
              </a:buClr>
              <a:buSzPts val="2600"/>
              <a:buChar char="◆"/>
            </a:pPr>
            <a:r>
              <a:rPr lang="en" sz="2600">
                <a:solidFill>
                  <a:schemeClr val="dk1"/>
                </a:solidFill>
              </a:rPr>
              <a:t>Candy</a:t>
            </a:r>
            <a:endParaRPr sz="2600">
              <a:solidFill>
                <a:schemeClr val="dk1"/>
              </a:solidFill>
            </a:endParaRPr>
          </a:p>
          <a:p>
            <a:pPr marL="914400" lvl="1" indent="-393700" algn="l" rtl="0">
              <a:lnSpc>
                <a:spcPct val="70000"/>
              </a:lnSpc>
              <a:spcBef>
                <a:spcPts val="0"/>
              </a:spcBef>
              <a:spcAft>
                <a:spcPts val="0"/>
              </a:spcAft>
              <a:buClr>
                <a:srgbClr val="0000FF"/>
              </a:buClr>
              <a:buSzPts val="2600"/>
              <a:buChar char="◆"/>
            </a:pPr>
            <a:r>
              <a:rPr lang="en" sz="2600">
                <a:solidFill>
                  <a:schemeClr val="dk1"/>
                </a:solidFill>
              </a:rPr>
              <a:t>Chips </a:t>
            </a:r>
            <a:endParaRPr sz="2600">
              <a:solidFill>
                <a:schemeClr val="dk1"/>
              </a:solidFill>
            </a:endParaRPr>
          </a:p>
          <a:p>
            <a:pPr marL="914400" lvl="1" indent="-393700" algn="l" rtl="0">
              <a:lnSpc>
                <a:spcPct val="70000"/>
              </a:lnSpc>
              <a:spcBef>
                <a:spcPts val="0"/>
              </a:spcBef>
              <a:spcAft>
                <a:spcPts val="0"/>
              </a:spcAft>
              <a:buClr>
                <a:srgbClr val="0000FF"/>
              </a:buClr>
              <a:buSzPts val="2600"/>
              <a:buChar char="◆"/>
            </a:pPr>
            <a:r>
              <a:rPr lang="en" sz="2600">
                <a:solidFill>
                  <a:schemeClr val="dk1"/>
                </a:solidFill>
              </a:rPr>
              <a:t>Pretzels </a:t>
            </a:r>
            <a:endParaRPr sz="2600">
              <a:solidFill>
                <a:schemeClr val="dk1"/>
              </a:solidFill>
            </a:endParaRPr>
          </a:p>
          <a:p>
            <a:pPr marL="914400" lvl="1" indent="-393700" algn="l" rtl="0">
              <a:lnSpc>
                <a:spcPct val="70000"/>
              </a:lnSpc>
              <a:spcBef>
                <a:spcPts val="0"/>
              </a:spcBef>
              <a:spcAft>
                <a:spcPts val="0"/>
              </a:spcAft>
              <a:buClr>
                <a:srgbClr val="0000FF"/>
              </a:buClr>
              <a:buSzPts val="2600"/>
              <a:buChar char="◆"/>
            </a:pPr>
            <a:r>
              <a:rPr lang="en" sz="2600">
                <a:solidFill>
                  <a:schemeClr val="dk1"/>
                </a:solidFill>
              </a:rPr>
              <a:t>Popcorn</a:t>
            </a:r>
            <a:endParaRPr sz="2600">
              <a:solidFill>
                <a:schemeClr val="dk1"/>
              </a:solidFill>
            </a:endParaRPr>
          </a:p>
          <a:p>
            <a:pPr marL="914400" lvl="1" indent="-393700" algn="l" rtl="0">
              <a:lnSpc>
                <a:spcPct val="70000"/>
              </a:lnSpc>
              <a:spcBef>
                <a:spcPts val="0"/>
              </a:spcBef>
              <a:spcAft>
                <a:spcPts val="0"/>
              </a:spcAft>
              <a:buClr>
                <a:srgbClr val="0000FF"/>
              </a:buClr>
              <a:buSzPts val="2600"/>
              <a:buChar char="◆"/>
            </a:pPr>
            <a:r>
              <a:rPr lang="en" sz="2600">
                <a:solidFill>
                  <a:schemeClr val="dk1"/>
                </a:solidFill>
              </a:rPr>
              <a:t>Marshmallows</a:t>
            </a:r>
            <a:endParaRPr sz="2600">
              <a:solidFill>
                <a:schemeClr val="dk1"/>
              </a:solidFill>
            </a:endParaRPr>
          </a:p>
          <a:p>
            <a:pPr marL="1371600" lvl="0" indent="0" algn="l" rtl="0">
              <a:lnSpc>
                <a:spcPct val="70000"/>
              </a:lnSpc>
              <a:spcBef>
                <a:spcPts val="370"/>
              </a:spcBef>
              <a:spcAft>
                <a:spcPts val="0"/>
              </a:spcAft>
              <a:buNone/>
            </a:pPr>
            <a:endParaRPr sz="1850">
              <a:solidFill>
                <a:schemeClr val="dk1"/>
              </a:solidFill>
              <a:latin typeface="Constantia"/>
              <a:ea typeface="Constantia"/>
              <a:cs typeface="Constantia"/>
              <a:sym typeface="Constantia"/>
            </a:endParaRPr>
          </a:p>
          <a:p>
            <a:pPr marL="0" lvl="0" indent="0" algn="l" rtl="0">
              <a:lnSpc>
                <a:spcPct val="115000"/>
              </a:lnSpc>
              <a:spcBef>
                <a:spcPts val="0"/>
              </a:spcBef>
              <a:spcAft>
                <a:spcPts val="1600"/>
              </a:spcAft>
              <a:buSzPts val="1800"/>
              <a:buNone/>
            </a:pPr>
            <a:endParaRPr/>
          </a:p>
        </p:txBody>
      </p:sp>
      <p:pic>
        <p:nvPicPr>
          <p:cNvPr id="270" name="Google Shape;270;p43"/>
          <p:cNvPicPr preferRelativeResize="0"/>
          <p:nvPr/>
        </p:nvPicPr>
        <p:blipFill>
          <a:blip r:embed="rId3">
            <a:alphaModFix/>
          </a:blip>
          <a:stretch>
            <a:fillRect/>
          </a:stretch>
        </p:blipFill>
        <p:spPr>
          <a:xfrm>
            <a:off x="3813100" y="2333150"/>
            <a:ext cx="5217701" cy="3478475"/>
          </a:xfrm>
          <a:prstGeom prst="rect">
            <a:avLst/>
          </a:prstGeom>
          <a:noFill/>
          <a:ln>
            <a:noFill/>
          </a:ln>
        </p:spPr>
      </p:pic>
      <p:sp>
        <p:nvSpPr>
          <p:cNvPr id="271" name="Google Shape;271;p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Reasons People Eat</a:t>
            </a:r>
            <a:endParaRPr>
              <a:solidFill>
                <a:srgbClr val="FFFFFF"/>
              </a:solidFill>
            </a:endParaRPr>
          </a:p>
        </p:txBody>
      </p:sp>
      <p:sp>
        <p:nvSpPr>
          <p:cNvPr id="106" name="Google Shape;106;p26"/>
          <p:cNvSpPr txBox="1">
            <a:spLocks noGrp="1"/>
          </p:cNvSpPr>
          <p:nvPr>
            <p:ph type="body" idx="1"/>
          </p:nvPr>
        </p:nvSpPr>
        <p:spPr>
          <a:xfrm>
            <a:off x="311700" y="1536624"/>
            <a:ext cx="8520600" cy="4979400"/>
          </a:xfrm>
          <a:prstGeom prst="rect">
            <a:avLst/>
          </a:prstGeom>
          <a:noFill/>
          <a:ln>
            <a:noFill/>
          </a:ln>
        </p:spPr>
        <p:txBody>
          <a:bodyPr spcFirstLastPara="1" wrap="square" lIns="91425" tIns="91425" rIns="91425" bIns="91425" anchor="t" anchorCtr="0">
            <a:noAutofit/>
          </a:bodyPr>
          <a:lstStyle/>
          <a:p>
            <a:pPr marL="457200" lvl="0" indent="-406400" algn="l" rtl="0">
              <a:lnSpc>
                <a:spcPct val="200000"/>
              </a:lnSpc>
              <a:spcBef>
                <a:spcPts val="0"/>
              </a:spcBef>
              <a:spcAft>
                <a:spcPts val="0"/>
              </a:spcAft>
              <a:buClr>
                <a:srgbClr val="CC0000"/>
              </a:buClr>
              <a:buSzPts val="2800"/>
              <a:buChar char="➔"/>
            </a:pPr>
            <a:r>
              <a:rPr lang="en" sz="2800">
                <a:solidFill>
                  <a:srgbClr val="000000"/>
                </a:solidFill>
              </a:rPr>
              <a:t>Nutrients</a:t>
            </a:r>
            <a:endParaRPr sz="2800">
              <a:solidFill>
                <a:srgbClr val="000000"/>
              </a:solidFill>
            </a:endParaRPr>
          </a:p>
          <a:p>
            <a:pPr marL="457200" lvl="0" indent="-406400" algn="l" rtl="0">
              <a:lnSpc>
                <a:spcPct val="200000"/>
              </a:lnSpc>
              <a:spcBef>
                <a:spcPts val="0"/>
              </a:spcBef>
              <a:spcAft>
                <a:spcPts val="0"/>
              </a:spcAft>
              <a:buClr>
                <a:srgbClr val="CC0000"/>
              </a:buClr>
              <a:buSzPts val="2800"/>
              <a:buChar char="➔"/>
            </a:pPr>
            <a:r>
              <a:rPr lang="en" sz="2800">
                <a:solidFill>
                  <a:srgbClr val="000000"/>
                </a:solidFill>
              </a:rPr>
              <a:t>Pleasure</a:t>
            </a:r>
            <a:endParaRPr sz="2800">
              <a:solidFill>
                <a:srgbClr val="000000"/>
              </a:solidFill>
            </a:endParaRPr>
          </a:p>
          <a:p>
            <a:pPr marL="457200" lvl="0" indent="-406400" algn="l" rtl="0">
              <a:lnSpc>
                <a:spcPct val="200000"/>
              </a:lnSpc>
              <a:spcBef>
                <a:spcPts val="0"/>
              </a:spcBef>
              <a:spcAft>
                <a:spcPts val="0"/>
              </a:spcAft>
              <a:buClr>
                <a:srgbClr val="CC0000"/>
              </a:buClr>
              <a:buSzPts val="2800"/>
              <a:buChar char="➔"/>
            </a:pPr>
            <a:r>
              <a:rPr lang="en" sz="2800">
                <a:solidFill>
                  <a:srgbClr val="000000"/>
                </a:solidFill>
              </a:rPr>
              <a:t>Hungry</a:t>
            </a:r>
            <a:endParaRPr sz="2800">
              <a:solidFill>
                <a:srgbClr val="000000"/>
              </a:solidFill>
            </a:endParaRPr>
          </a:p>
          <a:p>
            <a:pPr marL="457200" lvl="0" indent="-406400" algn="l" rtl="0">
              <a:lnSpc>
                <a:spcPct val="200000"/>
              </a:lnSpc>
              <a:spcBef>
                <a:spcPts val="0"/>
              </a:spcBef>
              <a:spcAft>
                <a:spcPts val="0"/>
              </a:spcAft>
              <a:buClr>
                <a:srgbClr val="CC0000"/>
              </a:buClr>
              <a:buSzPts val="2800"/>
              <a:buChar char="➔"/>
            </a:pPr>
            <a:r>
              <a:rPr lang="en" sz="2800">
                <a:solidFill>
                  <a:srgbClr val="000000"/>
                </a:solidFill>
              </a:rPr>
              <a:t>Routine</a:t>
            </a:r>
            <a:endParaRPr sz="2800">
              <a:solidFill>
                <a:srgbClr val="000000"/>
              </a:solidFill>
            </a:endParaRPr>
          </a:p>
          <a:p>
            <a:pPr marL="457200" lvl="0" indent="-406400" algn="l" rtl="0">
              <a:lnSpc>
                <a:spcPct val="200000"/>
              </a:lnSpc>
              <a:spcBef>
                <a:spcPts val="0"/>
              </a:spcBef>
              <a:spcAft>
                <a:spcPts val="0"/>
              </a:spcAft>
              <a:buClr>
                <a:srgbClr val="CC0000"/>
              </a:buClr>
              <a:buSzPts val="2800"/>
              <a:buChar char="➔"/>
            </a:pPr>
            <a:r>
              <a:rPr lang="en" sz="2800">
                <a:solidFill>
                  <a:srgbClr val="000000"/>
                </a:solidFill>
              </a:rPr>
              <a:t>Reflex</a:t>
            </a:r>
            <a:endParaRPr sz="2800">
              <a:solidFill>
                <a:srgbClr val="000000"/>
              </a:solidFill>
            </a:endParaRPr>
          </a:p>
          <a:p>
            <a:pPr marL="457200" lvl="0" indent="-406400" algn="l" rtl="0">
              <a:lnSpc>
                <a:spcPct val="200000"/>
              </a:lnSpc>
              <a:spcBef>
                <a:spcPts val="0"/>
              </a:spcBef>
              <a:spcAft>
                <a:spcPts val="0"/>
              </a:spcAft>
              <a:buClr>
                <a:srgbClr val="CC0000"/>
              </a:buClr>
              <a:buSzPts val="2800"/>
              <a:buChar char="➔"/>
            </a:pPr>
            <a:r>
              <a:rPr lang="en" sz="2800">
                <a:solidFill>
                  <a:srgbClr val="000000"/>
                </a:solidFill>
              </a:rPr>
              <a:t>Family Gathering</a:t>
            </a:r>
            <a:endParaRPr sz="2800">
              <a:solidFill>
                <a:srgbClr val="000000"/>
              </a:solidFill>
            </a:endParaRPr>
          </a:p>
        </p:txBody>
      </p:sp>
      <p:pic>
        <p:nvPicPr>
          <p:cNvPr id="107" name="Google Shape;107;p26"/>
          <p:cNvPicPr preferRelativeResize="0"/>
          <p:nvPr/>
        </p:nvPicPr>
        <p:blipFill>
          <a:blip r:embed="rId3">
            <a:alphaModFix/>
          </a:blip>
          <a:stretch>
            <a:fillRect/>
          </a:stretch>
        </p:blipFill>
        <p:spPr>
          <a:xfrm>
            <a:off x="3875438" y="2071925"/>
            <a:ext cx="4676775" cy="3295650"/>
          </a:xfrm>
          <a:prstGeom prst="rect">
            <a:avLst/>
          </a:prstGeom>
          <a:noFill/>
          <a:ln w="76200" cap="flat" cmpd="sng">
            <a:solidFill>
              <a:srgbClr val="CC0000"/>
            </a:solidFill>
            <a:prstDash val="solid"/>
            <a:round/>
            <a:headEnd type="none" w="sm" len="sm"/>
            <a:tailEnd type="none" w="sm" len="sm"/>
          </a:ln>
        </p:spPr>
      </p:pic>
      <p:sp>
        <p:nvSpPr>
          <p:cNvPr id="108" name="Google Shape;108;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Weaning</a:t>
            </a:r>
            <a:endParaRPr>
              <a:solidFill>
                <a:srgbClr val="FFFFFF"/>
              </a:solidFill>
            </a:endParaRPr>
          </a:p>
        </p:txBody>
      </p:sp>
      <p:sp>
        <p:nvSpPr>
          <p:cNvPr id="277" name="Google Shape;277;p4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480"/>
              </a:spcBef>
              <a:spcAft>
                <a:spcPts val="0"/>
              </a:spcAft>
              <a:buNone/>
            </a:pPr>
            <a:r>
              <a:rPr lang="en" sz="2600">
                <a:solidFill>
                  <a:schemeClr val="dk1"/>
                </a:solidFill>
              </a:rPr>
              <a:t>Changing from drinking from the bottle or breast to a cup</a:t>
            </a:r>
            <a:endParaRPr sz="2600">
              <a:solidFill>
                <a:schemeClr val="dk1"/>
              </a:solidFill>
            </a:endParaRPr>
          </a:p>
          <a:p>
            <a:pPr marL="457200" lvl="0" indent="-393700" algn="l" rtl="0">
              <a:lnSpc>
                <a:spcPct val="150000"/>
              </a:lnSpc>
              <a:spcBef>
                <a:spcPts val="480"/>
              </a:spcBef>
              <a:spcAft>
                <a:spcPts val="0"/>
              </a:spcAft>
              <a:buClr>
                <a:srgbClr val="CC0000"/>
              </a:buClr>
              <a:buSzPts val="2600"/>
              <a:buChar char="➔"/>
            </a:pPr>
            <a:r>
              <a:rPr lang="en" sz="2600">
                <a:solidFill>
                  <a:schemeClr val="dk1"/>
                </a:solidFill>
              </a:rPr>
              <a:t>Around one year in age </a:t>
            </a:r>
            <a:endParaRPr sz="2600">
              <a:solidFill>
                <a:schemeClr val="dk1"/>
              </a:solidFill>
            </a:endParaRPr>
          </a:p>
          <a:p>
            <a:pPr marL="457200" lvl="0" indent="-393700" algn="l" rtl="0">
              <a:lnSpc>
                <a:spcPct val="150000"/>
              </a:lnSpc>
              <a:spcBef>
                <a:spcPts val="0"/>
              </a:spcBef>
              <a:spcAft>
                <a:spcPts val="0"/>
              </a:spcAft>
              <a:buClr>
                <a:srgbClr val="CC0000"/>
              </a:buClr>
              <a:buSzPts val="2600"/>
              <a:buChar char="➔"/>
            </a:pPr>
            <a:r>
              <a:rPr lang="en" sz="2600">
                <a:solidFill>
                  <a:schemeClr val="dk1"/>
                </a:solidFill>
              </a:rPr>
              <a:t>Signs that they are ready to be weaned</a:t>
            </a:r>
            <a:endParaRPr sz="2600">
              <a:solidFill>
                <a:schemeClr val="dk1"/>
              </a:solidFill>
            </a:endParaRPr>
          </a:p>
          <a:p>
            <a:pPr marL="914400" lvl="1" indent="-393700" algn="l" rtl="0">
              <a:lnSpc>
                <a:spcPct val="150000"/>
              </a:lnSpc>
              <a:spcBef>
                <a:spcPts val="0"/>
              </a:spcBef>
              <a:spcAft>
                <a:spcPts val="0"/>
              </a:spcAft>
              <a:buClr>
                <a:srgbClr val="0000FF"/>
              </a:buClr>
              <a:buSzPts val="2600"/>
              <a:buChar char="◆"/>
            </a:pPr>
            <a:r>
              <a:rPr lang="en" sz="2600">
                <a:solidFill>
                  <a:schemeClr val="dk1"/>
                </a:solidFill>
              </a:rPr>
              <a:t>Playing or looking around while feeding </a:t>
            </a:r>
            <a:endParaRPr sz="2600">
              <a:solidFill>
                <a:schemeClr val="dk1"/>
              </a:solidFill>
            </a:endParaRPr>
          </a:p>
          <a:p>
            <a:pPr marL="914400" lvl="1" indent="-393700" algn="l" rtl="0">
              <a:lnSpc>
                <a:spcPct val="150000"/>
              </a:lnSpc>
              <a:spcBef>
                <a:spcPts val="0"/>
              </a:spcBef>
              <a:spcAft>
                <a:spcPts val="0"/>
              </a:spcAft>
              <a:buClr>
                <a:srgbClr val="0000FF"/>
              </a:buClr>
              <a:buSzPts val="2600"/>
              <a:buChar char="◆"/>
            </a:pPr>
            <a:r>
              <a:rPr lang="en" sz="2600">
                <a:solidFill>
                  <a:schemeClr val="dk1"/>
                </a:solidFill>
              </a:rPr>
              <a:t>Pushing the breast or bottle away </a:t>
            </a:r>
            <a:endParaRPr sz="2600">
              <a:solidFill>
                <a:schemeClr val="dk1"/>
              </a:solidFill>
            </a:endParaRPr>
          </a:p>
          <a:p>
            <a:pPr marL="914400" lvl="1" indent="-393700" algn="l" rtl="0">
              <a:lnSpc>
                <a:spcPct val="150000"/>
              </a:lnSpc>
              <a:spcBef>
                <a:spcPts val="0"/>
              </a:spcBef>
              <a:spcAft>
                <a:spcPts val="0"/>
              </a:spcAft>
              <a:buClr>
                <a:srgbClr val="0000FF"/>
              </a:buClr>
              <a:buSzPts val="2600"/>
              <a:buChar char="◆"/>
            </a:pPr>
            <a:r>
              <a:rPr lang="en" sz="2600">
                <a:solidFill>
                  <a:schemeClr val="dk1"/>
                </a:solidFill>
              </a:rPr>
              <a:t>Showing a preference for eating solids</a:t>
            </a:r>
            <a:endParaRPr sz="2600">
              <a:solidFill>
                <a:schemeClr val="dk1"/>
              </a:solidFill>
            </a:endParaRPr>
          </a:p>
          <a:p>
            <a:pPr marL="0" lvl="0" indent="0" algn="l" rtl="0">
              <a:lnSpc>
                <a:spcPct val="115000"/>
              </a:lnSpc>
              <a:spcBef>
                <a:spcPts val="0"/>
              </a:spcBef>
              <a:spcAft>
                <a:spcPts val="1600"/>
              </a:spcAft>
              <a:buSzPts val="1800"/>
              <a:buNone/>
            </a:pPr>
            <a:endParaRPr/>
          </a:p>
        </p:txBody>
      </p:sp>
      <p:sp>
        <p:nvSpPr>
          <p:cNvPr id="278" name="Google Shape;278;p4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5"/>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Avoid</a:t>
            </a:r>
            <a:endParaRPr>
              <a:solidFill>
                <a:srgbClr val="FFFFFF"/>
              </a:solidFill>
            </a:endParaRPr>
          </a:p>
        </p:txBody>
      </p:sp>
      <p:sp>
        <p:nvSpPr>
          <p:cNvPr id="284" name="Google Shape;284;p45"/>
          <p:cNvSpPr txBox="1">
            <a:spLocks noGrp="1"/>
          </p:cNvSpPr>
          <p:nvPr>
            <p:ph type="body" idx="1"/>
          </p:nvPr>
        </p:nvSpPr>
        <p:spPr>
          <a:xfrm>
            <a:off x="311700" y="1536625"/>
            <a:ext cx="8520600" cy="4698000"/>
          </a:xfrm>
          <a:prstGeom prst="rect">
            <a:avLst/>
          </a:prstGeom>
          <a:noFill/>
          <a:ln>
            <a:noFill/>
          </a:ln>
        </p:spPr>
        <p:txBody>
          <a:bodyPr spcFirstLastPara="1" wrap="square" lIns="91425" tIns="91425" rIns="91425" bIns="91425" anchor="t" anchorCtr="0">
            <a:noAutofit/>
          </a:bodyPr>
          <a:lstStyle/>
          <a:p>
            <a:pPr marL="457200" lvl="0" indent="-393700" algn="l" rtl="0">
              <a:lnSpc>
                <a:spcPct val="90000"/>
              </a:lnSpc>
              <a:spcBef>
                <a:spcPts val="0"/>
              </a:spcBef>
              <a:spcAft>
                <a:spcPts val="0"/>
              </a:spcAft>
              <a:buClr>
                <a:srgbClr val="CC0000"/>
              </a:buClr>
              <a:buSzPts val="2600"/>
              <a:buChar char="➔"/>
            </a:pPr>
            <a:r>
              <a:rPr lang="en" sz="2600">
                <a:solidFill>
                  <a:schemeClr val="dk1"/>
                </a:solidFill>
              </a:rPr>
              <a:t>Never mix cereal in a baby’s bottle unless recommended by a health care provider for medical purposes.</a:t>
            </a:r>
            <a:endParaRPr sz="2600">
              <a:solidFill>
                <a:schemeClr val="dk1"/>
              </a:solidFill>
            </a:endParaRPr>
          </a:p>
          <a:p>
            <a:pPr marL="457200" lvl="0" indent="0" algn="l" rtl="0">
              <a:lnSpc>
                <a:spcPct val="90000"/>
              </a:lnSpc>
              <a:spcBef>
                <a:spcPts val="0"/>
              </a:spcBef>
              <a:spcAft>
                <a:spcPts val="0"/>
              </a:spcAft>
              <a:buNone/>
            </a:pPr>
            <a:endParaRPr sz="2600">
              <a:solidFill>
                <a:schemeClr val="dk1"/>
              </a:solidFill>
            </a:endParaRPr>
          </a:p>
          <a:p>
            <a:pPr marL="457200" lvl="0" indent="-393700" algn="l" rtl="0">
              <a:lnSpc>
                <a:spcPct val="90000"/>
              </a:lnSpc>
              <a:spcBef>
                <a:spcPts val="0"/>
              </a:spcBef>
              <a:spcAft>
                <a:spcPts val="0"/>
              </a:spcAft>
              <a:buClr>
                <a:srgbClr val="CC0000"/>
              </a:buClr>
              <a:buSzPts val="2600"/>
              <a:buChar char="➔"/>
            </a:pPr>
            <a:r>
              <a:rPr lang="en" sz="2600">
                <a:solidFill>
                  <a:schemeClr val="dk1"/>
                </a:solidFill>
              </a:rPr>
              <a:t>Baby’s under the age of one should not be fed cow’s milk</a:t>
            </a:r>
            <a:endParaRPr sz="2600">
              <a:solidFill>
                <a:schemeClr val="dk1"/>
              </a:solidFill>
            </a:endParaRPr>
          </a:p>
          <a:p>
            <a:pPr marL="914400" lvl="1" indent="-393700" algn="l" rtl="0">
              <a:lnSpc>
                <a:spcPct val="90000"/>
              </a:lnSpc>
              <a:spcBef>
                <a:spcPts val="0"/>
              </a:spcBef>
              <a:spcAft>
                <a:spcPts val="0"/>
              </a:spcAft>
              <a:buClr>
                <a:srgbClr val="0000FF"/>
              </a:buClr>
              <a:buSzPts val="2600"/>
              <a:buChar char="◆"/>
            </a:pPr>
            <a:r>
              <a:rPr lang="en" sz="2600">
                <a:solidFill>
                  <a:schemeClr val="dk1"/>
                </a:solidFill>
              </a:rPr>
              <a:t>Hard to digest </a:t>
            </a:r>
            <a:endParaRPr sz="2600">
              <a:solidFill>
                <a:schemeClr val="dk1"/>
              </a:solidFill>
            </a:endParaRPr>
          </a:p>
          <a:p>
            <a:pPr marL="914400" lvl="0" indent="0" algn="l" rtl="0">
              <a:lnSpc>
                <a:spcPct val="90000"/>
              </a:lnSpc>
              <a:spcBef>
                <a:spcPts val="480"/>
              </a:spcBef>
              <a:spcAft>
                <a:spcPts val="0"/>
              </a:spcAft>
              <a:buNone/>
            </a:pPr>
            <a:endParaRPr sz="2600">
              <a:solidFill>
                <a:schemeClr val="dk1"/>
              </a:solidFill>
            </a:endParaRPr>
          </a:p>
          <a:p>
            <a:pPr marL="457200" lvl="0" indent="-393700" algn="l" rtl="0">
              <a:lnSpc>
                <a:spcPct val="90000"/>
              </a:lnSpc>
              <a:spcBef>
                <a:spcPts val="480"/>
              </a:spcBef>
              <a:spcAft>
                <a:spcPts val="0"/>
              </a:spcAft>
              <a:buClr>
                <a:srgbClr val="CC0000"/>
              </a:buClr>
              <a:buSzPts val="2600"/>
              <a:buChar char="➔"/>
            </a:pPr>
            <a:r>
              <a:rPr lang="en" sz="2600">
                <a:solidFill>
                  <a:schemeClr val="dk1"/>
                </a:solidFill>
              </a:rPr>
              <a:t>Honey -- pure or found in other foods. Can cause Infant Botulism</a:t>
            </a:r>
            <a:endParaRPr sz="2600">
              <a:solidFill>
                <a:schemeClr val="dk1"/>
              </a:solidFill>
            </a:endParaRPr>
          </a:p>
          <a:p>
            <a:pPr marL="457200" lvl="0" indent="0" algn="l" rtl="0">
              <a:lnSpc>
                <a:spcPct val="90000"/>
              </a:lnSpc>
              <a:spcBef>
                <a:spcPts val="480"/>
              </a:spcBef>
              <a:spcAft>
                <a:spcPts val="0"/>
              </a:spcAft>
              <a:buNone/>
            </a:pPr>
            <a:endParaRPr sz="2600">
              <a:solidFill>
                <a:schemeClr val="dk1"/>
              </a:solidFill>
            </a:endParaRPr>
          </a:p>
          <a:p>
            <a:pPr marL="0" lvl="0" indent="0" algn="l" rtl="0">
              <a:lnSpc>
                <a:spcPct val="115000"/>
              </a:lnSpc>
              <a:spcBef>
                <a:spcPts val="0"/>
              </a:spcBef>
              <a:spcAft>
                <a:spcPts val="1600"/>
              </a:spcAft>
              <a:buSzPts val="1800"/>
              <a:buNone/>
            </a:pPr>
            <a:endParaRPr/>
          </a:p>
        </p:txBody>
      </p:sp>
      <p:sp>
        <p:nvSpPr>
          <p:cNvPr id="285" name="Google Shape;285;p4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6"/>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How will you serve food to toddlers?</a:t>
            </a:r>
            <a:endParaRPr>
              <a:solidFill>
                <a:srgbClr val="FFFFFF"/>
              </a:solidFill>
            </a:endParaRPr>
          </a:p>
        </p:txBody>
      </p:sp>
      <p:pic>
        <p:nvPicPr>
          <p:cNvPr id="291" name="Google Shape;291;p46"/>
          <p:cNvPicPr preferRelativeResize="0"/>
          <p:nvPr/>
        </p:nvPicPr>
        <p:blipFill>
          <a:blip r:embed="rId3">
            <a:alphaModFix/>
          </a:blip>
          <a:stretch>
            <a:fillRect/>
          </a:stretch>
        </p:blipFill>
        <p:spPr>
          <a:xfrm>
            <a:off x="1647550" y="1356875"/>
            <a:ext cx="5848908" cy="5317175"/>
          </a:xfrm>
          <a:prstGeom prst="rect">
            <a:avLst/>
          </a:prstGeom>
          <a:noFill/>
          <a:ln>
            <a:noFill/>
          </a:ln>
        </p:spPr>
      </p:pic>
      <p:sp>
        <p:nvSpPr>
          <p:cNvPr id="292" name="Google Shape;292;p4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7"/>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Serving Sizes per Meal</a:t>
            </a:r>
            <a:endParaRPr>
              <a:solidFill>
                <a:srgbClr val="FFFFFF"/>
              </a:solidFill>
            </a:endParaRPr>
          </a:p>
        </p:txBody>
      </p:sp>
      <p:sp>
        <p:nvSpPr>
          <p:cNvPr id="298" name="Google Shape;298;p47"/>
          <p:cNvSpPr txBox="1">
            <a:spLocks noGrp="1"/>
          </p:cNvSpPr>
          <p:nvPr>
            <p:ph type="body" idx="1"/>
          </p:nvPr>
        </p:nvSpPr>
        <p:spPr>
          <a:xfrm>
            <a:off x="184150" y="1942925"/>
            <a:ext cx="3556500" cy="3271500"/>
          </a:xfrm>
          <a:prstGeom prst="rect">
            <a:avLst/>
          </a:prstGeom>
          <a:noFill/>
          <a:ln>
            <a:noFill/>
          </a:ln>
        </p:spPr>
        <p:txBody>
          <a:bodyPr spcFirstLastPara="1" wrap="square" lIns="91425" tIns="91425" rIns="91425" bIns="91425" anchor="t" anchorCtr="0">
            <a:noAutofit/>
          </a:bodyPr>
          <a:lstStyle/>
          <a:p>
            <a:pPr marL="457200" lvl="0" indent="-406400" algn="l" rtl="0">
              <a:lnSpc>
                <a:spcPct val="150000"/>
              </a:lnSpc>
              <a:spcBef>
                <a:spcPts val="1100"/>
              </a:spcBef>
              <a:spcAft>
                <a:spcPts val="0"/>
              </a:spcAft>
              <a:buClr>
                <a:srgbClr val="CC0000"/>
              </a:buClr>
              <a:buSzPts val="2800"/>
              <a:buChar char="➔"/>
            </a:pPr>
            <a:r>
              <a:rPr lang="en" sz="2800" b="1">
                <a:solidFill>
                  <a:srgbClr val="000000"/>
                </a:solidFill>
              </a:rPr>
              <a:t>Fruit = 1/4 cup</a:t>
            </a:r>
            <a:endParaRPr sz="2800" b="1">
              <a:solidFill>
                <a:srgbClr val="000000"/>
              </a:solidFill>
            </a:endParaRPr>
          </a:p>
          <a:p>
            <a:pPr marL="457200" lvl="0" indent="-406400" algn="l" rtl="0">
              <a:lnSpc>
                <a:spcPct val="150000"/>
              </a:lnSpc>
              <a:spcBef>
                <a:spcPts val="0"/>
              </a:spcBef>
              <a:spcAft>
                <a:spcPts val="0"/>
              </a:spcAft>
              <a:buClr>
                <a:srgbClr val="CC0000"/>
              </a:buClr>
              <a:buSzPts val="2800"/>
              <a:buChar char="➔"/>
            </a:pPr>
            <a:r>
              <a:rPr lang="en" sz="2800" b="1">
                <a:solidFill>
                  <a:srgbClr val="000000"/>
                </a:solidFill>
              </a:rPr>
              <a:t>Veg = 1/2 cup</a:t>
            </a:r>
            <a:endParaRPr sz="2800" b="1">
              <a:solidFill>
                <a:srgbClr val="000000"/>
              </a:solidFill>
            </a:endParaRPr>
          </a:p>
          <a:p>
            <a:pPr marL="457200" lvl="0" indent="-406400" algn="l" rtl="0">
              <a:lnSpc>
                <a:spcPct val="150000"/>
              </a:lnSpc>
              <a:spcBef>
                <a:spcPts val="0"/>
              </a:spcBef>
              <a:spcAft>
                <a:spcPts val="0"/>
              </a:spcAft>
              <a:buClr>
                <a:srgbClr val="CC0000"/>
              </a:buClr>
              <a:buSzPts val="2800"/>
              <a:buChar char="➔"/>
            </a:pPr>
            <a:r>
              <a:rPr lang="en" sz="2800" b="1">
                <a:solidFill>
                  <a:srgbClr val="000000"/>
                </a:solidFill>
              </a:rPr>
              <a:t>Grains = 1/2 cup</a:t>
            </a:r>
            <a:endParaRPr sz="2800" b="1">
              <a:solidFill>
                <a:srgbClr val="000000"/>
              </a:solidFill>
            </a:endParaRPr>
          </a:p>
          <a:p>
            <a:pPr marL="457200" lvl="0" indent="-406400" algn="l" rtl="0">
              <a:lnSpc>
                <a:spcPct val="150000"/>
              </a:lnSpc>
              <a:spcBef>
                <a:spcPts val="0"/>
              </a:spcBef>
              <a:spcAft>
                <a:spcPts val="0"/>
              </a:spcAft>
              <a:buClr>
                <a:srgbClr val="CC0000"/>
              </a:buClr>
              <a:buSzPts val="2800"/>
              <a:buChar char="➔"/>
            </a:pPr>
            <a:r>
              <a:rPr lang="en" sz="2800" b="1">
                <a:solidFill>
                  <a:srgbClr val="000000"/>
                </a:solidFill>
              </a:rPr>
              <a:t>Protein = 1/4 cup</a:t>
            </a:r>
            <a:endParaRPr sz="2800" b="1">
              <a:solidFill>
                <a:srgbClr val="000000"/>
              </a:solidFill>
            </a:endParaRPr>
          </a:p>
          <a:p>
            <a:pPr marL="457200" lvl="0" indent="-406400" algn="l" rtl="0">
              <a:lnSpc>
                <a:spcPct val="150000"/>
              </a:lnSpc>
              <a:spcBef>
                <a:spcPts val="0"/>
              </a:spcBef>
              <a:spcAft>
                <a:spcPts val="0"/>
              </a:spcAft>
              <a:buClr>
                <a:srgbClr val="CC0000"/>
              </a:buClr>
              <a:buSzPts val="2800"/>
              <a:buChar char="➔"/>
            </a:pPr>
            <a:r>
              <a:rPr lang="en" sz="2800" b="1">
                <a:solidFill>
                  <a:srgbClr val="000000"/>
                </a:solidFill>
              </a:rPr>
              <a:t>Dairy = 1/2 cup</a:t>
            </a:r>
            <a:endParaRPr sz="2800" b="1">
              <a:solidFill>
                <a:srgbClr val="000000"/>
              </a:solidFill>
            </a:endParaRPr>
          </a:p>
          <a:p>
            <a:pPr marL="0" lvl="0" indent="0" algn="l" rtl="0">
              <a:lnSpc>
                <a:spcPct val="115000"/>
              </a:lnSpc>
              <a:spcBef>
                <a:spcPts val="200"/>
              </a:spcBef>
              <a:spcAft>
                <a:spcPts val="1600"/>
              </a:spcAft>
              <a:buSzPts val="1800"/>
              <a:buNone/>
            </a:pPr>
            <a:endParaRPr/>
          </a:p>
        </p:txBody>
      </p:sp>
      <p:pic>
        <p:nvPicPr>
          <p:cNvPr id="299" name="Google Shape;299;p47"/>
          <p:cNvPicPr preferRelativeResize="0"/>
          <p:nvPr/>
        </p:nvPicPr>
        <p:blipFill>
          <a:blip r:embed="rId3">
            <a:alphaModFix/>
          </a:blip>
          <a:stretch>
            <a:fillRect/>
          </a:stretch>
        </p:blipFill>
        <p:spPr>
          <a:xfrm>
            <a:off x="3740658" y="1356875"/>
            <a:ext cx="5099375" cy="4635775"/>
          </a:xfrm>
          <a:prstGeom prst="rect">
            <a:avLst/>
          </a:prstGeom>
          <a:noFill/>
          <a:ln>
            <a:noFill/>
          </a:ln>
        </p:spPr>
      </p:pic>
      <p:sp>
        <p:nvSpPr>
          <p:cNvPr id="300" name="Google Shape;300;p47"/>
          <p:cNvSpPr txBox="1">
            <a:spLocks noGrp="1"/>
          </p:cNvSpPr>
          <p:nvPr>
            <p:ph type="body" idx="1"/>
          </p:nvPr>
        </p:nvSpPr>
        <p:spPr>
          <a:xfrm>
            <a:off x="311700" y="5872900"/>
            <a:ext cx="8289000" cy="876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CC0000"/>
              </a:buClr>
              <a:buSzPts val="2400"/>
              <a:buChar char="➔"/>
            </a:pPr>
            <a:r>
              <a:rPr lang="en" sz="2400">
                <a:solidFill>
                  <a:schemeClr val="dk1"/>
                </a:solidFill>
              </a:rPr>
              <a:t>Toddlers generally eat ¼ to ½ of an adult serving, </a:t>
            </a:r>
            <a:endParaRPr sz="2400">
              <a:solidFill>
                <a:schemeClr val="dk1"/>
              </a:solidFill>
            </a:endParaRPr>
          </a:p>
          <a:p>
            <a:pPr marL="457200" lvl="0" indent="-381000" algn="l" rtl="0">
              <a:spcBef>
                <a:spcPts val="0"/>
              </a:spcBef>
              <a:spcAft>
                <a:spcPts val="0"/>
              </a:spcAft>
              <a:buClr>
                <a:srgbClr val="CC0000"/>
              </a:buClr>
              <a:buSzPts val="2400"/>
              <a:buChar char="➔"/>
            </a:pPr>
            <a:r>
              <a:rPr lang="en" sz="2400">
                <a:solidFill>
                  <a:schemeClr val="dk1"/>
                </a:solidFill>
              </a:rPr>
              <a:t>or one tablespoon per year of age.</a:t>
            </a:r>
            <a:endParaRPr sz="2400">
              <a:solidFill>
                <a:schemeClr val="dk1"/>
              </a:solidFill>
            </a:endParaRPr>
          </a:p>
          <a:p>
            <a:pPr marL="0" lvl="0" indent="0" algn="l" rtl="0">
              <a:lnSpc>
                <a:spcPct val="115000"/>
              </a:lnSpc>
              <a:spcBef>
                <a:spcPts val="1600"/>
              </a:spcBef>
              <a:spcAft>
                <a:spcPts val="1600"/>
              </a:spcAft>
              <a:buSzPts val="1800"/>
              <a:buNone/>
            </a:pPr>
            <a:endParaRPr/>
          </a:p>
        </p:txBody>
      </p:sp>
      <p:sp>
        <p:nvSpPr>
          <p:cNvPr id="301" name="Google Shape;301;p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8"/>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Serving Sizes</a:t>
            </a:r>
            <a:endParaRPr>
              <a:solidFill>
                <a:srgbClr val="FFFFFF"/>
              </a:solidFill>
            </a:endParaRPr>
          </a:p>
        </p:txBody>
      </p:sp>
      <p:pic>
        <p:nvPicPr>
          <p:cNvPr id="307" name="Google Shape;307;p48"/>
          <p:cNvPicPr preferRelativeResize="0"/>
          <p:nvPr/>
        </p:nvPicPr>
        <p:blipFill>
          <a:blip r:embed="rId3">
            <a:alphaModFix/>
          </a:blip>
          <a:stretch>
            <a:fillRect/>
          </a:stretch>
        </p:blipFill>
        <p:spPr>
          <a:xfrm>
            <a:off x="482275" y="1922000"/>
            <a:ext cx="8350025" cy="4562850"/>
          </a:xfrm>
          <a:prstGeom prst="rect">
            <a:avLst/>
          </a:prstGeom>
          <a:noFill/>
          <a:ln w="76200" cap="flat" cmpd="sng">
            <a:solidFill>
              <a:srgbClr val="CC0000"/>
            </a:solidFill>
            <a:prstDash val="solid"/>
            <a:round/>
            <a:headEnd type="none" w="sm" len="sm"/>
            <a:tailEnd type="none" w="sm" len="sm"/>
          </a:ln>
        </p:spPr>
      </p:pic>
      <p:sp>
        <p:nvSpPr>
          <p:cNvPr id="308" name="Google Shape;308;p4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9"/>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How Much Food Should Children Eat?</a:t>
            </a:r>
            <a:endParaRPr>
              <a:solidFill>
                <a:srgbClr val="FFFFFF"/>
              </a:solidFill>
            </a:endParaRPr>
          </a:p>
        </p:txBody>
      </p:sp>
      <p:sp>
        <p:nvSpPr>
          <p:cNvPr id="314" name="Google Shape;314;p49"/>
          <p:cNvSpPr txBox="1">
            <a:spLocks noGrp="1"/>
          </p:cNvSpPr>
          <p:nvPr>
            <p:ph type="body" idx="1"/>
          </p:nvPr>
        </p:nvSpPr>
        <p:spPr>
          <a:xfrm>
            <a:off x="311700" y="1536624"/>
            <a:ext cx="8520600" cy="51156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Clr>
                <a:srgbClr val="CC0000"/>
              </a:buClr>
              <a:buSzPts val="2600"/>
              <a:buChar char="➔"/>
            </a:pPr>
            <a:r>
              <a:rPr lang="en" sz="2600">
                <a:solidFill>
                  <a:srgbClr val="000000"/>
                </a:solidFill>
              </a:rPr>
              <a:t>Age 1 to 3 year olds should drink 16 ounces of whole milk per day</a:t>
            </a:r>
            <a:endParaRPr sz="2600">
              <a:solidFill>
                <a:srgbClr val="000000"/>
              </a:solidFill>
            </a:endParaRPr>
          </a:p>
          <a:p>
            <a:pPr marL="457200" lvl="0" indent="-393700" algn="l" rtl="0">
              <a:lnSpc>
                <a:spcPct val="115000"/>
              </a:lnSpc>
              <a:spcBef>
                <a:spcPts val="0"/>
              </a:spcBef>
              <a:spcAft>
                <a:spcPts val="0"/>
              </a:spcAft>
              <a:buClr>
                <a:srgbClr val="CC0000"/>
              </a:buClr>
              <a:buSzPts val="2600"/>
              <a:buChar char="➔"/>
            </a:pPr>
            <a:r>
              <a:rPr lang="en" sz="2600">
                <a:solidFill>
                  <a:srgbClr val="000000"/>
                </a:solidFill>
              </a:rPr>
              <a:t>Do not switch to 2% or reduced fat milk until the age of 2</a:t>
            </a:r>
            <a:endParaRPr sz="2600">
              <a:solidFill>
                <a:srgbClr val="000000"/>
              </a:solidFill>
            </a:endParaRPr>
          </a:p>
          <a:p>
            <a:pPr marL="457200" lvl="0" indent="-393700" algn="l" rtl="0">
              <a:lnSpc>
                <a:spcPct val="115000"/>
              </a:lnSpc>
              <a:spcBef>
                <a:spcPts val="0"/>
              </a:spcBef>
              <a:spcAft>
                <a:spcPts val="0"/>
              </a:spcAft>
              <a:buClr>
                <a:srgbClr val="CC0000"/>
              </a:buClr>
              <a:buSzPts val="2600"/>
              <a:buChar char="➔"/>
            </a:pPr>
            <a:r>
              <a:rPr lang="en" sz="2600">
                <a:solidFill>
                  <a:srgbClr val="000000"/>
                </a:solidFill>
              </a:rPr>
              <a:t>Toddler needs 3 meals per day plus healthy snacks.</a:t>
            </a:r>
            <a:endParaRPr sz="2600">
              <a:solidFill>
                <a:srgbClr val="000000"/>
              </a:solidFill>
            </a:endParaRPr>
          </a:p>
          <a:p>
            <a:pPr marL="457200" lvl="0" indent="-393700" algn="l" rtl="0">
              <a:lnSpc>
                <a:spcPct val="115000"/>
              </a:lnSpc>
              <a:spcBef>
                <a:spcPts val="0"/>
              </a:spcBef>
              <a:spcAft>
                <a:spcPts val="0"/>
              </a:spcAft>
              <a:buClr>
                <a:srgbClr val="CC0000"/>
              </a:buClr>
              <a:buSzPts val="2600"/>
              <a:buChar char="➔"/>
            </a:pPr>
            <a:r>
              <a:rPr lang="en" sz="2600">
                <a:solidFill>
                  <a:srgbClr val="000000"/>
                </a:solidFill>
              </a:rPr>
              <a:t>Young child have small stomachs and high energy levels, requires calories throughout the day</a:t>
            </a:r>
            <a:endParaRPr sz="2600">
              <a:solidFill>
                <a:srgbClr val="000000"/>
              </a:solidFill>
            </a:endParaRPr>
          </a:p>
          <a:p>
            <a:pPr marL="457200" lvl="0" indent="-393700" algn="l" rtl="0">
              <a:lnSpc>
                <a:spcPct val="115000"/>
              </a:lnSpc>
              <a:spcBef>
                <a:spcPts val="0"/>
              </a:spcBef>
              <a:spcAft>
                <a:spcPts val="0"/>
              </a:spcAft>
              <a:buClr>
                <a:srgbClr val="CC0000"/>
              </a:buClr>
              <a:buSzPts val="2600"/>
              <a:buChar char="➔"/>
            </a:pPr>
            <a:r>
              <a:rPr lang="en" sz="2600">
                <a:solidFill>
                  <a:srgbClr val="000000"/>
                </a:solidFill>
              </a:rPr>
              <a:t>Parent is responsible for what is offered to the child</a:t>
            </a:r>
            <a:endParaRPr sz="2600">
              <a:solidFill>
                <a:srgbClr val="000000"/>
              </a:solidFill>
            </a:endParaRPr>
          </a:p>
          <a:p>
            <a:pPr marL="457200" lvl="0" indent="-393700" algn="l" rtl="0">
              <a:lnSpc>
                <a:spcPct val="115000"/>
              </a:lnSpc>
              <a:spcBef>
                <a:spcPts val="0"/>
              </a:spcBef>
              <a:spcAft>
                <a:spcPts val="0"/>
              </a:spcAft>
              <a:buClr>
                <a:srgbClr val="CC0000"/>
              </a:buClr>
              <a:buSzPts val="2600"/>
              <a:buChar char="➔"/>
            </a:pPr>
            <a:r>
              <a:rPr lang="en" sz="2600">
                <a:solidFill>
                  <a:srgbClr val="000000"/>
                </a:solidFill>
              </a:rPr>
              <a:t>Child is responsible for how much he or she eats</a:t>
            </a:r>
            <a:endParaRPr sz="2600">
              <a:solidFill>
                <a:srgbClr val="000000"/>
              </a:solidFill>
            </a:endParaRPr>
          </a:p>
          <a:p>
            <a:pPr marL="457200" lvl="0" indent="-393700" algn="l" rtl="0">
              <a:lnSpc>
                <a:spcPct val="115000"/>
              </a:lnSpc>
              <a:spcBef>
                <a:spcPts val="0"/>
              </a:spcBef>
              <a:spcAft>
                <a:spcPts val="0"/>
              </a:spcAft>
              <a:buClr>
                <a:srgbClr val="CC0000"/>
              </a:buClr>
              <a:buSzPts val="2600"/>
              <a:buChar char="➔"/>
            </a:pPr>
            <a:r>
              <a:rPr lang="en" sz="2600">
                <a:solidFill>
                  <a:srgbClr val="000000"/>
                </a:solidFill>
              </a:rPr>
              <a:t>If a child is having a growth spurt he or she may require more food</a:t>
            </a:r>
            <a:endParaRPr sz="2600">
              <a:solidFill>
                <a:srgbClr val="000000"/>
              </a:solidFill>
            </a:endParaRPr>
          </a:p>
        </p:txBody>
      </p:sp>
      <p:sp>
        <p:nvSpPr>
          <p:cNvPr id="315" name="Google Shape;315;p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0"/>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Helping Child Eat Well	</a:t>
            </a:r>
            <a:endParaRPr>
              <a:solidFill>
                <a:srgbClr val="FFFFFF"/>
              </a:solidFill>
            </a:endParaRPr>
          </a:p>
        </p:txBody>
      </p:sp>
      <p:sp>
        <p:nvSpPr>
          <p:cNvPr id="321" name="Google Shape;321;p50"/>
          <p:cNvSpPr txBox="1">
            <a:spLocks noGrp="1"/>
          </p:cNvSpPr>
          <p:nvPr>
            <p:ph type="body" idx="1"/>
          </p:nvPr>
        </p:nvSpPr>
        <p:spPr>
          <a:xfrm>
            <a:off x="311700" y="1536625"/>
            <a:ext cx="5811000" cy="5123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Char char="➔"/>
            </a:pPr>
            <a:r>
              <a:rPr lang="en">
                <a:solidFill>
                  <a:srgbClr val="000000"/>
                </a:solidFill>
              </a:rPr>
              <a:t>Serve meals and snacks in a quiet, pleasant and safe environment</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Avoid food battles and don’t pressure children to eat</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Offer a variety of nutrition food from each food group</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Introduce new foods with a familiar food</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Provide small portions and allow your child to ask for second helpings</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Do not use sweets or desserts as a reward for finishing a meal.</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Respect your child’s individual food preferences</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Eat with your child to set a good example</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Turn the TV off and don’t allow devices at the table</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Supervise your child at all times during meals and snacks</a:t>
            </a:r>
            <a:endParaRPr>
              <a:solidFill>
                <a:srgbClr val="000000"/>
              </a:solidFill>
            </a:endParaRPr>
          </a:p>
        </p:txBody>
      </p:sp>
      <p:pic>
        <p:nvPicPr>
          <p:cNvPr id="322" name="Google Shape;322;p50"/>
          <p:cNvPicPr preferRelativeResize="0"/>
          <p:nvPr/>
        </p:nvPicPr>
        <p:blipFill>
          <a:blip r:embed="rId3">
            <a:alphaModFix/>
          </a:blip>
          <a:stretch>
            <a:fillRect/>
          </a:stretch>
        </p:blipFill>
        <p:spPr>
          <a:xfrm>
            <a:off x="6122700" y="1612078"/>
            <a:ext cx="2854749" cy="4300647"/>
          </a:xfrm>
          <a:prstGeom prst="rect">
            <a:avLst/>
          </a:prstGeom>
          <a:noFill/>
          <a:ln>
            <a:noFill/>
          </a:ln>
        </p:spPr>
      </p:pic>
      <p:sp>
        <p:nvSpPr>
          <p:cNvPr id="323" name="Google Shape;323;p5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51"/>
          <p:cNvPicPr preferRelativeResize="0"/>
          <p:nvPr/>
        </p:nvPicPr>
        <p:blipFill>
          <a:blip r:embed="rId3">
            <a:alphaModFix/>
          </a:blip>
          <a:stretch>
            <a:fillRect/>
          </a:stretch>
        </p:blipFill>
        <p:spPr>
          <a:xfrm>
            <a:off x="3555825" y="3846150"/>
            <a:ext cx="2032351" cy="2449974"/>
          </a:xfrm>
          <a:prstGeom prst="rect">
            <a:avLst/>
          </a:prstGeom>
          <a:noFill/>
          <a:ln>
            <a:noFill/>
          </a:ln>
        </p:spPr>
      </p:pic>
      <p:sp>
        <p:nvSpPr>
          <p:cNvPr id="329" name="Google Shape;329;p51"/>
          <p:cNvSpPr txBox="1">
            <a:spLocks noGrp="1"/>
          </p:cNvSpPr>
          <p:nvPr>
            <p:ph type="title"/>
          </p:nvPr>
        </p:nvSpPr>
        <p:spPr>
          <a:xfrm>
            <a:off x="0" y="593375"/>
            <a:ext cx="91440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Rank Most to Least Amount of Sugar in Beverages 1 - 6 </a:t>
            </a:r>
            <a:endParaRPr>
              <a:solidFill>
                <a:srgbClr val="FFFFFF"/>
              </a:solidFill>
            </a:endParaRPr>
          </a:p>
        </p:txBody>
      </p:sp>
      <p:sp>
        <p:nvSpPr>
          <p:cNvPr id="330" name="Google Shape;330;p51"/>
          <p:cNvSpPr txBox="1">
            <a:spLocks noGrp="1"/>
          </p:cNvSpPr>
          <p:nvPr>
            <p:ph type="body" idx="1"/>
          </p:nvPr>
        </p:nvSpPr>
        <p:spPr>
          <a:xfrm>
            <a:off x="381775" y="6091825"/>
            <a:ext cx="8346900" cy="60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t>Formula ______                       Kool Aid_________		Soda Pop _______</a:t>
            </a:r>
            <a:endParaRPr/>
          </a:p>
        </p:txBody>
      </p:sp>
      <p:pic>
        <p:nvPicPr>
          <p:cNvPr id="331" name="Google Shape;331;p51"/>
          <p:cNvPicPr preferRelativeResize="0"/>
          <p:nvPr/>
        </p:nvPicPr>
        <p:blipFill>
          <a:blip r:embed="rId4">
            <a:alphaModFix/>
          </a:blip>
          <a:stretch>
            <a:fillRect/>
          </a:stretch>
        </p:blipFill>
        <p:spPr>
          <a:xfrm>
            <a:off x="1674100" y="2016924"/>
            <a:ext cx="1453725" cy="1453725"/>
          </a:xfrm>
          <a:prstGeom prst="rect">
            <a:avLst/>
          </a:prstGeom>
          <a:noFill/>
          <a:ln>
            <a:noFill/>
          </a:ln>
        </p:spPr>
      </p:pic>
      <p:pic>
        <p:nvPicPr>
          <p:cNvPr id="332" name="Google Shape;332;p51"/>
          <p:cNvPicPr preferRelativeResize="0"/>
          <p:nvPr/>
        </p:nvPicPr>
        <p:blipFill>
          <a:blip r:embed="rId5">
            <a:alphaModFix/>
          </a:blip>
          <a:stretch>
            <a:fillRect/>
          </a:stretch>
        </p:blipFill>
        <p:spPr>
          <a:xfrm>
            <a:off x="708575" y="1625550"/>
            <a:ext cx="1341750" cy="1899872"/>
          </a:xfrm>
          <a:prstGeom prst="rect">
            <a:avLst/>
          </a:prstGeom>
          <a:noFill/>
          <a:ln>
            <a:noFill/>
          </a:ln>
        </p:spPr>
      </p:pic>
      <p:pic>
        <p:nvPicPr>
          <p:cNvPr id="333" name="Google Shape;333;p51"/>
          <p:cNvPicPr preferRelativeResize="0"/>
          <p:nvPr/>
        </p:nvPicPr>
        <p:blipFill>
          <a:blip r:embed="rId5">
            <a:alphaModFix/>
          </a:blip>
          <a:stretch>
            <a:fillRect/>
          </a:stretch>
        </p:blipFill>
        <p:spPr>
          <a:xfrm>
            <a:off x="3839850" y="1708328"/>
            <a:ext cx="1341750" cy="1899872"/>
          </a:xfrm>
          <a:prstGeom prst="rect">
            <a:avLst/>
          </a:prstGeom>
          <a:noFill/>
          <a:ln>
            <a:noFill/>
          </a:ln>
        </p:spPr>
      </p:pic>
      <p:pic>
        <p:nvPicPr>
          <p:cNvPr id="334" name="Google Shape;334;p51"/>
          <p:cNvPicPr preferRelativeResize="0"/>
          <p:nvPr/>
        </p:nvPicPr>
        <p:blipFill>
          <a:blip r:embed="rId6">
            <a:alphaModFix/>
          </a:blip>
          <a:stretch>
            <a:fillRect/>
          </a:stretch>
        </p:blipFill>
        <p:spPr>
          <a:xfrm>
            <a:off x="604875" y="3683976"/>
            <a:ext cx="2599035" cy="2612150"/>
          </a:xfrm>
          <a:prstGeom prst="rect">
            <a:avLst/>
          </a:prstGeom>
          <a:noFill/>
          <a:ln>
            <a:noFill/>
          </a:ln>
        </p:spPr>
      </p:pic>
      <p:pic>
        <p:nvPicPr>
          <p:cNvPr id="335" name="Google Shape;335;p51"/>
          <p:cNvPicPr preferRelativeResize="0"/>
          <p:nvPr/>
        </p:nvPicPr>
        <p:blipFill>
          <a:blip r:embed="rId7">
            <a:alphaModFix/>
          </a:blip>
          <a:stretch>
            <a:fillRect/>
          </a:stretch>
        </p:blipFill>
        <p:spPr>
          <a:xfrm>
            <a:off x="6410225" y="1509272"/>
            <a:ext cx="1341750" cy="1961374"/>
          </a:xfrm>
          <a:prstGeom prst="rect">
            <a:avLst/>
          </a:prstGeom>
          <a:noFill/>
          <a:ln>
            <a:noFill/>
          </a:ln>
        </p:spPr>
      </p:pic>
      <p:pic>
        <p:nvPicPr>
          <p:cNvPr id="336" name="Google Shape;336;p51"/>
          <p:cNvPicPr preferRelativeResize="0"/>
          <p:nvPr/>
        </p:nvPicPr>
        <p:blipFill>
          <a:blip r:embed="rId8">
            <a:alphaModFix/>
          </a:blip>
          <a:stretch>
            <a:fillRect/>
          </a:stretch>
        </p:blipFill>
        <p:spPr>
          <a:xfrm>
            <a:off x="6515925" y="3818475"/>
            <a:ext cx="927900" cy="2273355"/>
          </a:xfrm>
          <a:prstGeom prst="rect">
            <a:avLst/>
          </a:prstGeom>
          <a:noFill/>
          <a:ln>
            <a:noFill/>
          </a:ln>
        </p:spPr>
      </p:pic>
      <p:sp>
        <p:nvSpPr>
          <p:cNvPr id="337" name="Google Shape;337;p51"/>
          <p:cNvSpPr txBox="1">
            <a:spLocks noGrp="1"/>
          </p:cNvSpPr>
          <p:nvPr>
            <p:ph type="body" idx="1"/>
          </p:nvPr>
        </p:nvSpPr>
        <p:spPr>
          <a:xfrm>
            <a:off x="398550" y="3470650"/>
            <a:ext cx="8346900" cy="60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t>Chocolate Milk ______                Milk_________		Fruit Juice _______</a:t>
            </a:r>
            <a:endParaRPr/>
          </a:p>
        </p:txBody>
      </p:sp>
      <p:sp>
        <p:nvSpPr>
          <p:cNvPr id="338" name="Google Shape;338;p5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52"/>
          <p:cNvPicPr preferRelativeResize="0"/>
          <p:nvPr/>
        </p:nvPicPr>
        <p:blipFill>
          <a:blip r:embed="rId3">
            <a:alphaModFix/>
          </a:blip>
          <a:stretch>
            <a:fillRect/>
          </a:stretch>
        </p:blipFill>
        <p:spPr>
          <a:xfrm>
            <a:off x="446101" y="4065437"/>
            <a:ext cx="1689774" cy="2037000"/>
          </a:xfrm>
          <a:prstGeom prst="rect">
            <a:avLst/>
          </a:prstGeom>
          <a:noFill/>
          <a:ln>
            <a:noFill/>
          </a:ln>
        </p:spPr>
      </p:pic>
      <p:sp>
        <p:nvSpPr>
          <p:cNvPr id="344" name="Google Shape;344;p52"/>
          <p:cNvSpPr txBox="1">
            <a:spLocks noGrp="1"/>
          </p:cNvSpPr>
          <p:nvPr>
            <p:ph type="title"/>
          </p:nvPr>
        </p:nvSpPr>
        <p:spPr>
          <a:xfrm>
            <a:off x="110100" y="323175"/>
            <a:ext cx="90339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Arial"/>
              <a:buNone/>
            </a:pPr>
            <a:r>
              <a:rPr lang="en">
                <a:solidFill>
                  <a:schemeClr val="lt1"/>
                </a:solidFill>
              </a:rPr>
              <a:t>Rank Most to Least Amount of Sugar in Beverages 1 - 6</a:t>
            </a:r>
            <a:endParaRPr>
              <a:solidFill>
                <a:srgbClr val="FFFFFF"/>
              </a:solidFill>
            </a:endParaRPr>
          </a:p>
        </p:txBody>
      </p:sp>
      <p:sp>
        <p:nvSpPr>
          <p:cNvPr id="345" name="Google Shape;345;p52"/>
          <p:cNvSpPr txBox="1">
            <a:spLocks noGrp="1"/>
          </p:cNvSpPr>
          <p:nvPr>
            <p:ph type="body" idx="1"/>
          </p:nvPr>
        </p:nvSpPr>
        <p:spPr>
          <a:xfrm>
            <a:off x="190950" y="6091825"/>
            <a:ext cx="8762100" cy="60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t>   Kool Aid #4 = 24 gram	        Milk #5 = 22 gram                 Formula #6 = 18 gram 	</a:t>
            </a:r>
            <a:endParaRPr/>
          </a:p>
        </p:txBody>
      </p:sp>
      <p:pic>
        <p:nvPicPr>
          <p:cNvPr id="346" name="Google Shape;346;p52"/>
          <p:cNvPicPr preferRelativeResize="0"/>
          <p:nvPr/>
        </p:nvPicPr>
        <p:blipFill>
          <a:blip r:embed="rId4">
            <a:alphaModFix/>
          </a:blip>
          <a:stretch>
            <a:fillRect/>
          </a:stretch>
        </p:blipFill>
        <p:spPr>
          <a:xfrm>
            <a:off x="7155350" y="1798199"/>
            <a:ext cx="1453725" cy="1453725"/>
          </a:xfrm>
          <a:prstGeom prst="rect">
            <a:avLst/>
          </a:prstGeom>
          <a:noFill/>
          <a:ln>
            <a:noFill/>
          </a:ln>
        </p:spPr>
      </p:pic>
      <p:pic>
        <p:nvPicPr>
          <p:cNvPr id="347" name="Google Shape;347;p52"/>
          <p:cNvPicPr preferRelativeResize="0"/>
          <p:nvPr/>
        </p:nvPicPr>
        <p:blipFill>
          <a:blip r:embed="rId5">
            <a:alphaModFix/>
          </a:blip>
          <a:stretch>
            <a:fillRect/>
          </a:stretch>
        </p:blipFill>
        <p:spPr>
          <a:xfrm>
            <a:off x="6305625" y="1463825"/>
            <a:ext cx="1341750" cy="1899872"/>
          </a:xfrm>
          <a:prstGeom prst="rect">
            <a:avLst/>
          </a:prstGeom>
          <a:noFill/>
          <a:ln>
            <a:noFill/>
          </a:ln>
        </p:spPr>
      </p:pic>
      <p:pic>
        <p:nvPicPr>
          <p:cNvPr id="348" name="Google Shape;348;p52"/>
          <p:cNvPicPr preferRelativeResize="0"/>
          <p:nvPr/>
        </p:nvPicPr>
        <p:blipFill>
          <a:blip r:embed="rId5">
            <a:alphaModFix/>
          </a:blip>
          <a:stretch>
            <a:fillRect/>
          </a:stretch>
        </p:blipFill>
        <p:spPr>
          <a:xfrm>
            <a:off x="3931325" y="4176762"/>
            <a:ext cx="1281349" cy="1814350"/>
          </a:xfrm>
          <a:prstGeom prst="rect">
            <a:avLst/>
          </a:prstGeom>
          <a:noFill/>
          <a:ln>
            <a:noFill/>
          </a:ln>
        </p:spPr>
      </p:pic>
      <p:pic>
        <p:nvPicPr>
          <p:cNvPr id="349" name="Google Shape;349;p52"/>
          <p:cNvPicPr preferRelativeResize="0"/>
          <p:nvPr/>
        </p:nvPicPr>
        <p:blipFill>
          <a:blip r:embed="rId6">
            <a:alphaModFix/>
          </a:blip>
          <a:stretch>
            <a:fillRect/>
          </a:stretch>
        </p:blipFill>
        <p:spPr>
          <a:xfrm>
            <a:off x="6305625" y="3777864"/>
            <a:ext cx="2599035" cy="2612150"/>
          </a:xfrm>
          <a:prstGeom prst="rect">
            <a:avLst/>
          </a:prstGeom>
          <a:noFill/>
          <a:ln>
            <a:noFill/>
          </a:ln>
        </p:spPr>
      </p:pic>
      <p:pic>
        <p:nvPicPr>
          <p:cNvPr id="350" name="Google Shape;350;p52"/>
          <p:cNvPicPr preferRelativeResize="0"/>
          <p:nvPr/>
        </p:nvPicPr>
        <p:blipFill>
          <a:blip r:embed="rId7">
            <a:alphaModFix/>
          </a:blip>
          <a:stretch>
            <a:fillRect/>
          </a:stretch>
        </p:blipFill>
        <p:spPr>
          <a:xfrm>
            <a:off x="3772525" y="1433072"/>
            <a:ext cx="1341750" cy="1961374"/>
          </a:xfrm>
          <a:prstGeom prst="rect">
            <a:avLst/>
          </a:prstGeom>
          <a:noFill/>
          <a:ln>
            <a:noFill/>
          </a:ln>
        </p:spPr>
      </p:pic>
      <p:pic>
        <p:nvPicPr>
          <p:cNvPr id="351" name="Google Shape;351;p52"/>
          <p:cNvPicPr preferRelativeResize="0"/>
          <p:nvPr/>
        </p:nvPicPr>
        <p:blipFill>
          <a:blip r:embed="rId8">
            <a:alphaModFix/>
          </a:blip>
          <a:stretch>
            <a:fillRect/>
          </a:stretch>
        </p:blipFill>
        <p:spPr>
          <a:xfrm>
            <a:off x="899350" y="1315188"/>
            <a:ext cx="896798" cy="2197150"/>
          </a:xfrm>
          <a:prstGeom prst="rect">
            <a:avLst/>
          </a:prstGeom>
          <a:noFill/>
          <a:ln>
            <a:noFill/>
          </a:ln>
        </p:spPr>
      </p:pic>
      <p:sp>
        <p:nvSpPr>
          <p:cNvPr id="352" name="Google Shape;352;p52"/>
          <p:cNvSpPr txBox="1">
            <a:spLocks noGrp="1"/>
          </p:cNvSpPr>
          <p:nvPr>
            <p:ph type="body" idx="1"/>
          </p:nvPr>
        </p:nvSpPr>
        <p:spPr>
          <a:xfrm>
            <a:off x="167275" y="3470650"/>
            <a:ext cx="8826600" cy="6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SzPts val="1800"/>
              <a:buNone/>
            </a:pPr>
            <a:r>
              <a:rPr lang="en"/>
              <a:t>Soda Pop #1 = 30 gram      Fruit Juice #2 = 29.3 gram    Choc Milk #3 = 25 gram       		</a:t>
            </a:r>
            <a:endParaRPr/>
          </a:p>
        </p:txBody>
      </p:sp>
      <p:sp>
        <p:nvSpPr>
          <p:cNvPr id="353" name="Google Shape;353;p5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3"/>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Baby Bottle Tooth Decay</a:t>
            </a:r>
            <a:endParaRPr>
              <a:solidFill>
                <a:srgbClr val="FFFFFF"/>
              </a:solidFill>
            </a:endParaRPr>
          </a:p>
        </p:txBody>
      </p:sp>
      <p:pic>
        <p:nvPicPr>
          <p:cNvPr id="359" name="Google Shape;359;p53"/>
          <p:cNvPicPr preferRelativeResize="0"/>
          <p:nvPr/>
        </p:nvPicPr>
        <p:blipFill>
          <a:blip r:embed="rId3">
            <a:alphaModFix/>
          </a:blip>
          <a:stretch>
            <a:fillRect/>
          </a:stretch>
        </p:blipFill>
        <p:spPr>
          <a:xfrm>
            <a:off x="1097475" y="1356875"/>
            <a:ext cx="6680849" cy="5010651"/>
          </a:xfrm>
          <a:prstGeom prst="rect">
            <a:avLst/>
          </a:prstGeom>
          <a:noFill/>
          <a:ln>
            <a:noFill/>
          </a:ln>
        </p:spPr>
      </p:pic>
      <p:sp>
        <p:nvSpPr>
          <p:cNvPr id="360" name="Google Shape;360;p5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29</a:t>
            </a:fld>
            <a:endParaRPr/>
          </a:p>
        </p:txBody>
      </p:sp>
      <p:sp>
        <p:nvSpPr>
          <p:cNvPr id="361" name="Google Shape;361;p53"/>
          <p:cNvSpPr txBox="1"/>
          <p:nvPr/>
        </p:nvSpPr>
        <p:spPr>
          <a:xfrm>
            <a:off x="592150" y="5051325"/>
            <a:ext cx="7579800" cy="145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BBTD is caused by prolonged contact with liquids containing sugar, which means almost all liquids other than water. Usually happens when children are put to bed with a bottle and the liquid settles in their mouths and on their teeth as they fall asleep.</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7"/>
          <p:cNvSpPr txBox="1">
            <a:spLocks noGrp="1"/>
          </p:cNvSpPr>
          <p:nvPr>
            <p:ph type="title"/>
          </p:nvPr>
        </p:nvSpPr>
        <p:spPr>
          <a:xfrm>
            <a:off x="311700" y="352492"/>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Emotional Eating</a:t>
            </a:r>
            <a:endParaRPr>
              <a:solidFill>
                <a:srgbClr val="FFFFFF"/>
              </a:solidFill>
            </a:endParaRPr>
          </a:p>
        </p:txBody>
      </p:sp>
      <p:sp>
        <p:nvSpPr>
          <p:cNvPr id="114" name="Google Shape;114;p27"/>
          <p:cNvSpPr txBox="1">
            <a:spLocks noGrp="1"/>
          </p:cNvSpPr>
          <p:nvPr>
            <p:ph type="body" idx="1"/>
          </p:nvPr>
        </p:nvSpPr>
        <p:spPr>
          <a:xfrm>
            <a:off x="311700" y="6191063"/>
            <a:ext cx="8520600" cy="666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 sz="2800">
                <a:solidFill>
                  <a:srgbClr val="000000"/>
                </a:solidFill>
              </a:rPr>
              <a:t>What if a baby is given a bottle every time he cries?</a:t>
            </a:r>
            <a:endParaRPr sz="2800">
              <a:solidFill>
                <a:srgbClr val="000000"/>
              </a:solidFill>
            </a:endParaRPr>
          </a:p>
        </p:txBody>
      </p:sp>
      <p:sp>
        <p:nvSpPr>
          <p:cNvPr id="115" name="Google Shape;115;p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a:t>
            </a:fld>
            <a:endParaRPr/>
          </a:p>
        </p:txBody>
      </p:sp>
      <p:pic>
        <p:nvPicPr>
          <p:cNvPr id="116" name="Google Shape;116;p27"/>
          <p:cNvPicPr preferRelativeResize="0"/>
          <p:nvPr/>
        </p:nvPicPr>
        <p:blipFill>
          <a:blip r:embed="rId3">
            <a:alphaModFix/>
          </a:blip>
          <a:stretch>
            <a:fillRect/>
          </a:stretch>
        </p:blipFill>
        <p:spPr>
          <a:xfrm>
            <a:off x="389725" y="1311750"/>
            <a:ext cx="8364549" cy="48793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4"/>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Sugar Addict </a:t>
            </a:r>
            <a:endParaRPr>
              <a:solidFill>
                <a:srgbClr val="FFFFFF"/>
              </a:solidFill>
            </a:endParaRPr>
          </a:p>
        </p:txBody>
      </p:sp>
      <p:pic>
        <p:nvPicPr>
          <p:cNvPr id="367" name="Google Shape;367;p54" descr="This is the unhappy truth about soda: http://therealbears.org" title="The Real Bears by CSPI">
            <a:hlinkClick r:id="rId3"/>
          </p:cNvPr>
          <p:cNvPicPr preferRelativeResize="0"/>
          <p:nvPr/>
        </p:nvPicPr>
        <p:blipFill>
          <a:blip r:embed="rId4">
            <a:alphaModFix/>
          </a:blip>
          <a:stretch>
            <a:fillRect/>
          </a:stretch>
        </p:blipFill>
        <p:spPr>
          <a:xfrm>
            <a:off x="1122217" y="1356868"/>
            <a:ext cx="7079673" cy="5385454"/>
          </a:xfrm>
          <a:prstGeom prst="rect">
            <a:avLst/>
          </a:prstGeom>
          <a:noFill/>
          <a:ln>
            <a:noFill/>
          </a:ln>
        </p:spPr>
      </p:pic>
      <p:sp>
        <p:nvSpPr>
          <p:cNvPr id="368" name="Google Shape;368;p54"/>
          <p:cNvSpPr txBox="1"/>
          <p:nvPr/>
        </p:nvSpPr>
        <p:spPr>
          <a:xfrm>
            <a:off x="3045994" y="661462"/>
            <a:ext cx="2472600" cy="4353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u="sng" dirty="0">
                <a:solidFill>
                  <a:schemeClr val="accent5"/>
                </a:solidFill>
                <a:hlinkClick r:id="rId5"/>
              </a:rPr>
              <a:t>Sugar Addict</a:t>
            </a:r>
            <a:r>
              <a:rPr lang="en" sz="2800" u="sng" dirty="0">
                <a:solidFill>
                  <a:schemeClr val="accent5"/>
                </a:solidFill>
                <a:hlinkClick r:id="rId5"/>
              </a:rPr>
              <a:t> </a:t>
            </a:r>
            <a:endParaRPr sz="2800" dirty="0">
              <a:solidFill>
                <a:schemeClr val="lt1"/>
              </a:solidFill>
            </a:endParaRPr>
          </a:p>
        </p:txBody>
      </p:sp>
      <p:sp>
        <p:nvSpPr>
          <p:cNvPr id="369" name="Google Shape;369;p5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30</a:t>
            </a:fld>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5"/>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E599"/>
                </a:solidFill>
              </a:rPr>
              <a:t>Christina Hickman, MA Edu, 2018</a:t>
            </a:r>
            <a:endParaRPr>
              <a:solidFill>
                <a:srgbClr val="FFE599"/>
              </a:solidFill>
            </a:endParaRPr>
          </a:p>
        </p:txBody>
      </p:sp>
      <p:pic>
        <p:nvPicPr>
          <p:cNvPr id="375" name="Google Shape;375;p55"/>
          <p:cNvPicPr preferRelativeResize="0"/>
          <p:nvPr/>
        </p:nvPicPr>
        <p:blipFill rotWithShape="1">
          <a:blip r:embed="rId3">
            <a:alphaModFix/>
          </a:blip>
          <a:srcRect/>
          <a:stretch/>
        </p:blipFill>
        <p:spPr>
          <a:xfrm>
            <a:off x="1945462" y="2437100"/>
            <a:ext cx="5253073" cy="3673450"/>
          </a:xfrm>
          <a:prstGeom prst="rect">
            <a:avLst/>
          </a:prstGeom>
          <a:noFill/>
          <a:ln>
            <a:noFill/>
          </a:ln>
        </p:spPr>
      </p:pic>
      <p:sp>
        <p:nvSpPr>
          <p:cNvPr id="376" name="Google Shape;376;p5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31</a:t>
            </a:fld>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6"/>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solidFill>
                <a:srgbClr val="FFFFFF"/>
              </a:solidFill>
            </a:endParaRPr>
          </a:p>
        </p:txBody>
      </p:sp>
      <p:sp>
        <p:nvSpPr>
          <p:cNvPr id="382" name="Google Shape;382;p5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383" name="Google Shape;383;p5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32</a:t>
            </a:fld>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7"/>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solidFill>
                <a:srgbClr val="FFFFFF"/>
              </a:solidFill>
            </a:endParaRPr>
          </a:p>
        </p:txBody>
      </p:sp>
      <p:sp>
        <p:nvSpPr>
          <p:cNvPr id="389" name="Google Shape;389;p5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390" name="Google Shape;390;p5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8"/>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solidFill>
                <a:srgbClr val="FFFFFF"/>
              </a:solidFill>
            </a:endParaRPr>
          </a:p>
        </p:txBody>
      </p:sp>
      <p:sp>
        <p:nvSpPr>
          <p:cNvPr id="396" name="Google Shape;396;p5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397" name="Google Shape;397;p5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9"/>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solidFill>
                <a:srgbClr val="FFFFFF"/>
              </a:solidFill>
            </a:endParaRPr>
          </a:p>
        </p:txBody>
      </p:sp>
      <p:sp>
        <p:nvSpPr>
          <p:cNvPr id="403" name="Google Shape;403;p5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404" name="Google Shape;404;p5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0"/>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solidFill>
                <a:srgbClr val="FFFFFF"/>
              </a:solidFill>
            </a:endParaRPr>
          </a:p>
        </p:txBody>
      </p:sp>
      <p:sp>
        <p:nvSpPr>
          <p:cNvPr id="410" name="Google Shape;410;p6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411" name="Google Shape;411;p6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1"/>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solidFill>
                <a:srgbClr val="FFFFFF"/>
              </a:solidFill>
            </a:endParaRPr>
          </a:p>
        </p:txBody>
      </p:sp>
      <p:sp>
        <p:nvSpPr>
          <p:cNvPr id="417" name="Google Shape;417;p6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418" name="Google Shape;418;p6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2"/>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solidFill>
                <a:srgbClr val="FFFFFF"/>
              </a:solidFill>
            </a:endParaRPr>
          </a:p>
        </p:txBody>
      </p:sp>
      <p:sp>
        <p:nvSpPr>
          <p:cNvPr id="424" name="Google Shape;424;p6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425" name="Google Shape;425;p6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3"/>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solidFill>
                <a:srgbClr val="FFFFFF"/>
              </a:solidFill>
            </a:endParaRPr>
          </a:p>
        </p:txBody>
      </p:sp>
      <p:sp>
        <p:nvSpPr>
          <p:cNvPr id="431" name="Google Shape;431;p6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432" name="Google Shape;432;p6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Nutrition</a:t>
            </a:r>
            <a:endParaRPr>
              <a:solidFill>
                <a:srgbClr val="FFFFFF"/>
              </a:solidFill>
            </a:endParaRPr>
          </a:p>
        </p:txBody>
      </p:sp>
      <p:sp>
        <p:nvSpPr>
          <p:cNvPr id="122" name="Google Shape;122;p28"/>
          <p:cNvSpPr txBox="1">
            <a:spLocks noGrp="1"/>
          </p:cNvSpPr>
          <p:nvPr>
            <p:ph type="body" idx="1"/>
          </p:nvPr>
        </p:nvSpPr>
        <p:spPr>
          <a:xfrm>
            <a:off x="311700" y="1536625"/>
            <a:ext cx="4350300" cy="50667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Clr>
                <a:srgbClr val="CC0000"/>
              </a:buClr>
              <a:buSzPts val="2600"/>
              <a:buChar char="➔"/>
            </a:pPr>
            <a:r>
              <a:rPr lang="en" sz="2600">
                <a:solidFill>
                  <a:schemeClr val="dk1"/>
                </a:solidFill>
              </a:rPr>
              <a:t>Proper nutrition is essential for:</a:t>
            </a:r>
            <a:endParaRPr sz="2600">
              <a:solidFill>
                <a:schemeClr val="dk1"/>
              </a:solidFill>
            </a:endParaRPr>
          </a:p>
          <a:p>
            <a:pPr marL="914400" lvl="1" indent="-381000" algn="l" rtl="0">
              <a:lnSpc>
                <a:spcPct val="100000"/>
              </a:lnSpc>
              <a:spcBef>
                <a:spcPts val="0"/>
              </a:spcBef>
              <a:spcAft>
                <a:spcPts val="0"/>
              </a:spcAft>
              <a:buClr>
                <a:srgbClr val="0000FF"/>
              </a:buClr>
              <a:buSzPts val="2400"/>
              <a:buChar char="◆"/>
            </a:pPr>
            <a:r>
              <a:rPr lang="en" sz="2400">
                <a:solidFill>
                  <a:schemeClr val="dk1"/>
                </a:solidFill>
              </a:rPr>
              <a:t>Essential nutrients the body needs to grow and develop</a:t>
            </a:r>
            <a:endParaRPr sz="2400">
              <a:solidFill>
                <a:schemeClr val="dk1"/>
              </a:solidFill>
            </a:endParaRPr>
          </a:p>
          <a:p>
            <a:pPr marL="914400" lvl="1" indent="-381000" algn="l" rtl="0">
              <a:lnSpc>
                <a:spcPct val="100000"/>
              </a:lnSpc>
              <a:spcBef>
                <a:spcPts val="0"/>
              </a:spcBef>
              <a:spcAft>
                <a:spcPts val="0"/>
              </a:spcAft>
              <a:buClr>
                <a:srgbClr val="0000FF"/>
              </a:buClr>
              <a:buSzPts val="2400"/>
              <a:buChar char="◆"/>
            </a:pPr>
            <a:r>
              <a:rPr lang="en" sz="2400">
                <a:solidFill>
                  <a:schemeClr val="dk1"/>
                </a:solidFill>
              </a:rPr>
              <a:t>Affects bone strength, brain development, &amp; height.</a:t>
            </a:r>
            <a:endParaRPr sz="2400">
              <a:solidFill>
                <a:schemeClr val="dk1"/>
              </a:solidFill>
            </a:endParaRPr>
          </a:p>
          <a:p>
            <a:pPr marL="914400" lvl="1" indent="-381000" algn="l" rtl="0">
              <a:lnSpc>
                <a:spcPct val="100000"/>
              </a:lnSpc>
              <a:spcBef>
                <a:spcPts val="0"/>
              </a:spcBef>
              <a:spcAft>
                <a:spcPts val="0"/>
              </a:spcAft>
              <a:buClr>
                <a:srgbClr val="0000FF"/>
              </a:buClr>
              <a:buSzPts val="2400"/>
              <a:buChar char="◆"/>
            </a:pPr>
            <a:r>
              <a:rPr lang="en" sz="2400">
                <a:solidFill>
                  <a:schemeClr val="dk1"/>
                </a:solidFill>
              </a:rPr>
              <a:t>Can be at risk for illness, delayed growth, or death if the baby does not get enough calories or nutrients.</a:t>
            </a:r>
            <a:endParaRPr sz="2400">
              <a:solidFill>
                <a:schemeClr val="dk1"/>
              </a:solidFill>
            </a:endParaRPr>
          </a:p>
          <a:p>
            <a:pPr marL="0" lvl="0" indent="0" algn="l" rtl="0">
              <a:lnSpc>
                <a:spcPct val="115000"/>
              </a:lnSpc>
              <a:spcBef>
                <a:spcPts val="0"/>
              </a:spcBef>
              <a:spcAft>
                <a:spcPts val="1600"/>
              </a:spcAft>
              <a:buSzPts val="1800"/>
              <a:buNone/>
            </a:pPr>
            <a:endParaRPr/>
          </a:p>
        </p:txBody>
      </p:sp>
      <p:sp>
        <p:nvSpPr>
          <p:cNvPr id="123" name="Google Shape;123;p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a:t>
            </a:fld>
            <a:endParaRPr/>
          </a:p>
        </p:txBody>
      </p:sp>
      <p:pic>
        <p:nvPicPr>
          <p:cNvPr id="124" name="Google Shape;124;p28"/>
          <p:cNvPicPr preferRelativeResize="0"/>
          <p:nvPr/>
        </p:nvPicPr>
        <p:blipFill>
          <a:blip r:embed="rId3">
            <a:alphaModFix/>
          </a:blip>
          <a:stretch>
            <a:fillRect/>
          </a:stretch>
        </p:blipFill>
        <p:spPr>
          <a:xfrm>
            <a:off x="5008225" y="1471804"/>
            <a:ext cx="3464222" cy="51963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4"/>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solidFill>
                <a:srgbClr val="FFFFFF"/>
              </a:solidFill>
            </a:endParaRPr>
          </a:p>
        </p:txBody>
      </p:sp>
      <p:sp>
        <p:nvSpPr>
          <p:cNvPr id="438" name="Google Shape;438;p64"/>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400"/>
              <a:buNone/>
            </a:pPr>
            <a:endParaRPr/>
          </a:p>
        </p:txBody>
      </p:sp>
      <p:sp>
        <p:nvSpPr>
          <p:cNvPr id="439" name="Google Shape;439;p64"/>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400"/>
              <a:buNone/>
            </a:pPr>
            <a:endParaRPr/>
          </a:p>
        </p:txBody>
      </p:sp>
      <p:sp>
        <p:nvSpPr>
          <p:cNvPr id="440" name="Google Shape;440;p6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5"/>
          <p:cNvSpPr txBox="1">
            <a:spLocks noGrp="1"/>
          </p:cNvSpPr>
          <p:nvPr>
            <p:ph type="body" idx="1"/>
          </p:nvPr>
        </p:nvSpPr>
        <p:spPr>
          <a:xfrm>
            <a:off x="311700" y="5640767"/>
            <a:ext cx="5998800" cy="8067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endParaRPr>
              <a:solidFill>
                <a:srgbClr val="FFFFFF"/>
              </a:solidFill>
            </a:endParaRPr>
          </a:p>
        </p:txBody>
      </p:sp>
      <p:sp>
        <p:nvSpPr>
          <p:cNvPr id="446" name="Google Shape;446;p6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6"/>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SzPts val="1800"/>
              <a:buNone/>
            </a:pPr>
            <a:endParaRPr/>
          </a:p>
        </p:txBody>
      </p:sp>
      <p:sp>
        <p:nvSpPr>
          <p:cNvPr id="452" name="Google Shape;452;p66"/>
          <p:cNvSpPr txBox="1">
            <a:spLocks noGrp="1"/>
          </p:cNvSpPr>
          <p:nvPr>
            <p:ph type="title"/>
          </p:nvPr>
        </p:nvSpPr>
        <p:spPr>
          <a:xfrm>
            <a:off x="265500" y="1644233"/>
            <a:ext cx="4045200" cy="19764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endParaRPr>
              <a:solidFill>
                <a:srgbClr val="FFFFFF"/>
              </a:solidFill>
            </a:endParaRPr>
          </a:p>
        </p:txBody>
      </p:sp>
      <p:sp>
        <p:nvSpPr>
          <p:cNvPr id="453" name="Google Shape;453;p66"/>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endParaRPr/>
          </a:p>
        </p:txBody>
      </p:sp>
      <p:sp>
        <p:nvSpPr>
          <p:cNvPr id="454" name="Google Shape;454;p6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42</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9"/>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Malnutrition</a:t>
            </a:r>
            <a:endParaRPr>
              <a:solidFill>
                <a:srgbClr val="FFFFFF"/>
              </a:solidFill>
            </a:endParaRPr>
          </a:p>
        </p:txBody>
      </p:sp>
      <p:sp>
        <p:nvSpPr>
          <p:cNvPr id="130" name="Google Shape;130;p29"/>
          <p:cNvSpPr txBox="1">
            <a:spLocks noGrp="1"/>
          </p:cNvSpPr>
          <p:nvPr>
            <p:ph type="body" idx="1"/>
          </p:nvPr>
        </p:nvSpPr>
        <p:spPr>
          <a:xfrm>
            <a:off x="311700" y="1536625"/>
            <a:ext cx="3916200" cy="45552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480"/>
              </a:spcBef>
              <a:spcAft>
                <a:spcPts val="0"/>
              </a:spcAft>
              <a:buClr>
                <a:srgbClr val="CC0000"/>
              </a:buClr>
              <a:buSzPts val="2400"/>
              <a:buChar char="➔"/>
            </a:pPr>
            <a:r>
              <a:rPr lang="en" sz="2400">
                <a:solidFill>
                  <a:schemeClr val="dk1"/>
                </a:solidFill>
              </a:rPr>
              <a:t>Dry, dull hair</a:t>
            </a:r>
            <a:endParaRPr sz="2400">
              <a:solidFill>
                <a:schemeClr val="dk1"/>
              </a:solidFill>
            </a:endParaRPr>
          </a:p>
          <a:p>
            <a:pPr marL="457200" lvl="0" indent="-381000" algn="l" rtl="0">
              <a:lnSpc>
                <a:spcPct val="150000"/>
              </a:lnSpc>
              <a:spcBef>
                <a:spcPts val="0"/>
              </a:spcBef>
              <a:spcAft>
                <a:spcPts val="0"/>
              </a:spcAft>
              <a:buClr>
                <a:srgbClr val="CC0000"/>
              </a:buClr>
              <a:buSzPts val="2400"/>
              <a:buChar char="➔"/>
            </a:pPr>
            <a:r>
              <a:rPr lang="en" sz="2400">
                <a:solidFill>
                  <a:schemeClr val="dk1"/>
                </a:solidFill>
              </a:rPr>
              <a:t>Night blindness</a:t>
            </a:r>
            <a:endParaRPr sz="2400">
              <a:solidFill>
                <a:schemeClr val="dk1"/>
              </a:solidFill>
            </a:endParaRPr>
          </a:p>
          <a:p>
            <a:pPr marL="457200" lvl="0" indent="-381000" algn="l" rtl="0">
              <a:lnSpc>
                <a:spcPct val="150000"/>
              </a:lnSpc>
              <a:spcBef>
                <a:spcPts val="0"/>
              </a:spcBef>
              <a:spcAft>
                <a:spcPts val="0"/>
              </a:spcAft>
              <a:buClr>
                <a:srgbClr val="CC0000"/>
              </a:buClr>
              <a:buSzPts val="2400"/>
              <a:buChar char="➔"/>
            </a:pPr>
            <a:r>
              <a:rPr lang="en" sz="2400">
                <a:solidFill>
                  <a:schemeClr val="dk1"/>
                </a:solidFill>
              </a:rPr>
              <a:t>Red swollen lips</a:t>
            </a:r>
            <a:endParaRPr sz="2400">
              <a:solidFill>
                <a:schemeClr val="dk1"/>
              </a:solidFill>
            </a:endParaRPr>
          </a:p>
          <a:p>
            <a:pPr marL="457200" lvl="0" indent="-381000" algn="l" rtl="0">
              <a:lnSpc>
                <a:spcPct val="150000"/>
              </a:lnSpc>
              <a:spcBef>
                <a:spcPts val="0"/>
              </a:spcBef>
              <a:spcAft>
                <a:spcPts val="0"/>
              </a:spcAft>
              <a:buClr>
                <a:srgbClr val="CC0000"/>
              </a:buClr>
              <a:buSzPts val="2400"/>
              <a:buChar char="➔"/>
            </a:pPr>
            <a:r>
              <a:rPr lang="en" sz="2400">
                <a:solidFill>
                  <a:schemeClr val="dk1"/>
                </a:solidFill>
              </a:rPr>
              <a:t>Pale tongue</a:t>
            </a:r>
            <a:endParaRPr sz="2400">
              <a:solidFill>
                <a:schemeClr val="dk1"/>
              </a:solidFill>
            </a:endParaRPr>
          </a:p>
          <a:p>
            <a:pPr marL="457200" lvl="0" indent="-381000" algn="l" rtl="0">
              <a:lnSpc>
                <a:spcPct val="150000"/>
              </a:lnSpc>
              <a:spcBef>
                <a:spcPts val="0"/>
              </a:spcBef>
              <a:spcAft>
                <a:spcPts val="0"/>
              </a:spcAft>
              <a:buClr>
                <a:srgbClr val="CC0000"/>
              </a:buClr>
              <a:buSzPts val="2400"/>
              <a:buChar char="➔"/>
            </a:pPr>
            <a:r>
              <a:rPr lang="en" sz="2400">
                <a:solidFill>
                  <a:schemeClr val="dk1"/>
                </a:solidFill>
              </a:rPr>
              <a:t>Loose skin</a:t>
            </a:r>
            <a:endParaRPr sz="2400">
              <a:solidFill>
                <a:schemeClr val="dk1"/>
              </a:solidFill>
            </a:endParaRPr>
          </a:p>
          <a:p>
            <a:pPr marL="457200" lvl="0" indent="-381000" algn="l" rtl="0">
              <a:lnSpc>
                <a:spcPct val="150000"/>
              </a:lnSpc>
              <a:spcBef>
                <a:spcPts val="0"/>
              </a:spcBef>
              <a:spcAft>
                <a:spcPts val="0"/>
              </a:spcAft>
              <a:buClr>
                <a:srgbClr val="CC0000"/>
              </a:buClr>
              <a:buSzPts val="2400"/>
              <a:buChar char="➔"/>
            </a:pPr>
            <a:r>
              <a:rPr lang="en" sz="2400">
                <a:solidFill>
                  <a:schemeClr val="dk1"/>
                </a:solidFill>
              </a:rPr>
              <a:t>Brittle nails</a:t>
            </a:r>
            <a:endParaRPr sz="2400">
              <a:solidFill>
                <a:schemeClr val="dk1"/>
              </a:solidFill>
            </a:endParaRPr>
          </a:p>
          <a:p>
            <a:pPr marL="457200" lvl="0" indent="-381000" algn="l" rtl="0">
              <a:lnSpc>
                <a:spcPct val="150000"/>
              </a:lnSpc>
              <a:spcBef>
                <a:spcPts val="0"/>
              </a:spcBef>
              <a:spcAft>
                <a:spcPts val="0"/>
              </a:spcAft>
              <a:buClr>
                <a:srgbClr val="CC0000"/>
              </a:buClr>
              <a:buSzPts val="2400"/>
              <a:buChar char="➔"/>
            </a:pPr>
            <a:r>
              <a:rPr lang="en" sz="2400">
                <a:solidFill>
                  <a:schemeClr val="dk1"/>
                </a:solidFill>
              </a:rPr>
              <a:t>Rickets</a:t>
            </a:r>
            <a:endParaRPr sz="2400">
              <a:solidFill>
                <a:schemeClr val="dk1"/>
              </a:solidFill>
            </a:endParaRPr>
          </a:p>
          <a:p>
            <a:pPr marL="457200" lvl="0" indent="-381000" algn="l" rtl="0">
              <a:lnSpc>
                <a:spcPct val="150000"/>
              </a:lnSpc>
              <a:spcBef>
                <a:spcPts val="0"/>
              </a:spcBef>
              <a:spcAft>
                <a:spcPts val="0"/>
              </a:spcAft>
              <a:buClr>
                <a:srgbClr val="CC0000"/>
              </a:buClr>
              <a:buSzPts val="2400"/>
              <a:buChar char="➔"/>
            </a:pPr>
            <a:r>
              <a:rPr lang="en" sz="2400">
                <a:solidFill>
                  <a:schemeClr val="dk1"/>
                </a:solidFill>
              </a:rPr>
              <a:t>Muscle cramps</a:t>
            </a:r>
            <a:endParaRPr sz="2400">
              <a:solidFill>
                <a:schemeClr val="dk1"/>
              </a:solidFill>
            </a:endParaRPr>
          </a:p>
          <a:p>
            <a:pPr marL="0" lvl="0" indent="0" algn="l" rtl="0">
              <a:lnSpc>
                <a:spcPct val="115000"/>
              </a:lnSpc>
              <a:spcBef>
                <a:spcPts val="0"/>
              </a:spcBef>
              <a:spcAft>
                <a:spcPts val="1600"/>
              </a:spcAft>
              <a:buSzPts val="1800"/>
              <a:buNone/>
            </a:pPr>
            <a:endParaRPr/>
          </a:p>
        </p:txBody>
      </p:sp>
      <p:pic>
        <p:nvPicPr>
          <p:cNvPr id="131" name="Google Shape;131;p29"/>
          <p:cNvPicPr preferRelativeResize="0"/>
          <p:nvPr/>
        </p:nvPicPr>
        <p:blipFill>
          <a:blip r:embed="rId3">
            <a:alphaModFix/>
          </a:blip>
          <a:stretch>
            <a:fillRect/>
          </a:stretch>
        </p:blipFill>
        <p:spPr>
          <a:xfrm>
            <a:off x="3235800" y="1860725"/>
            <a:ext cx="5813924" cy="3752925"/>
          </a:xfrm>
          <a:prstGeom prst="rect">
            <a:avLst/>
          </a:prstGeom>
          <a:noFill/>
          <a:ln>
            <a:noFill/>
          </a:ln>
        </p:spPr>
      </p:pic>
      <p:sp>
        <p:nvSpPr>
          <p:cNvPr id="132" name="Google Shape;132;p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Match the Developmental Stages of Eating</a:t>
            </a:r>
            <a:endParaRPr>
              <a:solidFill>
                <a:srgbClr val="FFFFFF"/>
              </a:solidFill>
            </a:endParaRPr>
          </a:p>
        </p:txBody>
      </p:sp>
      <p:sp>
        <p:nvSpPr>
          <p:cNvPr id="138" name="Google Shape;138;p30"/>
          <p:cNvSpPr txBox="1">
            <a:spLocks noGrp="1"/>
          </p:cNvSpPr>
          <p:nvPr>
            <p:ph type="body" idx="1"/>
          </p:nvPr>
        </p:nvSpPr>
        <p:spPr>
          <a:xfrm>
            <a:off x="311700" y="1536625"/>
            <a:ext cx="2092200" cy="52365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SzPts val="1100"/>
              <a:buNone/>
            </a:pPr>
            <a:r>
              <a:rPr lang="en" sz="2400" b="1"/>
              <a:t>Birth to 4-6 </a:t>
            </a:r>
            <a:endParaRPr sz="2400" b="1"/>
          </a:p>
          <a:p>
            <a:pPr marL="0" lvl="0" indent="0" algn="l" rtl="0">
              <a:lnSpc>
                <a:spcPct val="200000"/>
              </a:lnSpc>
              <a:spcBef>
                <a:spcPts val="1600"/>
              </a:spcBef>
              <a:spcAft>
                <a:spcPts val="0"/>
              </a:spcAft>
              <a:buSzPts val="1100"/>
              <a:buNone/>
            </a:pPr>
            <a:r>
              <a:rPr lang="en" sz="2400" b="1"/>
              <a:t>4 - 6 </a:t>
            </a:r>
            <a:endParaRPr sz="2400" b="1"/>
          </a:p>
          <a:p>
            <a:pPr marL="0" lvl="0" indent="0" algn="l" rtl="0">
              <a:lnSpc>
                <a:spcPct val="200000"/>
              </a:lnSpc>
              <a:spcBef>
                <a:spcPts val="1600"/>
              </a:spcBef>
              <a:spcAft>
                <a:spcPts val="0"/>
              </a:spcAft>
              <a:buSzPts val="1100"/>
              <a:buNone/>
            </a:pPr>
            <a:r>
              <a:rPr lang="en" sz="2400" b="1"/>
              <a:t>6-7 	</a:t>
            </a:r>
            <a:endParaRPr sz="2400" b="1"/>
          </a:p>
          <a:p>
            <a:pPr marL="0" lvl="0" indent="0" algn="l" rtl="0">
              <a:lnSpc>
                <a:spcPct val="200000"/>
              </a:lnSpc>
              <a:spcBef>
                <a:spcPts val="1600"/>
              </a:spcBef>
              <a:spcAft>
                <a:spcPts val="0"/>
              </a:spcAft>
              <a:buSzPts val="1100"/>
              <a:buNone/>
            </a:pPr>
            <a:r>
              <a:rPr lang="en" sz="2400" b="1"/>
              <a:t>8 - 10 </a:t>
            </a:r>
            <a:endParaRPr sz="2400" b="1"/>
          </a:p>
          <a:p>
            <a:pPr marL="0" lvl="0" indent="0" algn="l" rtl="0">
              <a:lnSpc>
                <a:spcPct val="200000"/>
              </a:lnSpc>
              <a:spcBef>
                <a:spcPts val="1600"/>
              </a:spcBef>
              <a:spcAft>
                <a:spcPts val="0"/>
              </a:spcAft>
              <a:buSzPts val="1100"/>
              <a:buNone/>
            </a:pPr>
            <a:r>
              <a:rPr lang="en" sz="2400" b="1"/>
              <a:t>9 - 12	</a:t>
            </a:r>
            <a:endParaRPr sz="2400" b="1"/>
          </a:p>
          <a:p>
            <a:pPr marL="0" lvl="0" indent="0" algn="l" rtl="0">
              <a:lnSpc>
                <a:spcPct val="200000"/>
              </a:lnSpc>
              <a:spcBef>
                <a:spcPts val="1600"/>
              </a:spcBef>
              <a:spcAft>
                <a:spcPts val="1600"/>
              </a:spcAft>
              <a:buSzPts val="1100"/>
              <a:buNone/>
            </a:pPr>
            <a:r>
              <a:rPr lang="en" sz="2400" b="1"/>
              <a:t>10 - 12</a:t>
            </a:r>
            <a:r>
              <a:rPr lang="en"/>
              <a:t>	</a:t>
            </a:r>
            <a:endParaRPr/>
          </a:p>
        </p:txBody>
      </p:sp>
      <p:pic>
        <p:nvPicPr>
          <p:cNvPr id="139" name="Google Shape;139;p30"/>
          <p:cNvPicPr preferRelativeResize="0"/>
          <p:nvPr/>
        </p:nvPicPr>
        <p:blipFill>
          <a:blip r:embed="rId3">
            <a:alphaModFix/>
          </a:blip>
          <a:stretch>
            <a:fillRect/>
          </a:stretch>
        </p:blipFill>
        <p:spPr>
          <a:xfrm>
            <a:off x="4239337" y="4556093"/>
            <a:ext cx="2500901" cy="1786346"/>
          </a:xfrm>
          <a:prstGeom prst="rect">
            <a:avLst/>
          </a:prstGeom>
          <a:noFill/>
          <a:ln>
            <a:noFill/>
          </a:ln>
        </p:spPr>
      </p:pic>
      <p:pic>
        <p:nvPicPr>
          <p:cNvPr id="140" name="Google Shape;140;p30"/>
          <p:cNvPicPr preferRelativeResize="0"/>
          <p:nvPr/>
        </p:nvPicPr>
        <p:blipFill>
          <a:blip r:embed="rId4">
            <a:alphaModFix/>
          </a:blip>
          <a:stretch>
            <a:fillRect/>
          </a:stretch>
        </p:blipFill>
        <p:spPr>
          <a:xfrm>
            <a:off x="6463626" y="2381524"/>
            <a:ext cx="2557824" cy="1706050"/>
          </a:xfrm>
          <a:prstGeom prst="rect">
            <a:avLst/>
          </a:prstGeom>
          <a:noFill/>
          <a:ln>
            <a:noFill/>
          </a:ln>
        </p:spPr>
      </p:pic>
      <p:pic>
        <p:nvPicPr>
          <p:cNvPr id="141" name="Google Shape;141;p30"/>
          <p:cNvPicPr preferRelativeResize="0"/>
          <p:nvPr/>
        </p:nvPicPr>
        <p:blipFill>
          <a:blip r:embed="rId5">
            <a:alphaModFix/>
          </a:blip>
          <a:stretch>
            <a:fillRect/>
          </a:stretch>
        </p:blipFill>
        <p:spPr>
          <a:xfrm>
            <a:off x="1849350" y="2326275"/>
            <a:ext cx="2500895" cy="1663199"/>
          </a:xfrm>
          <a:prstGeom prst="rect">
            <a:avLst/>
          </a:prstGeom>
          <a:noFill/>
          <a:ln>
            <a:noFill/>
          </a:ln>
        </p:spPr>
      </p:pic>
      <p:pic>
        <p:nvPicPr>
          <p:cNvPr id="142" name="Google Shape;142;p30"/>
          <p:cNvPicPr preferRelativeResize="0"/>
          <p:nvPr/>
        </p:nvPicPr>
        <p:blipFill>
          <a:blip r:embed="rId6">
            <a:alphaModFix/>
          </a:blip>
          <a:stretch>
            <a:fillRect/>
          </a:stretch>
        </p:blipFill>
        <p:spPr>
          <a:xfrm flipH="1">
            <a:off x="2067470" y="4359600"/>
            <a:ext cx="1634550" cy="2179375"/>
          </a:xfrm>
          <a:prstGeom prst="rect">
            <a:avLst/>
          </a:prstGeom>
          <a:noFill/>
          <a:ln>
            <a:noFill/>
          </a:ln>
        </p:spPr>
      </p:pic>
      <p:pic>
        <p:nvPicPr>
          <p:cNvPr id="143" name="Google Shape;143;p30"/>
          <p:cNvPicPr preferRelativeResize="0"/>
          <p:nvPr/>
        </p:nvPicPr>
        <p:blipFill>
          <a:blip r:embed="rId7">
            <a:alphaModFix/>
          </a:blip>
          <a:stretch>
            <a:fillRect/>
          </a:stretch>
        </p:blipFill>
        <p:spPr>
          <a:xfrm>
            <a:off x="4630088" y="2083239"/>
            <a:ext cx="1719399" cy="2149273"/>
          </a:xfrm>
          <a:prstGeom prst="rect">
            <a:avLst/>
          </a:prstGeom>
          <a:noFill/>
          <a:ln>
            <a:noFill/>
          </a:ln>
        </p:spPr>
      </p:pic>
      <p:pic>
        <p:nvPicPr>
          <p:cNvPr id="144" name="Google Shape;144;p30"/>
          <p:cNvPicPr preferRelativeResize="0"/>
          <p:nvPr/>
        </p:nvPicPr>
        <p:blipFill>
          <a:blip r:embed="rId8">
            <a:alphaModFix/>
          </a:blip>
          <a:stretch>
            <a:fillRect/>
          </a:stretch>
        </p:blipFill>
        <p:spPr>
          <a:xfrm>
            <a:off x="6997113" y="4359574"/>
            <a:ext cx="1634550" cy="2179390"/>
          </a:xfrm>
          <a:prstGeom prst="rect">
            <a:avLst/>
          </a:prstGeom>
          <a:noFill/>
          <a:ln>
            <a:noFill/>
          </a:ln>
        </p:spPr>
      </p:pic>
      <p:sp>
        <p:nvSpPr>
          <p:cNvPr id="145" name="Google Shape;145;p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1st Year Developmental Stages of Eating</a:t>
            </a:r>
            <a:endParaRPr>
              <a:solidFill>
                <a:srgbClr val="FFFFFF"/>
              </a:solidFill>
            </a:endParaRPr>
          </a:p>
        </p:txBody>
      </p:sp>
      <p:sp>
        <p:nvSpPr>
          <p:cNvPr id="151" name="Google Shape;151;p31"/>
          <p:cNvSpPr txBox="1">
            <a:spLocks noGrp="1"/>
          </p:cNvSpPr>
          <p:nvPr>
            <p:ph type="body" idx="1"/>
          </p:nvPr>
        </p:nvSpPr>
        <p:spPr>
          <a:xfrm>
            <a:off x="311700" y="1536625"/>
            <a:ext cx="6885600" cy="52365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SzPts val="1100"/>
              <a:buNone/>
            </a:pPr>
            <a:r>
              <a:rPr lang="en">
                <a:solidFill>
                  <a:srgbClr val="000000"/>
                </a:solidFill>
              </a:rPr>
              <a:t>Birth to 4-6              Tongue moves from side to side, </a:t>
            </a:r>
            <a:endParaRPr>
              <a:solidFill>
                <a:srgbClr val="000000"/>
              </a:solidFill>
            </a:endParaRPr>
          </a:p>
          <a:p>
            <a:pPr marL="0" lvl="0" indent="0" algn="l" rtl="0">
              <a:lnSpc>
                <a:spcPct val="200000"/>
              </a:lnSpc>
              <a:spcBef>
                <a:spcPts val="1600"/>
              </a:spcBef>
              <a:spcAft>
                <a:spcPts val="0"/>
              </a:spcAft>
              <a:buSzPts val="1100"/>
              <a:buNone/>
            </a:pPr>
            <a:r>
              <a:rPr lang="en">
                <a:solidFill>
                  <a:srgbClr val="000000"/>
                </a:solidFill>
              </a:rPr>
              <a:t>4 - 6	    Moves tongue back and forth, can move food back of throat  to swallow. Starts teething.</a:t>
            </a:r>
            <a:endParaRPr>
              <a:solidFill>
                <a:srgbClr val="000000"/>
              </a:solidFill>
            </a:endParaRPr>
          </a:p>
          <a:p>
            <a:pPr marL="0" lvl="0" indent="0" algn="l" rtl="0">
              <a:lnSpc>
                <a:spcPct val="200000"/>
              </a:lnSpc>
              <a:spcBef>
                <a:spcPts val="1600"/>
              </a:spcBef>
              <a:spcAft>
                <a:spcPts val="0"/>
              </a:spcAft>
              <a:buSzPts val="1100"/>
              <a:buNone/>
            </a:pPr>
            <a:r>
              <a:rPr lang="en">
                <a:solidFill>
                  <a:srgbClr val="000000"/>
                </a:solidFill>
              </a:rPr>
              <a:t>6-7 	           Begins to learn to chew. </a:t>
            </a:r>
            <a:endParaRPr>
              <a:solidFill>
                <a:srgbClr val="000000"/>
              </a:solidFill>
            </a:endParaRPr>
          </a:p>
          <a:p>
            <a:pPr marL="0" lvl="0" indent="0" algn="l" rtl="0">
              <a:lnSpc>
                <a:spcPct val="200000"/>
              </a:lnSpc>
              <a:spcBef>
                <a:spcPts val="1600"/>
              </a:spcBef>
              <a:spcAft>
                <a:spcPts val="0"/>
              </a:spcAft>
              <a:buSzPts val="1100"/>
              <a:buNone/>
            </a:pPr>
            <a:r>
              <a:rPr lang="en">
                <a:solidFill>
                  <a:srgbClr val="000000"/>
                </a:solidFill>
              </a:rPr>
              <a:t>8 - 10             Grasps objects with fingers, can put in mouth</a:t>
            </a:r>
            <a:endParaRPr>
              <a:solidFill>
                <a:srgbClr val="000000"/>
              </a:solidFill>
            </a:endParaRPr>
          </a:p>
          <a:p>
            <a:pPr marL="0" lvl="0" indent="0" algn="l" rtl="0">
              <a:lnSpc>
                <a:spcPct val="200000"/>
              </a:lnSpc>
              <a:spcBef>
                <a:spcPts val="1600"/>
              </a:spcBef>
              <a:spcAft>
                <a:spcPts val="0"/>
              </a:spcAft>
              <a:buSzPts val="1100"/>
              <a:buNone/>
            </a:pPr>
            <a:r>
              <a:rPr lang="en">
                <a:solidFill>
                  <a:srgbClr val="000000"/>
                </a:solidFill>
              </a:rPr>
              <a:t>9 - 12	        Drinks from a cup</a:t>
            </a:r>
            <a:endParaRPr>
              <a:solidFill>
                <a:srgbClr val="000000"/>
              </a:solidFill>
            </a:endParaRPr>
          </a:p>
          <a:p>
            <a:pPr marL="0" lvl="0" indent="0" algn="l" rtl="0">
              <a:lnSpc>
                <a:spcPct val="200000"/>
              </a:lnSpc>
              <a:spcBef>
                <a:spcPts val="1600"/>
              </a:spcBef>
              <a:spcAft>
                <a:spcPts val="1600"/>
              </a:spcAft>
              <a:buSzPts val="1100"/>
              <a:buNone/>
            </a:pPr>
            <a:r>
              <a:rPr lang="en">
                <a:solidFill>
                  <a:srgbClr val="000000"/>
                </a:solidFill>
              </a:rPr>
              <a:t>10 - 12	      Holds spoon and moves spoon to mouth.</a:t>
            </a:r>
            <a:endParaRPr>
              <a:solidFill>
                <a:srgbClr val="000000"/>
              </a:solidFill>
            </a:endParaRPr>
          </a:p>
        </p:txBody>
      </p:sp>
      <p:pic>
        <p:nvPicPr>
          <p:cNvPr id="152" name="Google Shape;152;p31"/>
          <p:cNvPicPr preferRelativeResize="0"/>
          <p:nvPr/>
        </p:nvPicPr>
        <p:blipFill>
          <a:blip r:embed="rId3">
            <a:alphaModFix/>
          </a:blip>
          <a:stretch>
            <a:fillRect/>
          </a:stretch>
        </p:blipFill>
        <p:spPr>
          <a:xfrm>
            <a:off x="6218650" y="1253660"/>
            <a:ext cx="1416550" cy="1011814"/>
          </a:xfrm>
          <a:prstGeom prst="rect">
            <a:avLst/>
          </a:prstGeom>
          <a:noFill/>
          <a:ln w="76200" cap="flat" cmpd="sng">
            <a:solidFill>
              <a:srgbClr val="CC0000"/>
            </a:solidFill>
            <a:prstDash val="solid"/>
            <a:round/>
            <a:headEnd type="none" w="sm" len="sm"/>
            <a:tailEnd type="none" w="sm" len="sm"/>
          </a:ln>
        </p:spPr>
      </p:pic>
      <p:pic>
        <p:nvPicPr>
          <p:cNvPr id="153" name="Google Shape;153;p31"/>
          <p:cNvPicPr preferRelativeResize="0"/>
          <p:nvPr/>
        </p:nvPicPr>
        <p:blipFill>
          <a:blip r:embed="rId4">
            <a:alphaModFix/>
          </a:blip>
          <a:stretch>
            <a:fillRect/>
          </a:stretch>
        </p:blipFill>
        <p:spPr>
          <a:xfrm>
            <a:off x="7197300" y="2473699"/>
            <a:ext cx="1416550" cy="944826"/>
          </a:xfrm>
          <a:prstGeom prst="rect">
            <a:avLst/>
          </a:prstGeom>
          <a:noFill/>
          <a:ln w="76200" cap="flat" cmpd="sng">
            <a:solidFill>
              <a:srgbClr val="CC0000"/>
            </a:solidFill>
            <a:prstDash val="solid"/>
            <a:round/>
            <a:headEnd type="none" w="sm" len="sm"/>
            <a:tailEnd type="none" w="sm" len="sm"/>
          </a:ln>
        </p:spPr>
      </p:pic>
      <p:pic>
        <p:nvPicPr>
          <p:cNvPr id="154" name="Google Shape;154;p31"/>
          <p:cNvPicPr preferRelativeResize="0"/>
          <p:nvPr/>
        </p:nvPicPr>
        <p:blipFill>
          <a:blip r:embed="rId5">
            <a:alphaModFix/>
          </a:blip>
          <a:stretch>
            <a:fillRect/>
          </a:stretch>
        </p:blipFill>
        <p:spPr>
          <a:xfrm>
            <a:off x="4360625" y="3343625"/>
            <a:ext cx="1416550" cy="942075"/>
          </a:xfrm>
          <a:prstGeom prst="rect">
            <a:avLst/>
          </a:prstGeom>
          <a:noFill/>
          <a:ln w="76200" cap="flat" cmpd="sng">
            <a:solidFill>
              <a:srgbClr val="CC0000"/>
            </a:solidFill>
            <a:prstDash val="solid"/>
            <a:round/>
            <a:headEnd type="none" w="sm" len="sm"/>
            <a:tailEnd type="none" w="sm" len="sm"/>
          </a:ln>
        </p:spPr>
      </p:pic>
      <p:pic>
        <p:nvPicPr>
          <p:cNvPr id="155" name="Google Shape;155;p31"/>
          <p:cNvPicPr preferRelativeResize="0"/>
          <p:nvPr/>
        </p:nvPicPr>
        <p:blipFill>
          <a:blip r:embed="rId6">
            <a:alphaModFix/>
          </a:blip>
          <a:stretch>
            <a:fillRect/>
          </a:stretch>
        </p:blipFill>
        <p:spPr>
          <a:xfrm flipH="1">
            <a:off x="5927735" y="5252175"/>
            <a:ext cx="1096925" cy="1462550"/>
          </a:xfrm>
          <a:prstGeom prst="rect">
            <a:avLst/>
          </a:prstGeom>
          <a:noFill/>
          <a:ln w="76200" cap="flat" cmpd="sng">
            <a:solidFill>
              <a:srgbClr val="CC0000"/>
            </a:solidFill>
            <a:prstDash val="solid"/>
            <a:round/>
            <a:headEnd type="none" w="sm" len="sm"/>
            <a:tailEnd type="none" w="sm" len="sm"/>
          </a:ln>
        </p:spPr>
      </p:pic>
      <p:pic>
        <p:nvPicPr>
          <p:cNvPr id="156" name="Google Shape;156;p31"/>
          <p:cNvPicPr preferRelativeResize="0"/>
          <p:nvPr/>
        </p:nvPicPr>
        <p:blipFill>
          <a:blip r:embed="rId7">
            <a:alphaModFix/>
          </a:blip>
          <a:stretch>
            <a:fillRect/>
          </a:stretch>
        </p:blipFill>
        <p:spPr>
          <a:xfrm>
            <a:off x="3909050" y="4781288"/>
            <a:ext cx="914784" cy="1143472"/>
          </a:xfrm>
          <a:prstGeom prst="rect">
            <a:avLst/>
          </a:prstGeom>
          <a:noFill/>
          <a:ln w="76200" cap="flat" cmpd="sng">
            <a:solidFill>
              <a:srgbClr val="CC0000"/>
            </a:solidFill>
            <a:prstDash val="solid"/>
            <a:round/>
            <a:headEnd type="none" w="sm" len="sm"/>
            <a:tailEnd type="none" w="sm" len="sm"/>
          </a:ln>
        </p:spPr>
      </p:pic>
      <p:pic>
        <p:nvPicPr>
          <p:cNvPr id="157" name="Google Shape;157;p31"/>
          <p:cNvPicPr preferRelativeResize="0"/>
          <p:nvPr/>
        </p:nvPicPr>
        <p:blipFill>
          <a:blip r:embed="rId8">
            <a:alphaModFix/>
          </a:blip>
          <a:stretch>
            <a:fillRect/>
          </a:stretch>
        </p:blipFill>
        <p:spPr>
          <a:xfrm>
            <a:off x="9144000" y="4891725"/>
            <a:ext cx="2949401" cy="1966275"/>
          </a:xfrm>
          <a:prstGeom prst="rect">
            <a:avLst/>
          </a:prstGeom>
          <a:noFill/>
          <a:ln>
            <a:noFill/>
          </a:ln>
        </p:spPr>
      </p:pic>
      <p:pic>
        <p:nvPicPr>
          <p:cNvPr id="158" name="Google Shape;158;p31"/>
          <p:cNvPicPr preferRelativeResize="0"/>
          <p:nvPr/>
        </p:nvPicPr>
        <p:blipFill>
          <a:blip r:embed="rId9">
            <a:alphaModFix/>
          </a:blip>
          <a:stretch>
            <a:fillRect/>
          </a:stretch>
        </p:blipFill>
        <p:spPr>
          <a:xfrm>
            <a:off x="6826698" y="3626750"/>
            <a:ext cx="1219076" cy="1625425"/>
          </a:xfrm>
          <a:prstGeom prst="rect">
            <a:avLst/>
          </a:prstGeom>
          <a:noFill/>
          <a:ln w="76200" cap="flat" cmpd="sng">
            <a:solidFill>
              <a:srgbClr val="CC0000"/>
            </a:solidFill>
            <a:prstDash val="solid"/>
            <a:round/>
            <a:headEnd type="none" w="sm" len="sm"/>
            <a:tailEnd type="none" w="sm" len="sm"/>
          </a:ln>
        </p:spPr>
      </p:pic>
      <p:sp>
        <p:nvSpPr>
          <p:cNvPr id="159" name="Google Shape;159;p31"/>
          <p:cNvSpPr/>
          <p:nvPr/>
        </p:nvSpPr>
        <p:spPr>
          <a:xfrm>
            <a:off x="1814200" y="1634075"/>
            <a:ext cx="476100" cy="2841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1"/>
          <p:cNvSpPr/>
          <p:nvPr/>
        </p:nvSpPr>
        <p:spPr>
          <a:xfrm>
            <a:off x="1014450" y="2372700"/>
            <a:ext cx="476100" cy="2841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1"/>
          <p:cNvSpPr/>
          <p:nvPr/>
        </p:nvSpPr>
        <p:spPr>
          <a:xfrm>
            <a:off x="883775" y="3672625"/>
            <a:ext cx="476100" cy="2841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1"/>
          <p:cNvSpPr/>
          <p:nvPr/>
        </p:nvSpPr>
        <p:spPr>
          <a:xfrm>
            <a:off x="1203450" y="4402075"/>
            <a:ext cx="476100" cy="2841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1"/>
          <p:cNvSpPr/>
          <p:nvPr/>
        </p:nvSpPr>
        <p:spPr>
          <a:xfrm>
            <a:off x="1203450" y="5210963"/>
            <a:ext cx="476100" cy="2841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1"/>
          <p:cNvSpPr/>
          <p:nvPr/>
        </p:nvSpPr>
        <p:spPr>
          <a:xfrm>
            <a:off x="1203450" y="5924750"/>
            <a:ext cx="476100" cy="2841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Compare Breastfeeding vs Formula</a:t>
            </a:r>
            <a:endParaRPr>
              <a:solidFill>
                <a:srgbClr val="FFFFFF"/>
              </a:solidFill>
            </a:endParaRPr>
          </a:p>
        </p:txBody>
      </p:sp>
      <p:sp>
        <p:nvSpPr>
          <p:cNvPr id="171" name="Google Shape;171;p32"/>
          <p:cNvSpPr txBox="1">
            <a:spLocks noGrp="1"/>
          </p:cNvSpPr>
          <p:nvPr>
            <p:ph type="body" idx="1"/>
          </p:nvPr>
        </p:nvSpPr>
        <p:spPr>
          <a:xfrm>
            <a:off x="412625" y="1536625"/>
            <a:ext cx="4080600" cy="48072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CC0000"/>
              </a:buClr>
              <a:buSzPts val="2400"/>
              <a:buChar char="➔"/>
            </a:pPr>
            <a:r>
              <a:rPr lang="en" sz="2400">
                <a:solidFill>
                  <a:schemeClr val="dk1"/>
                </a:solidFill>
              </a:rPr>
              <a:t>Breast milk is the most natural form of nutrition for babies</a:t>
            </a:r>
            <a:endParaRPr sz="2400">
              <a:solidFill>
                <a:schemeClr val="dk1"/>
              </a:solidFill>
            </a:endParaRPr>
          </a:p>
          <a:p>
            <a:pPr marL="457200" lvl="0" indent="-381000" algn="l" rtl="0">
              <a:lnSpc>
                <a:spcPct val="100000"/>
              </a:lnSpc>
              <a:spcBef>
                <a:spcPts val="0"/>
              </a:spcBef>
              <a:spcAft>
                <a:spcPts val="0"/>
              </a:spcAft>
              <a:buClr>
                <a:srgbClr val="CC0000"/>
              </a:buClr>
              <a:buSzPts val="2400"/>
              <a:buChar char="➔"/>
            </a:pPr>
            <a:r>
              <a:rPr lang="en" sz="2400">
                <a:solidFill>
                  <a:schemeClr val="dk1"/>
                </a:solidFill>
              </a:rPr>
              <a:t>Colostrum is a yellowish substance and is the first food  a breastfeeding newborn receives</a:t>
            </a:r>
            <a:endParaRPr sz="2400">
              <a:solidFill>
                <a:schemeClr val="dk1"/>
              </a:solidFill>
            </a:endParaRPr>
          </a:p>
          <a:p>
            <a:pPr marL="457200" lvl="0" indent="-381000" algn="l" rtl="0">
              <a:lnSpc>
                <a:spcPct val="100000"/>
              </a:lnSpc>
              <a:spcBef>
                <a:spcPts val="0"/>
              </a:spcBef>
              <a:spcAft>
                <a:spcPts val="0"/>
              </a:spcAft>
              <a:buClr>
                <a:srgbClr val="CC0000"/>
              </a:buClr>
              <a:buSzPts val="2400"/>
              <a:buChar char="➔"/>
            </a:pPr>
            <a:r>
              <a:rPr lang="en" sz="2400">
                <a:solidFill>
                  <a:schemeClr val="dk1"/>
                </a:solidFill>
              </a:rPr>
              <a:t>Economical</a:t>
            </a:r>
            <a:endParaRPr sz="2400">
              <a:solidFill>
                <a:schemeClr val="dk1"/>
              </a:solidFill>
            </a:endParaRPr>
          </a:p>
          <a:p>
            <a:pPr marL="457200" lvl="0" indent="-381000" algn="l" rtl="0">
              <a:lnSpc>
                <a:spcPct val="100000"/>
              </a:lnSpc>
              <a:spcBef>
                <a:spcPts val="0"/>
              </a:spcBef>
              <a:spcAft>
                <a:spcPts val="0"/>
              </a:spcAft>
              <a:buClr>
                <a:srgbClr val="CC0000"/>
              </a:buClr>
              <a:buSzPts val="2400"/>
              <a:buChar char="➔"/>
            </a:pPr>
            <a:r>
              <a:rPr lang="en" sz="2400">
                <a:solidFill>
                  <a:schemeClr val="dk1"/>
                </a:solidFill>
              </a:rPr>
              <a:t>Convenient</a:t>
            </a:r>
            <a:endParaRPr sz="2400">
              <a:solidFill>
                <a:schemeClr val="dk1"/>
              </a:solidFill>
            </a:endParaRPr>
          </a:p>
          <a:p>
            <a:pPr marL="457200" lvl="0" indent="-381000" algn="l" rtl="0">
              <a:lnSpc>
                <a:spcPct val="100000"/>
              </a:lnSpc>
              <a:spcBef>
                <a:spcPts val="0"/>
              </a:spcBef>
              <a:spcAft>
                <a:spcPts val="0"/>
              </a:spcAft>
              <a:buClr>
                <a:srgbClr val="CC0000"/>
              </a:buClr>
              <a:buSzPts val="2400"/>
              <a:buChar char="➔"/>
            </a:pPr>
            <a:r>
              <a:rPr lang="en" sz="2400">
                <a:solidFill>
                  <a:schemeClr val="dk1"/>
                </a:solidFill>
              </a:rPr>
              <a:t>Healthy for mom and baby</a:t>
            </a:r>
            <a:endParaRPr sz="2400">
              <a:solidFill>
                <a:schemeClr val="dk1"/>
              </a:solidFill>
            </a:endParaRPr>
          </a:p>
          <a:p>
            <a:pPr marL="457200" lvl="0" indent="-381000" algn="l" rtl="0">
              <a:lnSpc>
                <a:spcPct val="100000"/>
              </a:lnSpc>
              <a:spcBef>
                <a:spcPts val="0"/>
              </a:spcBef>
              <a:spcAft>
                <a:spcPts val="0"/>
              </a:spcAft>
              <a:buClr>
                <a:srgbClr val="CC0000"/>
              </a:buClr>
              <a:buSzPts val="2400"/>
              <a:buChar char="➔"/>
            </a:pPr>
            <a:r>
              <a:rPr lang="en" sz="2400">
                <a:solidFill>
                  <a:schemeClr val="dk1"/>
                </a:solidFill>
              </a:rPr>
              <a:t>Breast Milk more easily digested</a:t>
            </a:r>
            <a:endParaRPr sz="2400">
              <a:solidFill>
                <a:schemeClr val="dk1"/>
              </a:solidFill>
            </a:endParaRPr>
          </a:p>
          <a:p>
            <a:pPr marL="0" lvl="0" indent="0" algn="l" rtl="0">
              <a:lnSpc>
                <a:spcPct val="115000"/>
              </a:lnSpc>
              <a:spcBef>
                <a:spcPts val="0"/>
              </a:spcBef>
              <a:spcAft>
                <a:spcPts val="1600"/>
              </a:spcAft>
              <a:buSzPts val="1800"/>
              <a:buNone/>
            </a:pPr>
            <a:endParaRPr/>
          </a:p>
        </p:txBody>
      </p:sp>
      <p:sp>
        <p:nvSpPr>
          <p:cNvPr id="172" name="Google Shape;172;p32"/>
          <p:cNvSpPr txBox="1"/>
          <p:nvPr/>
        </p:nvSpPr>
        <p:spPr>
          <a:xfrm>
            <a:off x="4944600" y="1536625"/>
            <a:ext cx="3887700" cy="46959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rPr>
              <a:t>Possible reasons for using formula</a:t>
            </a:r>
            <a:endParaRPr sz="2400">
              <a:solidFill>
                <a:schemeClr val="dk1"/>
              </a:solidFill>
            </a:endParaRPr>
          </a:p>
          <a:p>
            <a:pPr marL="457200" lvl="0" indent="-381000" algn="l" rtl="0">
              <a:spcBef>
                <a:spcPts val="480"/>
              </a:spcBef>
              <a:spcAft>
                <a:spcPts val="0"/>
              </a:spcAft>
              <a:buClr>
                <a:srgbClr val="CC0000"/>
              </a:buClr>
              <a:buSzPts val="2400"/>
              <a:buChar char="➔"/>
            </a:pPr>
            <a:r>
              <a:rPr lang="en" sz="2400">
                <a:solidFill>
                  <a:schemeClr val="dk1"/>
                </a:solidFill>
              </a:rPr>
              <a:t>Illness and stress can limit mother’s milk</a:t>
            </a:r>
            <a:endParaRPr sz="2400">
              <a:solidFill>
                <a:schemeClr val="dk1"/>
              </a:solidFill>
            </a:endParaRPr>
          </a:p>
          <a:p>
            <a:pPr marL="457200" lvl="0" indent="-381000" algn="l" rtl="0">
              <a:spcBef>
                <a:spcPts val="0"/>
              </a:spcBef>
              <a:spcAft>
                <a:spcPts val="0"/>
              </a:spcAft>
              <a:buClr>
                <a:srgbClr val="CC0000"/>
              </a:buClr>
              <a:buSzPts val="2400"/>
              <a:buChar char="➔"/>
            </a:pPr>
            <a:r>
              <a:rPr lang="en" sz="2400">
                <a:solidFill>
                  <a:schemeClr val="dk1"/>
                </a:solidFill>
              </a:rPr>
              <a:t>Father can participate</a:t>
            </a:r>
            <a:endParaRPr sz="2400">
              <a:solidFill>
                <a:schemeClr val="dk1"/>
              </a:solidFill>
            </a:endParaRPr>
          </a:p>
          <a:p>
            <a:pPr marL="457200" lvl="0" indent="-381000" algn="l" rtl="0">
              <a:spcBef>
                <a:spcPts val="0"/>
              </a:spcBef>
              <a:spcAft>
                <a:spcPts val="0"/>
              </a:spcAft>
              <a:buClr>
                <a:srgbClr val="CC0000"/>
              </a:buClr>
              <a:buSzPts val="2400"/>
              <a:buChar char="➔"/>
            </a:pPr>
            <a:r>
              <a:rPr lang="en" sz="2400">
                <a:solidFill>
                  <a:schemeClr val="dk1"/>
                </a:solidFill>
              </a:rPr>
              <a:t>Socially acceptable in public</a:t>
            </a:r>
            <a:endParaRPr sz="2400">
              <a:solidFill>
                <a:schemeClr val="dk1"/>
              </a:solidFill>
            </a:endParaRPr>
          </a:p>
          <a:p>
            <a:pPr marL="457200" lvl="0" indent="-381000" algn="l" rtl="0">
              <a:spcBef>
                <a:spcPts val="0"/>
              </a:spcBef>
              <a:spcAft>
                <a:spcPts val="0"/>
              </a:spcAft>
              <a:buClr>
                <a:srgbClr val="CC0000"/>
              </a:buClr>
              <a:buSzPts val="2400"/>
              <a:buChar char="➔"/>
            </a:pPr>
            <a:r>
              <a:rPr lang="en" sz="2400">
                <a:solidFill>
                  <a:schemeClr val="dk1"/>
                </a:solidFill>
              </a:rPr>
              <a:t>Convenient</a:t>
            </a:r>
            <a:endParaRPr sz="2400">
              <a:solidFill>
                <a:schemeClr val="dk1"/>
              </a:solidFill>
            </a:endParaRPr>
          </a:p>
          <a:p>
            <a:pPr marL="457200" lvl="0" indent="-381000" algn="l" rtl="0">
              <a:spcBef>
                <a:spcPts val="0"/>
              </a:spcBef>
              <a:spcAft>
                <a:spcPts val="0"/>
              </a:spcAft>
              <a:buClr>
                <a:srgbClr val="CC0000"/>
              </a:buClr>
              <a:buSzPts val="2400"/>
              <a:buChar char="➔"/>
            </a:pPr>
            <a:r>
              <a:rPr lang="en" sz="2400">
                <a:solidFill>
                  <a:schemeClr val="dk1"/>
                </a:solidFill>
              </a:rPr>
              <a:t>Takes longer to digest, feedings are less often</a:t>
            </a:r>
            <a:endParaRPr sz="2400">
              <a:solidFill>
                <a:schemeClr val="dk1"/>
              </a:solidFill>
            </a:endParaRPr>
          </a:p>
          <a:p>
            <a:pPr marL="457200" lvl="0" indent="-381000" algn="l" rtl="0">
              <a:spcBef>
                <a:spcPts val="0"/>
              </a:spcBef>
              <a:spcAft>
                <a:spcPts val="0"/>
              </a:spcAft>
              <a:buClr>
                <a:srgbClr val="CC0000"/>
              </a:buClr>
              <a:buSzPts val="2400"/>
              <a:buChar char="➔"/>
            </a:pPr>
            <a:r>
              <a:rPr lang="en" sz="2400">
                <a:solidFill>
                  <a:schemeClr val="dk1"/>
                </a:solidFill>
              </a:rPr>
              <a:t>Colds &amp; diarrhea are more common </a:t>
            </a:r>
            <a:endParaRPr sz="2400">
              <a:solidFill>
                <a:schemeClr val="dk1"/>
              </a:solidFill>
            </a:endParaRPr>
          </a:p>
        </p:txBody>
      </p:sp>
      <p:sp>
        <p:nvSpPr>
          <p:cNvPr id="173" name="Google Shape;173;p3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593367"/>
            <a:ext cx="8520600" cy="763500"/>
          </a:xfrm>
          <a:prstGeom prst="rect">
            <a:avLst/>
          </a:prstGeom>
          <a:gradFill>
            <a:gsLst>
              <a:gs pos="0">
                <a:srgbClr val="66D935"/>
              </a:gs>
              <a:gs pos="100000">
                <a:srgbClr val="203E13"/>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FFFFFF"/>
                </a:solidFill>
              </a:rPr>
              <a:t>How to Feed Infants</a:t>
            </a:r>
            <a:endParaRPr>
              <a:solidFill>
                <a:srgbClr val="FFFFFF"/>
              </a:solidFill>
            </a:endParaRPr>
          </a:p>
        </p:txBody>
      </p:sp>
      <p:sp>
        <p:nvSpPr>
          <p:cNvPr id="179" name="Google Shape;179;p33"/>
          <p:cNvSpPr txBox="1">
            <a:spLocks noGrp="1"/>
          </p:cNvSpPr>
          <p:nvPr>
            <p:ph type="body" idx="1"/>
          </p:nvPr>
        </p:nvSpPr>
        <p:spPr>
          <a:xfrm>
            <a:off x="311700" y="1427725"/>
            <a:ext cx="3811500" cy="52692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480"/>
              </a:spcBef>
              <a:spcAft>
                <a:spcPts val="0"/>
              </a:spcAft>
              <a:buNone/>
            </a:pPr>
            <a:endParaRPr sz="1000">
              <a:solidFill>
                <a:schemeClr val="dk1"/>
              </a:solidFill>
            </a:endParaRPr>
          </a:p>
          <a:p>
            <a:pPr marL="457200" lvl="0" indent="-381000" algn="l" rtl="0">
              <a:lnSpc>
                <a:spcPct val="115000"/>
              </a:lnSpc>
              <a:spcBef>
                <a:spcPts val="480"/>
              </a:spcBef>
              <a:spcAft>
                <a:spcPts val="0"/>
              </a:spcAft>
              <a:buClr>
                <a:srgbClr val="CC0000"/>
              </a:buClr>
              <a:buSzPts val="2400"/>
              <a:buChar char="➔"/>
            </a:pPr>
            <a:r>
              <a:rPr lang="en" sz="2400">
                <a:solidFill>
                  <a:schemeClr val="dk1"/>
                </a:solidFill>
              </a:rPr>
              <a:t>The benefits of holding a baby while feeding</a:t>
            </a:r>
            <a:endParaRPr sz="2400">
              <a:solidFill>
                <a:schemeClr val="dk1"/>
              </a:solidFill>
            </a:endParaRPr>
          </a:p>
          <a:p>
            <a:pPr marL="914400" lvl="1" indent="-381000" algn="l" rtl="0">
              <a:lnSpc>
                <a:spcPct val="115000"/>
              </a:lnSpc>
              <a:spcBef>
                <a:spcPts val="0"/>
              </a:spcBef>
              <a:spcAft>
                <a:spcPts val="0"/>
              </a:spcAft>
              <a:buClr>
                <a:srgbClr val="1155CC"/>
              </a:buClr>
              <a:buSzPts val="2400"/>
              <a:buChar char="◆"/>
            </a:pPr>
            <a:r>
              <a:rPr lang="en" sz="2400">
                <a:solidFill>
                  <a:schemeClr val="dk1"/>
                </a:solidFill>
              </a:rPr>
              <a:t>Vital time for one-on-one interaction &amp; bonding</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400">
                <a:solidFill>
                  <a:schemeClr val="dk1"/>
                </a:solidFill>
              </a:rPr>
              <a:t>Cradling the head in an upright angle prevents ear infections</a:t>
            </a:r>
            <a:endParaRPr sz="2400">
              <a:solidFill>
                <a:schemeClr val="dk1"/>
              </a:solidFill>
            </a:endParaRPr>
          </a:p>
          <a:p>
            <a:pPr marL="457200" lvl="0" indent="0" algn="l" rtl="0">
              <a:lnSpc>
                <a:spcPct val="100000"/>
              </a:lnSpc>
              <a:spcBef>
                <a:spcPts val="480"/>
              </a:spcBef>
              <a:spcAft>
                <a:spcPts val="0"/>
              </a:spcAft>
              <a:buNone/>
            </a:pPr>
            <a:endParaRPr sz="2400">
              <a:solidFill>
                <a:schemeClr val="dk1"/>
              </a:solidFill>
            </a:endParaRPr>
          </a:p>
          <a:p>
            <a:pPr marL="914400" lvl="0" indent="0" algn="l" rtl="0">
              <a:lnSpc>
                <a:spcPct val="100000"/>
              </a:lnSpc>
              <a:spcBef>
                <a:spcPts val="480"/>
              </a:spcBef>
              <a:spcAft>
                <a:spcPts val="0"/>
              </a:spcAft>
              <a:buNone/>
            </a:pPr>
            <a:endParaRPr sz="2600">
              <a:solidFill>
                <a:schemeClr val="dk1"/>
              </a:solidFill>
            </a:endParaRPr>
          </a:p>
          <a:p>
            <a:pPr marL="0" lvl="0" indent="0" algn="l" rtl="0">
              <a:lnSpc>
                <a:spcPct val="115000"/>
              </a:lnSpc>
              <a:spcBef>
                <a:spcPts val="0"/>
              </a:spcBef>
              <a:spcAft>
                <a:spcPts val="1600"/>
              </a:spcAft>
              <a:buSzPts val="1800"/>
              <a:buNone/>
            </a:pPr>
            <a:endParaRPr/>
          </a:p>
        </p:txBody>
      </p:sp>
      <p:sp>
        <p:nvSpPr>
          <p:cNvPr id="180" name="Google Shape;180;p3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9</a:t>
            </a:fld>
            <a:endParaRPr/>
          </a:p>
        </p:txBody>
      </p:sp>
      <p:pic>
        <p:nvPicPr>
          <p:cNvPr id="181" name="Google Shape;181;p33"/>
          <p:cNvPicPr preferRelativeResize="0"/>
          <p:nvPr/>
        </p:nvPicPr>
        <p:blipFill>
          <a:blip r:embed="rId3">
            <a:alphaModFix/>
          </a:blip>
          <a:stretch>
            <a:fillRect/>
          </a:stretch>
        </p:blipFill>
        <p:spPr>
          <a:xfrm>
            <a:off x="4595700" y="1824617"/>
            <a:ext cx="4243500" cy="42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On-screen Show (4:3)</PresentationFormat>
  <Paragraphs>223</Paragraphs>
  <Slides>42</Slides>
  <Notes>42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42</vt:i4>
      </vt:variant>
    </vt:vector>
  </HeadingPairs>
  <TitlesOfParts>
    <vt:vector size="46" baseType="lpstr">
      <vt:lpstr>Constantia</vt:lpstr>
      <vt:lpstr>Arial</vt:lpstr>
      <vt:lpstr>Simple Light</vt:lpstr>
      <vt:lpstr>Simple Light</vt:lpstr>
      <vt:lpstr>Feeding Baby</vt:lpstr>
      <vt:lpstr>Reasons People Eat</vt:lpstr>
      <vt:lpstr>Emotional Eating</vt:lpstr>
      <vt:lpstr>Nutrition</vt:lpstr>
      <vt:lpstr>Malnutrition</vt:lpstr>
      <vt:lpstr>Match the Developmental Stages of Eating</vt:lpstr>
      <vt:lpstr>1st Year Developmental Stages of Eating</vt:lpstr>
      <vt:lpstr>Compare Breastfeeding vs Formula</vt:lpstr>
      <vt:lpstr>How to Feed Infants</vt:lpstr>
      <vt:lpstr>How to Feed Infants</vt:lpstr>
      <vt:lpstr>Newborn’s Stomach Capacity</vt:lpstr>
      <vt:lpstr>Burping the Baby</vt:lpstr>
      <vt:lpstr>Funny Babies Eating</vt:lpstr>
      <vt:lpstr>When Can Babies Start Cereal</vt:lpstr>
      <vt:lpstr>Feeding an Infant</vt:lpstr>
      <vt:lpstr>Feeding Infant</vt:lpstr>
      <vt:lpstr>Juice for Babies</vt:lpstr>
      <vt:lpstr>Transition to Table Food at 8 - 10 months</vt:lpstr>
      <vt:lpstr>Foods to Avoid</vt:lpstr>
      <vt:lpstr>Weaning</vt:lpstr>
      <vt:lpstr>Avoid</vt:lpstr>
      <vt:lpstr>How will you serve food to toddlers?</vt:lpstr>
      <vt:lpstr>Serving Sizes per Meal</vt:lpstr>
      <vt:lpstr>Serving Sizes</vt:lpstr>
      <vt:lpstr>How Much Food Should Children Eat?</vt:lpstr>
      <vt:lpstr>Helping Child Eat Well </vt:lpstr>
      <vt:lpstr>Rank Most to Least Amount of Sugar in Beverages 1 - 6 </vt:lpstr>
      <vt:lpstr>Rank Most to Least Amount of Sugar in Beverages 1 - 6</vt:lpstr>
      <vt:lpstr>Baby Bottle Tooth Decay</vt:lpstr>
      <vt:lpstr>Sugar Addict </vt:lpstr>
      <vt:lpstr>Christina Hickman, MA Edu,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Feeding Baby</dc:title>
  <cp:lastModifiedBy>cf_hickman</cp:lastModifiedBy>
  <cp:revision>1</cp:revision>
  <dcterms:modified xsi:type="dcterms:W3CDTF">2019-04-03T13:30:59Z</dcterms:modified>
</cp:coreProperties>
</file>