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9144000"/>
  <p:notesSz cx="6858000" cy="9144000"/>
  <p:embeddedFontLst>
    <p:embeddedFont>
      <p:font typeface="Playfair Display"/>
      <p:regular r:id="rId47"/>
      <p:bold r:id="rId48"/>
      <p:italic r:id="rId49"/>
      <p:boldItalic r:id="rId50"/>
    </p:embeddedFont>
    <p:embeddedFont>
      <p:font typeface="Lato"/>
      <p:regular r:id="rId51"/>
      <p:bold r:id="rId52"/>
      <p:italic r:id="rId53"/>
      <p:boldItalic r:id="rId54"/>
    </p:embeddedFont>
    <p:embeddedFont>
      <p:font typeface="Century Schoolbook"/>
      <p:regular r:id="rId55"/>
      <p:bold r:id="rId56"/>
      <p:italic r:id="rId57"/>
      <p:boldItalic r:id="rId58"/>
    </p:embeddedFont>
    <p:embeddedFont>
      <p:font typeface="Questrial"/>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layfairDisplay-bold.fntdata"/><Relationship Id="rId47" Type="http://schemas.openxmlformats.org/officeDocument/2006/relationships/font" Target="fonts/PlayfairDisplay-regular.fntdata"/><Relationship Id="rId49" Type="http://schemas.openxmlformats.org/officeDocument/2006/relationships/font" Target="fonts/PlayfairDisplay-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regular.fntdata"/><Relationship Id="rId50" Type="http://schemas.openxmlformats.org/officeDocument/2006/relationships/font" Target="fonts/PlayfairDisplay-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7.xml"/><Relationship Id="rId55" Type="http://schemas.openxmlformats.org/officeDocument/2006/relationships/font" Target="fonts/CenturySchoolbook-regular.fntdata"/><Relationship Id="rId10" Type="http://schemas.openxmlformats.org/officeDocument/2006/relationships/slide" Target="slides/slide6.xml"/><Relationship Id="rId54" Type="http://schemas.openxmlformats.org/officeDocument/2006/relationships/font" Target="fonts/Lato-boldItalic.fntdata"/><Relationship Id="rId13" Type="http://schemas.openxmlformats.org/officeDocument/2006/relationships/slide" Target="slides/slide9.xml"/><Relationship Id="rId57" Type="http://schemas.openxmlformats.org/officeDocument/2006/relationships/font" Target="fonts/CenturySchoolbook-italic.fntdata"/><Relationship Id="rId12" Type="http://schemas.openxmlformats.org/officeDocument/2006/relationships/slide" Target="slides/slide8.xml"/><Relationship Id="rId56" Type="http://schemas.openxmlformats.org/officeDocument/2006/relationships/font" Target="fonts/CenturySchoolbook-bold.fntdata"/><Relationship Id="rId15" Type="http://schemas.openxmlformats.org/officeDocument/2006/relationships/slide" Target="slides/slide11.xml"/><Relationship Id="rId59" Type="http://schemas.openxmlformats.org/officeDocument/2006/relationships/font" Target="fonts/Questrial-regular.fntdata"/><Relationship Id="rId14" Type="http://schemas.openxmlformats.org/officeDocument/2006/relationships/slide" Target="slides/slide10.xml"/><Relationship Id="rId58" Type="http://schemas.openxmlformats.org/officeDocument/2006/relationships/font" Target="fonts/CenturySchoolbook-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14f90084e_3_168: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14f90084e_3_168: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14f90084e_3_143: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14f90084e_3_143: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14f90084e_1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4f90084e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314fa8b9ed_1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14fa8b9ed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54fec4d53_0_1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54fec4d53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14f90084e_3_148: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14f90084e_3_148: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295f76061_3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295f76061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314f90084e_1_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14f90084e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295f7606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5295f7606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525ae28db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525ae28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525ae28db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525ae28d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53c70ae1f_0_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53c70ae1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525ae28db_0_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525ae28d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14f90084e_3_133: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14f90084e_3_133: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314f8debdb_1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14f8debdb_1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21ed407e3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521ed407e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314f8debdb_1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14f8debdb_1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314f90084e_3_178: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14f90084e_3_178: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314f90084e_1_7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14f90084e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59ec62ae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59ec62ae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b="0" i="0" lang="en-US" sz="1800" u="none" cap="none" strike="noStrike">
                <a:solidFill>
                  <a:schemeClr val="dk1"/>
                </a:solidFill>
                <a:latin typeface="Calibri"/>
                <a:ea typeface="Calibri"/>
                <a:cs typeface="Calibri"/>
                <a:sym typeface="Calibri"/>
              </a:rPr>
              <a:t>It might help you feel more empowered to know the details about your own birth. Ask your parents and other family members these questions to refresh their memories:</a:t>
            </a:r>
            <a:endParaRPr/>
          </a:p>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314f8debdb_1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314f8debdb_1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314f8debdb_1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14f8debdb_1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525ae28db_0_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525ae28d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314f90084e_3_127: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314f90084e_3_127: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14f90084e_3_153: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14f90084e_3_153: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14f90084e_3_138:notes"/>
          <p:cNvSpPr txBox="1"/>
          <p:nvPr>
            <p:ph idx="1" type="body"/>
          </p:nvPr>
        </p:nvSpPr>
        <p:spPr>
          <a:xfrm>
            <a:off x="685800" y="4343407"/>
            <a:ext cx="5486400" cy="4114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14f90084e_3_138:notes"/>
          <p:cNvSpPr/>
          <p:nvPr>
            <p:ph idx="2" type="sldImg"/>
          </p:nvPr>
        </p:nvSpPr>
        <p:spPr>
          <a:xfrm>
            <a:off x="1128713" y="684815"/>
            <a:ext cx="4600575" cy="343038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14f8debdb_1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14f8debdb_1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During pregnancy you’ve become use to Braxton-Hicks, when it feels like the baby is balling up and your uterus is hard like a basketball. This is your uterus working out and getting ready for the big day! </a:t>
            </a:r>
            <a:r>
              <a:rPr b="0" i="0" lang="en-US" sz="1600" u="none" cap="none" strike="noStrike">
                <a:solidFill>
                  <a:schemeClr val="dk1"/>
                </a:solidFill>
                <a:latin typeface="Calibri"/>
                <a:ea typeface="Calibri"/>
                <a:cs typeface="Calibri"/>
                <a:sym typeface="Calibri"/>
              </a:rPr>
              <a:t>Most women are very concerned about the pain caused by contractions. Pain can be different for each woman. Think about how differently two people respond to the same injury. Some people are normally very tolerant of pain and others are more sensitive. This is an exaggerated scene from the movie “Knocked Up”.</a:t>
            </a:r>
            <a:endParaRPr/>
          </a:p>
          <a:p>
            <a:pPr indent="0" lvl="0" marL="0" marR="0" rtl="0" algn="l">
              <a:spcBef>
                <a:spcPts val="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14f8debdb_1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14f8debdb_1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b="0" i="0" lang="en-US" sz="2000" u="none" cap="none" strike="noStrike">
                <a:solidFill>
                  <a:schemeClr val="dk1"/>
                </a:solidFill>
                <a:latin typeface="Calibri"/>
                <a:ea typeface="Calibri"/>
                <a:cs typeface="Calibri"/>
                <a:sym typeface="Calibri"/>
              </a:rPr>
              <a:t>The cervix is a short tunnel that connects your uterus to your vagina. You might be dilated 1 -3 centimeters a week or two before labor even starts without feeling a thing. </a:t>
            </a:r>
            <a:endParaRPr/>
          </a:p>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14f8debdb_1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14f8debdb_1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30600" y="182400"/>
            <a:ext cx="7893000" cy="2471700"/>
          </a:xfrm>
          <a:prstGeom prst="rect">
            <a:avLst/>
          </a:prstGeom>
          <a:solidFill>
            <a:srgbClr val="FFF099"/>
          </a:solidFill>
        </p:spPr>
        <p:txBody>
          <a:bodyPr anchorCtr="0" anchor="b" bIns="91425" lIns="91425" spcFirstLastPara="1" rIns="91425" wrap="square" tIns="91425"/>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1" name="Google Shape;11;p2"/>
          <p:cNvSpPr txBox="1"/>
          <p:nvPr>
            <p:ph idx="1" type="subTitle"/>
          </p:nvPr>
        </p:nvSpPr>
        <p:spPr>
          <a:xfrm>
            <a:off x="630600" y="4304500"/>
            <a:ext cx="7893000" cy="1698900"/>
          </a:xfrm>
          <a:prstGeom prst="rect">
            <a:avLst/>
          </a:prstGeom>
        </p:spPr>
        <p:txBody>
          <a:bodyPr anchorCtr="0" anchor="b" bIns="91425" lIns="91425" spcFirstLastPara="1" rIns="91425" wrap="square" tIns="91425"/>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586725" y="1805050"/>
            <a:ext cx="7970700" cy="2051100"/>
          </a:xfrm>
          <a:prstGeom prst="rect">
            <a:avLst/>
          </a:prstGeom>
        </p:spPr>
        <p:txBody>
          <a:bodyPr anchorCtr="0" anchor="ctr" bIns="91425" lIns="91425" spcFirstLastPara="1" rIns="91425" wrap="square" tIns="91425"/>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50" name="Google Shape;50;p11"/>
          <p:cNvSpPr txBox="1"/>
          <p:nvPr>
            <p:ph idx="1" type="body"/>
          </p:nvPr>
        </p:nvSpPr>
        <p:spPr>
          <a:xfrm>
            <a:off x="586725" y="3957850"/>
            <a:ext cx="7970700" cy="1428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2"/>
              </a:buClr>
              <a:buSzPts val="4800"/>
              <a:buFont typeface="Arial"/>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9pPr>
          </a:lstStyle>
          <a:p/>
        </p:txBody>
      </p:sp>
      <p:sp>
        <p:nvSpPr>
          <p:cNvPr id="56" name="Google Shape;56;p13"/>
          <p:cNvSpPr txBox="1"/>
          <p:nvPr>
            <p:ph idx="1" type="body"/>
          </p:nvPr>
        </p:nvSpPr>
        <p:spPr>
          <a:xfrm>
            <a:off x="457200" y="1535112"/>
            <a:ext cx="40401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18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57" name="Google Shape;57;p13"/>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8" name="Google Shape;58;p13"/>
          <p:cNvSpPr txBox="1"/>
          <p:nvPr>
            <p:ph idx="3" type="body"/>
          </p:nvPr>
        </p:nvSpPr>
        <p:spPr>
          <a:xfrm>
            <a:off x="4645025" y="1535112"/>
            <a:ext cx="40419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18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59" name="Google Shape;59;p13"/>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0" name="Google Shape;60;p13"/>
          <p:cNvSpPr txBox="1"/>
          <p:nvPr>
            <p:ph idx="10" type="dt"/>
          </p:nvPr>
        </p:nvSpPr>
        <p:spPr>
          <a:xfrm>
            <a:off x="457200" y="6245225"/>
            <a:ext cx="2133600" cy="47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1" name="Google Shape;61;p13"/>
          <p:cNvSpPr txBox="1"/>
          <p:nvPr>
            <p:ph idx="11" type="ftr"/>
          </p:nvPr>
        </p:nvSpPr>
        <p:spPr>
          <a:xfrm>
            <a:off x="3124200" y="6245225"/>
            <a:ext cx="2895600" cy="47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2" name="Google Shape;62;p13"/>
          <p:cNvSpPr txBox="1"/>
          <p:nvPr>
            <p:ph idx="12" type="sldNum"/>
          </p:nvPr>
        </p:nvSpPr>
        <p:spPr>
          <a:xfrm>
            <a:off x="6553200" y="6245225"/>
            <a:ext cx="2133600" cy="476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Google Shape;64;p1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FFFFFF"/>
              </a:buClr>
              <a:buSzPts val="4800"/>
              <a:buFont typeface="Arial"/>
              <a:buNone/>
              <a:defRPr b="0" i="0" sz="4400" u="none" cap="none" strike="noStrike">
                <a:solidFill>
                  <a:srgbClr val="FFFFFF"/>
                </a:solidFill>
                <a:latin typeface="Arial"/>
                <a:ea typeface="Arial"/>
                <a:cs typeface="Arial"/>
                <a:sym typeface="Arial"/>
              </a:defRPr>
            </a:lvl1pPr>
            <a:lvl2pPr indent="0" lvl="1"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Clr>
                <a:schemeClr val="dk2"/>
              </a:buClr>
              <a:buSzPts val="3200"/>
              <a:buFont typeface="Arial"/>
              <a:buNone/>
              <a:defRPr b="0" i="0" sz="4400" u="none" cap="none" strike="noStrike">
                <a:solidFill>
                  <a:schemeClr val="dk2"/>
                </a:solidFill>
                <a:latin typeface="Arial"/>
                <a:ea typeface="Arial"/>
                <a:cs typeface="Arial"/>
                <a:sym typeface="Arial"/>
              </a:defRPr>
            </a:lvl9pPr>
          </a:lstStyle>
          <a:p/>
        </p:txBody>
      </p:sp>
      <p:sp>
        <p:nvSpPr>
          <p:cNvPr id="65" name="Google Shape;65;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rgbClr val="FFFFFF"/>
              </a:buClr>
              <a:buSzPts val="3200"/>
              <a:buFont typeface="Arial"/>
              <a:buChar char="•"/>
              <a:defRPr b="0" i="0" sz="32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FFFF00"/>
              </a:buClr>
              <a:buSzPts val="2800"/>
              <a:buFont typeface="Arial"/>
              <a:buChar char="–"/>
              <a:defRPr b="0" i="0" sz="2800" u="none" cap="none" strike="noStrike">
                <a:solidFill>
                  <a:srgbClr val="FFFF00"/>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 name="Google Shape;66;p14"/>
          <p:cNvSpPr txBox="1"/>
          <p:nvPr>
            <p:ph idx="10" type="dt"/>
          </p:nvPr>
        </p:nvSpPr>
        <p:spPr>
          <a:xfrm>
            <a:off x="457200" y="6245225"/>
            <a:ext cx="2133600" cy="47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7" name="Google Shape;67;p14"/>
          <p:cNvSpPr txBox="1"/>
          <p:nvPr>
            <p:ph idx="11" type="ftr"/>
          </p:nvPr>
        </p:nvSpPr>
        <p:spPr>
          <a:xfrm>
            <a:off x="3124200" y="6245225"/>
            <a:ext cx="2895600" cy="47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8" name="Google Shape;68;p14"/>
          <p:cNvSpPr txBox="1"/>
          <p:nvPr>
            <p:ph idx="12" type="sldNum"/>
          </p:nvPr>
        </p:nvSpPr>
        <p:spPr>
          <a:xfrm>
            <a:off x="6553200" y="6245225"/>
            <a:ext cx="2133600" cy="476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69" name="Shape 69"/>
        <p:cNvGrpSpPr/>
        <p:nvPr/>
      </p:nvGrpSpPr>
      <p:grpSpPr>
        <a:xfrm>
          <a:off x="0" y="0"/>
          <a:ext cx="0" cy="0"/>
          <a:chOff x="0" y="0"/>
          <a:chExt cx="0" cy="0"/>
        </a:xfrm>
      </p:grpSpPr>
      <p:sp>
        <p:nvSpPr>
          <p:cNvPr id="70" name="Google Shape;70;p15"/>
          <p:cNvSpPr txBox="1"/>
          <p:nvPr>
            <p:ph type="title"/>
          </p:nvPr>
        </p:nvSpPr>
        <p:spPr>
          <a:xfrm>
            <a:off x="457200" y="274638"/>
            <a:ext cx="8229600" cy="1143000"/>
          </a:xfrm>
          <a:prstGeom prst="rect">
            <a:avLst/>
          </a:prstGeom>
          <a:solidFill>
            <a:srgbClr val="FFF099"/>
          </a:solidFill>
          <a:ln>
            <a:noFill/>
          </a:ln>
        </p:spPr>
        <p:txBody>
          <a:bodyPr anchorCtr="0" anchor="ctr" bIns="91425" lIns="91425" spcFirstLastPara="1" rIns="91425" wrap="square" tIns="91425"/>
          <a:lstStyle>
            <a:lvl1pPr indent="0" lvl="0" marL="0" marR="0" rtl="0" algn="l">
              <a:spcBef>
                <a:spcPts val="0"/>
              </a:spcBef>
              <a:spcAft>
                <a:spcPts val="0"/>
              </a:spcAft>
              <a:buClr>
                <a:srgbClr val="000000"/>
              </a:buClr>
              <a:buSzPts val="4800"/>
              <a:buFont typeface="Arial"/>
              <a:buNone/>
              <a:defRPr b="0" i="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9pPr>
          </a:lstStyle>
          <a:p/>
        </p:txBody>
      </p:sp>
      <p:sp>
        <p:nvSpPr>
          <p:cNvPr id="71" name="Google Shape;71;p15"/>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339090" lvl="0" marL="457200" marR="0" rtl="0" algn="l">
              <a:spcBef>
                <a:spcPts val="700"/>
              </a:spcBef>
              <a:spcAft>
                <a:spcPts val="0"/>
              </a:spcAft>
              <a:buClr>
                <a:schemeClr val="accent6"/>
              </a:buClr>
              <a:buSzPts val="1740"/>
              <a:buFont typeface="Noto Sans Symbols"/>
              <a:buChar char="➔"/>
              <a:defRPr b="0" i="0" sz="2900" u="none" cap="none" strike="noStrike">
                <a:solidFill>
                  <a:schemeClr val="dk1"/>
                </a:solidFill>
                <a:latin typeface="Questrial"/>
                <a:ea typeface="Questrial"/>
                <a:cs typeface="Questrial"/>
                <a:sym typeface="Questrial"/>
              </a:defRPr>
            </a:lvl1pPr>
            <a:lvl2pPr indent="-344169" lvl="1" marL="914400" marR="0" rtl="0" algn="l">
              <a:spcBef>
                <a:spcPts val="550"/>
              </a:spcBef>
              <a:spcAft>
                <a:spcPts val="0"/>
              </a:spcAft>
              <a:buClr>
                <a:srgbClr val="F9B44E"/>
              </a:buClr>
              <a:buSzPts val="1820"/>
              <a:buFont typeface="Noto Sans Symbols"/>
              <a:buChar char="◆"/>
              <a:defRPr b="0" i="0" sz="2600" u="none" cap="none" strike="noStrike">
                <a:solidFill>
                  <a:schemeClr val="dk1"/>
                </a:solidFill>
                <a:latin typeface="Questrial"/>
                <a:ea typeface="Questrial"/>
                <a:cs typeface="Questrial"/>
                <a:sym typeface="Questrial"/>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Questrial"/>
                <a:ea typeface="Questrial"/>
                <a:cs typeface="Questrial"/>
                <a:sym typeface="Questrial"/>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Questrial"/>
                <a:ea typeface="Questrial"/>
                <a:cs typeface="Questrial"/>
                <a:sym typeface="Questrial"/>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16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160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1600"/>
              </a:spcBef>
              <a:spcAft>
                <a:spcPts val="160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2" name="Google Shape;72;p15"/>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Questrial"/>
                <a:ea typeface="Questrial"/>
                <a:cs typeface="Questrial"/>
                <a:sym typeface="Questrial"/>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Questrial"/>
                <a:ea typeface="Questrial"/>
                <a:cs typeface="Questrial"/>
                <a:sym typeface="Questrial"/>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Questrial"/>
                <a:ea typeface="Questrial"/>
                <a:cs typeface="Questrial"/>
                <a:sym typeface="Questrial"/>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Questrial"/>
                <a:ea typeface="Questrial"/>
                <a:cs typeface="Questrial"/>
                <a:sym typeface="Questrial"/>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16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160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1600"/>
              </a:spcBef>
              <a:spcAft>
                <a:spcPts val="160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3" name="Google Shape;73;p15"/>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5"/>
          <p:cNvSpPr txBox="1"/>
          <p:nvPr>
            <p:ph idx="11" type="ftr"/>
          </p:nvPr>
        </p:nvSpPr>
        <p:spPr>
          <a:xfrm>
            <a:off x="609600" y="6248400"/>
            <a:ext cx="54213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15"/>
          <p:cNvSpPr txBox="1"/>
          <p:nvPr>
            <p:ph idx="12" type="sldNum"/>
          </p:nvPr>
        </p:nvSpPr>
        <p:spPr>
          <a:xfrm>
            <a:off x="0" y="1271587"/>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000">
              <a:solidFill>
                <a:schemeClr val="dk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76" name="Shape 76"/>
        <p:cNvGrpSpPr/>
        <p:nvPr/>
      </p:nvGrpSpPr>
      <p:grpSpPr>
        <a:xfrm>
          <a:off x="0" y="0"/>
          <a:ext cx="0" cy="0"/>
          <a:chOff x="0" y="0"/>
          <a:chExt cx="0" cy="0"/>
        </a:xfrm>
      </p:grpSpPr>
      <p:sp>
        <p:nvSpPr>
          <p:cNvPr id="77" name="Google Shape;7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4800"/>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SzPts val="3200"/>
              <a:buNone/>
              <a:defRPr b="0" i="0" sz="4400" u="none" cap="none" strike="noStrike">
                <a:solidFill>
                  <a:schemeClr val="dk2"/>
                </a:solidFill>
                <a:latin typeface="Questrial"/>
                <a:ea typeface="Questrial"/>
                <a:cs typeface="Questrial"/>
                <a:sym typeface="Questrial"/>
              </a:defRPr>
            </a:lvl9pPr>
          </a:lstStyle>
          <a:p/>
        </p:txBody>
      </p:sp>
      <p:sp>
        <p:nvSpPr>
          <p:cNvPr id="78" name="Google Shape;78;p1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339090" lvl="0" marL="457200" marR="0" rtl="0" algn="l">
              <a:spcBef>
                <a:spcPts val="700"/>
              </a:spcBef>
              <a:spcAft>
                <a:spcPts val="0"/>
              </a:spcAft>
              <a:buClr>
                <a:schemeClr val="accent2"/>
              </a:buClr>
              <a:buSzPts val="1740"/>
              <a:buFont typeface="Noto Sans Symbols"/>
              <a:buChar char="◻"/>
              <a:defRPr sz="2900">
                <a:solidFill>
                  <a:schemeClr val="dk1"/>
                </a:solidFill>
                <a:latin typeface="Questrial"/>
                <a:ea typeface="Questrial"/>
                <a:cs typeface="Questrial"/>
                <a:sym typeface="Questrial"/>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Questrial"/>
                <a:ea typeface="Questrial"/>
                <a:cs typeface="Questrial"/>
                <a:sym typeface="Questrial"/>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Questrial"/>
                <a:ea typeface="Questrial"/>
                <a:cs typeface="Questrial"/>
                <a:sym typeface="Questrial"/>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Questrial"/>
                <a:ea typeface="Questrial"/>
                <a:cs typeface="Questrial"/>
                <a:sym typeface="Questrial"/>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16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160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1600"/>
              </a:spcBef>
              <a:spcAft>
                <a:spcPts val="160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9" name="Google Shape;79;p1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339090" lvl="0" marL="457200" marR="0" rtl="0" algn="l">
              <a:spcBef>
                <a:spcPts val="700"/>
              </a:spcBef>
              <a:spcAft>
                <a:spcPts val="0"/>
              </a:spcAft>
              <a:buClr>
                <a:schemeClr val="accent2"/>
              </a:buClr>
              <a:buSzPts val="1740"/>
              <a:buFont typeface="Noto Sans Symbols"/>
              <a:buChar char="◻"/>
              <a:defRPr sz="2900">
                <a:solidFill>
                  <a:schemeClr val="dk1"/>
                </a:solidFill>
                <a:latin typeface="Questrial"/>
                <a:ea typeface="Questrial"/>
                <a:cs typeface="Questrial"/>
                <a:sym typeface="Questrial"/>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Questrial"/>
                <a:ea typeface="Questrial"/>
                <a:cs typeface="Questrial"/>
                <a:sym typeface="Questrial"/>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Questrial"/>
                <a:ea typeface="Questrial"/>
                <a:cs typeface="Questrial"/>
                <a:sym typeface="Questrial"/>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Questrial"/>
                <a:ea typeface="Questrial"/>
                <a:cs typeface="Questrial"/>
                <a:sym typeface="Questrial"/>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16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160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1600"/>
              </a:spcBef>
              <a:spcAft>
                <a:spcPts val="160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80" name="Google Shape;80;p16"/>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16"/>
          <p:cNvSpPr txBox="1"/>
          <p:nvPr>
            <p:ph idx="11" type="ftr"/>
          </p:nvPr>
        </p:nvSpPr>
        <p:spPr>
          <a:xfrm>
            <a:off x="609600" y="6248400"/>
            <a:ext cx="54213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6"/>
          <p:cNvSpPr txBox="1"/>
          <p:nvPr>
            <p:ph idx="12" type="sldNum"/>
          </p:nvPr>
        </p:nvSpPr>
        <p:spPr>
          <a:xfrm>
            <a:off x="0" y="1271587"/>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Font typeface="Arial"/>
              <a:buNone/>
              <a:defRPr b="1" i="0" sz="1400" u="non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000">
              <a:solidFill>
                <a:schemeClr val="dk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09550" y="2561800"/>
            <a:ext cx="8124900" cy="1734300"/>
          </a:xfrm>
          <a:prstGeom prst="rect">
            <a:avLst/>
          </a:prstGeom>
          <a:solidFill>
            <a:srgbClr val="FFF099"/>
          </a:solidFill>
        </p:spPr>
        <p:txBody>
          <a:bodyPr anchorCtr="0" anchor="ctr" bIns="91425" lIns="91425" spcFirstLastPara="1" rIns="91425" wrap="square" tIns="91425"/>
          <a:lstStyle>
            <a:lvl1pPr lvl="0" algn="ctr">
              <a:spcBef>
                <a:spcPts val="0"/>
              </a:spcBef>
              <a:spcAft>
                <a:spcPts val="0"/>
              </a:spcAft>
              <a:buSzPts val="48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125" y="6727600"/>
            <a:ext cx="9144000" cy="130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title"/>
          </p:nvPr>
        </p:nvSpPr>
        <p:spPr>
          <a:xfrm>
            <a:off x="311700" y="496967"/>
            <a:ext cx="8520600" cy="860100"/>
          </a:xfrm>
          <a:prstGeom prst="rect">
            <a:avLst/>
          </a:prstGeom>
          <a:solidFill>
            <a:srgbClr val="FFF099"/>
          </a:solidFill>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9" name="Google Shape;19;p4"/>
          <p:cNvSpPr txBox="1"/>
          <p:nvPr>
            <p:ph idx="1" type="body"/>
          </p:nvPr>
        </p:nvSpPr>
        <p:spPr>
          <a:xfrm>
            <a:off x="311700" y="1890400"/>
            <a:ext cx="8520600" cy="4201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cxnSp>
        <p:nvCxnSpPr>
          <p:cNvPr id="22" name="Google Shape;22;p5"/>
          <p:cNvCxnSpPr/>
          <p:nvPr/>
        </p:nvCxnSpPr>
        <p:spPr>
          <a:xfrm>
            <a:off x="419425" y="1538926"/>
            <a:ext cx="385200" cy="0"/>
          </a:xfrm>
          <a:prstGeom prst="straightConnector1">
            <a:avLst/>
          </a:prstGeom>
          <a:noFill/>
          <a:ln cap="flat" cmpd="sng" w="28575">
            <a:solidFill>
              <a:schemeClr val="dk1"/>
            </a:solidFill>
            <a:prstDash val="solid"/>
            <a:round/>
            <a:headEnd len="sm" w="sm" type="none"/>
            <a:tailEnd len="sm" w="sm" type="none"/>
          </a:ln>
        </p:spPr>
      </p:cxnSp>
      <p:sp>
        <p:nvSpPr>
          <p:cNvPr id="23" name="Google Shape;23;p5"/>
          <p:cNvSpPr txBox="1"/>
          <p:nvPr>
            <p:ph type="title"/>
          </p:nvPr>
        </p:nvSpPr>
        <p:spPr>
          <a:xfrm>
            <a:off x="311700" y="496967"/>
            <a:ext cx="8520600" cy="860100"/>
          </a:xfrm>
          <a:prstGeom prst="rect">
            <a:avLst/>
          </a:prstGeom>
          <a:solidFill>
            <a:srgbClr val="FFF099"/>
          </a:solidFill>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4" name="Google Shape;24;p5"/>
          <p:cNvSpPr txBox="1"/>
          <p:nvPr>
            <p:ph idx="1" type="body"/>
          </p:nvPr>
        </p:nvSpPr>
        <p:spPr>
          <a:xfrm>
            <a:off x="311700" y="1890600"/>
            <a:ext cx="3999900" cy="4201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890600"/>
            <a:ext cx="3999900" cy="4201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96967"/>
            <a:ext cx="8520600" cy="860100"/>
          </a:xfrm>
          <a:prstGeom prst="rect">
            <a:avLst/>
          </a:prstGeom>
          <a:solidFill>
            <a:srgbClr val="FFF099"/>
          </a:solidFill>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9" name="Google Shape;29;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cxnSp>
        <p:nvCxnSpPr>
          <p:cNvPr id="31" name="Google Shape;31;p7"/>
          <p:cNvCxnSpPr/>
          <p:nvPr/>
        </p:nvCxnSpPr>
        <p:spPr>
          <a:xfrm>
            <a:off x="411044" y="1890363"/>
            <a:ext cx="385200" cy="0"/>
          </a:xfrm>
          <a:prstGeom prst="straightConnector1">
            <a:avLst/>
          </a:prstGeom>
          <a:noFill/>
          <a:ln cap="flat" cmpd="sng" w="28575">
            <a:solidFill>
              <a:schemeClr val="dk1"/>
            </a:solidFill>
            <a:prstDash val="solid"/>
            <a:round/>
            <a:headEnd len="sm" w="sm" type="none"/>
            <a:tailEnd len="sm" w="sm" type="none"/>
          </a:ln>
        </p:spPr>
      </p:cxnSp>
      <p:sp>
        <p:nvSpPr>
          <p:cNvPr id="32" name="Google Shape;32;p7"/>
          <p:cNvSpPr txBox="1"/>
          <p:nvPr>
            <p:ph type="title"/>
          </p:nvPr>
        </p:nvSpPr>
        <p:spPr>
          <a:xfrm>
            <a:off x="311700" y="740800"/>
            <a:ext cx="2808000" cy="1007700"/>
          </a:xfrm>
          <a:prstGeom prst="rect">
            <a:avLst/>
          </a:prstGeom>
          <a:solidFill>
            <a:srgbClr val="FFF099"/>
          </a:solidFill>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2187133"/>
            <a:ext cx="2808000" cy="3905100"/>
          </a:xfrm>
          <a:prstGeom prst="rect">
            <a:avLst/>
          </a:prstGeom>
        </p:spPr>
        <p:txBody>
          <a:bodyPr anchorCtr="0" anchor="t" bIns="91425" lIns="91425" spcFirstLastPara="1" rIns="91425" wrap="square" tIns="91425"/>
          <a:lstStyle>
            <a:lvl1pPr indent="-304800" lvl="0" marL="457200">
              <a:spcBef>
                <a:spcPts val="0"/>
              </a:spcBef>
              <a:spcAft>
                <a:spcPts val="0"/>
              </a:spcAft>
              <a:buClr>
                <a:srgbClr val="FFF099"/>
              </a:buClr>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701800"/>
            <a:ext cx="5618700" cy="54543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7" name="Google Shape;37;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446167"/>
            <a:ext cx="4045200" cy="22761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93600"/>
            <a:ext cx="4045200" cy="1895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43" name="Google Shape;43;p9"/>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5640767"/>
            <a:ext cx="5998800" cy="798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6967"/>
            <a:ext cx="8520600" cy="860100"/>
          </a:xfrm>
          <a:prstGeom prst="rect">
            <a:avLst/>
          </a:prstGeom>
          <a:solidFill>
            <a:schemeClr val="accent4"/>
          </a:solidFill>
          <a:ln>
            <a:noFill/>
          </a:ln>
        </p:spPr>
        <p:txBody>
          <a:bodyPr anchorCtr="0" anchor="t" bIns="91425" lIns="91425" spcFirstLastPara="1" rIns="91425" wrap="square" tIns="91425"/>
          <a:lstStyle>
            <a:lvl1pPr lvl="0">
              <a:spcBef>
                <a:spcPts val="0"/>
              </a:spcBef>
              <a:spcAft>
                <a:spcPts val="0"/>
              </a:spcAft>
              <a:buSzPts val="4800"/>
              <a:buNone/>
              <a:defRPr sz="4800"/>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890400"/>
            <a:ext cx="8520600" cy="4201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SzPts val="1800"/>
              <a:buFont typeface="Lato"/>
              <a:buChar char="➔"/>
              <a:defRPr sz="1800">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hyperlink" Target="http://www.youtube.com/watch?v=KwD38yU5gAo" TargetMode="External"/><Relationship Id="rId5"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hyperlink" Target="http://www.youtube.com/watch?v=7DmLkugdh9s" TargetMode="External"/><Relationship Id="rId5" Type="http://schemas.openxmlformats.org/officeDocument/2006/relationships/image" Target="../media/image23.jpg"/><Relationship Id="rId6" Type="http://schemas.openxmlformats.org/officeDocument/2006/relationships/hyperlink" Target="https://prezi.com/r12thqe_jegc/partly-cloudy-analysi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en.wikipedia.org/wiki/Uteru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198662" scaled="0"/>
        </a:gradFill>
      </p:bgPr>
    </p:bg>
    <p:spTree>
      <p:nvGrpSpPr>
        <p:cNvPr id="86" name="Shape 86"/>
        <p:cNvGrpSpPr/>
        <p:nvPr/>
      </p:nvGrpSpPr>
      <p:grpSpPr>
        <a:xfrm>
          <a:off x="0" y="0"/>
          <a:ext cx="0" cy="0"/>
          <a:chOff x="0" y="0"/>
          <a:chExt cx="0" cy="0"/>
        </a:xfrm>
      </p:grpSpPr>
      <p:sp>
        <p:nvSpPr>
          <p:cNvPr id="87" name="Google Shape;87;p17"/>
          <p:cNvSpPr/>
          <p:nvPr/>
        </p:nvSpPr>
        <p:spPr>
          <a:xfrm>
            <a:off x="411150" y="305975"/>
            <a:ext cx="8321700" cy="16989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txBox="1"/>
          <p:nvPr>
            <p:ph type="ctrTitle"/>
          </p:nvPr>
        </p:nvSpPr>
        <p:spPr>
          <a:xfrm>
            <a:off x="630600" y="429575"/>
            <a:ext cx="7585200" cy="1451700"/>
          </a:xfrm>
          <a:prstGeom prst="rect">
            <a:avLst/>
          </a:prstGeom>
          <a:solidFill>
            <a:srgbClr val="FFF099"/>
          </a:solid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2"/>
              </a:buClr>
              <a:buFont typeface="Noto Sans Symbols"/>
              <a:buNone/>
            </a:pPr>
            <a:r>
              <a:rPr b="1" lang="en-US" sz="6000"/>
              <a:t>Labor &amp; Delivery</a:t>
            </a:r>
            <a:endParaRPr b="1" sz="6000">
              <a:solidFill>
                <a:schemeClr val="lt1"/>
              </a:solidFill>
            </a:endParaRPr>
          </a:p>
        </p:txBody>
      </p:sp>
      <p:pic>
        <p:nvPicPr>
          <p:cNvPr id="89" name="Google Shape;89;p17"/>
          <p:cNvPicPr preferRelativeResize="0"/>
          <p:nvPr/>
        </p:nvPicPr>
        <p:blipFill>
          <a:blip r:embed="rId3">
            <a:alphaModFix/>
          </a:blip>
          <a:stretch>
            <a:fillRect/>
          </a:stretch>
        </p:blipFill>
        <p:spPr>
          <a:xfrm>
            <a:off x="1490400" y="2100150"/>
            <a:ext cx="6163200" cy="4622400"/>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62" name="Shape 162"/>
        <p:cNvGrpSpPr/>
        <p:nvPr/>
      </p:nvGrpSpPr>
      <p:grpSpPr>
        <a:xfrm>
          <a:off x="0" y="0"/>
          <a:ext cx="0" cy="0"/>
          <a:chOff x="0" y="0"/>
          <a:chExt cx="0" cy="0"/>
        </a:xfrm>
      </p:grpSpPr>
      <p:sp>
        <p:nvSpPr>
          <p:cNvPr id="163" name="Google Shape;163;p26"/>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type="title"/>
          </p:nvPr>
        </p:nvSpPr>
        <p:spPr>
          <a:xfrm>
            <a:off x="457200" y="485875"/>
            <a:ext cx="7858200" cy="5601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rgbClr val="000000"/>
                </a:solidFill>
              </a:rPr>
              <a:t>Second Stage</a:t>
            </a:r>
            <a:r>
              <a:rPr lang="en-US" sz="4800">
                <a:solidFill>
                  <a:srgbClr val="000000"/>
                </a:solidFill>
              </a:rPr>
              <a:t>: Baby is Born</a:t>
            </a:r>
            <a:endParaRPr sz="4800">
              <a:solidFill>
                <a:srgbClr val="000000"/>
              </a:solidFill>
            </a:endParaRPr>
          </a:p>
        </p:txBody>
      </p:sp>
      <p:sp>
        <p:nvSpPr>
          <p:cNvPr id="165" name="Google Shape;165;p26"/>
          <p:cNvSpPr txBox="1"/>
          <p:nvPr>
            <p:ph idx="1" type="body"/>
          </p:nvPr>
        </p:nvSpPr>
        <p:spPr>
          <a:xfrm>
            <a:off x="146250" y="1277700"/>
            <a:ext cx="3956100" cy="55803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FFFF00"/>
              </a:buClr>
              <a:buSzPts val="2400"/>
              <a:buChar char="➔"/>
            </a:pPr>
            <a:r>
              <a:rPr lang="en-US" sz="2400" u="sng">
                <a:solidFill>
                  <a:schemeClr val="dk1"/>
                </a:solidFill>
              </a:rPr>
              <a:t>What Takes Place?</a:t>
            </a:r>
            <a:endParaRPr sz="2400">
              <a:solidFill>
                <a:schemeClr val="dk1"/>
              </a:solidFill>
            </a:endParaRPr>
          </a:p>
          <a:p>
            <a:pPr indent="-381000" lvl="1" marL="914400" rtl="0" algn="l">
              <a:lnSpc>
                <a:spcPct val="115000"/>
              </a:lnSpc>
              <a:spcBef>
                <a:spcPts val="0"/>
              </a:spcBef>
              <a:spcAft>
                <a:spcPts val="0"/>
              </a:spcAft>
              <a:buClr>
                <a:srgbClr val="F9B44E"/>
              </a:buClr>
              <a:buSzPts val="2400"/>
              <a:buChar char="◆"/>
            </a:pPr>
            <a:r>
              <a:rPr lang="en-US" sz="2400">
                <a:solidFill>
                  <a:schemeClr val="dk1"/>
                </a:solidFill>
              </a:rPr>
              <a:t>Contractions are stronger, pushing the baby through the birth canal.</a:t>
            </a:r>
            <a:endParaRPr sz="2400">
              <a:solidFill>
                <a:schemeClr val="dk1"/>
              </a:solidFill>
            </a:endParaRPr>
          </a:p>
          <a:p>
            <a:pPr indent="-381000" lvl="0" marL="457200" rtl="0" algn="l">
              <a:lnSpc>
                <a:spcPct val="115000"/>
              </a:lnSpc>
              <a:spcBef>
                <a:spcPts val="0"/>
              </a:spcBef>
              <a:spcAft>
                <a:spcPts val="0"/>
              </a:spcAft>
              <a:buClr>
                <a:srgbClr val="FFFF00"/>
              </a:buClr>
              <a:buSzPts val="2400"/>
              <a:buChar char="➔"/>
            </a:pPr>
            <a:r>
              <a:rPr lang="en-US" sz="2400" u="sng">
                <a:solidFill>
                  <a:schemeClr val="dk1"/>
                </a:solidFill>
              </a:rPr>
              <a:t>How Long Does It Last?</a:t>
            </a:r>
            <a:endParaRPr sz="2400">
              <a:solidFill>
                <a:schemeClr val="dk1"/>
              </a:solidFill>
            </a:endParaRPr>
          </a:p>
          <a:p>
            <a:pPr indent="-381000" lvl="1" marL="914400" rtl="0" algn="l">
              <a:lnSpc>
                <a:spcPct val="115000"/>
              </a:lnSpc>
              <a:spcBef>
                <a:spcPts val="0"/>
              </a:spcBef>
              <a:spcAft>
                <a:spcPts val="0"/>
              </a:spcAft>
              <a:buClr>
                <a:srgbClr val="F9B44E"/>
              </a:buClr>
              <a:buSzPts val="2400"/>
              <a:buChar char="◆"/>
            </a:pPr>
            <a:r>
              <a:rPr lang="en-US" sz="2400">
                <a:solidFill>
                  <a:schemeClr val="dk1"/>
                </a:solidFill>
              </a:rPr>
              <a:t>First Child:  1 to 2 hours</a:t>
            </a:r>
            <a:endParaRPr sz="2400"/>
          </a:p>
          <a:p>
            <a:pPr indent="-381000" lvl="1" marL="914400" rtl="0" algn="l">
              <a:lnSpc>
                <a:spcPct val="115000"/>
              </a:lnSpc>
              <a:spcBef>
                <a:spcPts val="0"/>
              </a:spcBef>
              <a:spcAft>
                <a:spcPts val="0"/>
              </a:spcAft>
              <a:buClr>
                <a:srgbClr val="F9B44E"/>
              </a:buClr>
              <a:buSzPts val="2400"/>
              <a:buChar char="◆"/>
            </a:pPr>
            <a:r>
              <a:rPr lang="en-US" sz="2400">
                <a:solidFill>
                  <a:schemeClr val="dk1"/>
                </a:solidFill>
              </a:rPr>
              <a:t>Later Children:  15 to 30 minutes</a:t>
            </a:r>
            <a:endParaRPr sz="2400">
              <a:solidFill>
                <a:schemeClr val="dk1"/>
              </a:solidFill>
            </a:endParaRPr>
          </a:p>
          <a:p>
            <a:pPr indent="-381000" lvl="0" marL="457200" marR="0" rtl="0" algn="l">
              <a:lnSpc>
                <a:spcPct val="115000"/>
              </a:lnSpc>
              <a:spcBef>
                <a:spcPts val="0"/>
              </a:spcBef>
              <a:spcAft>
                <a:spcPts val="0"/>
              </a:spcAft>
              <a:buClr>
                <a:srgbClr val="FFFF00"/>
              </a:buClr>
              <a:buSzPts val="2400"/>
              <a:buChar char="➔"/>
            </a:pPr>
            <a:r>
              <a:rPr i="0" lang="en-US" sz="2400" u="none">
                <a:solidFill>
                  <a:schemeClr val="dk1"/>
                </a:solidFill>
              </a:rPr>
              <a:t>Crowning is when the head of the baby can be seen.</a:t>
            </a:r>
            <a:endParaRPr i="0" sz="2400" u="none">
              <a:solidFill>
                <a:schemeClr val="dk1"/>
              </a:solidFill>
            </a:endParaRPr>
          </a:p>
        </p:txBody>
      </p:sp>
      <p:sp>
        <p:nvSpPr>
          <p:cNvPr id="166" name="Google Shape;166;p26"/>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descr="http://t0.gstatic.com/images?q=tbn:ANd9GcSrmgn23qi1UQGN83-POVumenms9mUXvhUoOdwHyQVjNM7dVCV72LPdHic9" id="167" name="Google Shape;167;p26"/>
          <p:cNvPicPr preferRelativeResize="0"/>
          <p:nvPr/>
        </p:nvPicPr>
        <p:blipFill rotWithShape="1">
          <a:blip r:embed="rId3">
            <a:alphaModFix/>
          </a:blip>
          <a:srcRect b="0" l="0" r="0" t="0"/>
          <a:stretch/>
        </p:blipFill>
        <p:spPr>
          <a:xfrm>
            <a:off x="4181551" y="1724998"/>
            <a:ext cx="4791600" cy="3575700"/>
          </a:xfrm>
          <a:prstGeom prst="rect">
            <a:avLst/>
          </a:prstGeom>
          <a:noFill/>
          <a:ln cap="flat" cmpd="sng" w="38100">
            <a:solidFill>
              <a:schemeClr val="dk2">
                <a:alpha val="0"/>
              </a:schemeClr>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71" name="Shape 171"/>
        <p:cNvGrpSpPr/>
        <p:nvPr/>
      </p:nvGrpSpPr>
      <p:grpSpPr>
        <a:xfrm>
          <a:off x="0" y="0"/>
          <a:ext cx="0" cy="0"/>
          <a:chOff x="0" y="0"/>
          <a:chExt cx="0" cy="0"/>
        </a:xfrm>
      </p:grpSpPr>
      <p:sp>
        <p:nvSpPr>
          <p:cNvPr id="172" name="Google Shape;172;p27"/>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idx="1" type="body"/>
          </p:nvPr>
        </p:nvSpPr>
        <p:spPr>
          <a:xfrm>
            <a:off x="285600" y="1157250"/>
            <a:ext cx="4360200" cy="5564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rgbClr val="FFFF00"/>
              </a:buClr>
              <a:buSzPts val="2400"/>
              <a:buChar char="➔"/>
            </a:pPr>
            <a:r>
              <a:rPr lang="en-US" sz="2400">
                <a:solidFill>
                  <a:schemeClr val="dk1"/>
                </a:solidFill>
              </a:rPr>
              <a:t>The third stage of labor is the delivery of the afterbirth: </a:t>
            </a:r>
            <a:endParaRPr sz="2400">
              <a:solidFill>
                <a:schemeClr val="dk1"/>
              </a:solidFill>
            </a:endParaRPr>
          </a:p>
          <a:p>
            <a:pPr indent="-381000" lvl="1" marL="914400" rtl="0" algn="l">
              <a:spcBef>
                <a:spcPts val="0"/>
              </a:spcBef>
              <a:spcAft>
                <a:spcPts val="0"/>
              </a:spcAft>
              <a:buClr>
                <a:srgbClr val="F9B44E"/>
              </a:buClr>
              <a:buSzPts val="2400"/>
              <a:buChar char="◆"/>
            </a:pPr>
            <a:r>
              <a:rPr lang="en-US" sz="2400">
                <a:solidFill>
                  <a:schemeClr val="dk1"/>
                </a:solidFill>
              </a:rPr>
              <a:t>Placenta</a:t>
            </a:r>
            <a:endParaRPr sz="2400">
              <a:solidFill>
                <a:schemeClr val="dk1"/>
              </a:solidFill>
            </a:endParaRPr>
          </a:p>
          <a:p>
            <a:pPr indent="-381000" lvl="1" marL="914400" rtl="0" algn="l">
              <a:spcBef>
                <a:spcPts val="0"/>
              </a:spcBef>
              <a:spcAft>
                <a:spcPts val="0"/>
              </a:spcAft>
              <a:buClr>
                <a:srgbClr val="F9B44E"/>
              </a:buClr>
              <a:buSzPts val="2400"/>
              <a:buChar char="◆"/>
            </a:pPr>
            <a:r>
              <a:rPr lang="en-US" sz="2400">
                <a:solidFill>
                  <a:schemeClr val="dk1"/>
                </a:solidFill>
              </a:rPr>
              <a:t>Amniotic sac</a:t>
            </a:r>
            <a:endParaRPr sz="2400">
              <a:solidFill>
                <a:schemeClr val="dk1"/>
              </a:solidFill>
            </a:endParaRPr>
          </a:p>
          <a:p>
            <a:pPr indent="-381000" lvl="1" marL="914400" rtl="0" algn="l">
              <a:spcBef>
                <a:spcPts val="0"/>
              </a:spcBef>
              <a:spcAft>
                <a:spcPts val="0"/>
              </a:spcAft>
              <a:buClr>
                <a:srgbClr val="F9B44E"/>
              </a:buClr>
              <a:buSzPts val="2400"/>
              <a:buChar char="◆"/>
            </a:pPr>
            <a:r>
              <a:rPr lang="en-US" sz="2400">
                <a:solidFill>
                  <a:schemeClr val="dk1"/>
                </a:solidFill>
              </a:rPr>
              <a:t>Umbilical cord</a:t>
            </a:r>
            <a:endParaRPr sz="2400">
              <a:solidFill>
                <a:schemeClr val="dk1"/>
              </a:solidFill>
            </a:endParaRPr>
          </a:p>
          <a:p>
            <a:pPr indent="-381000" lvl="0" marL="457200" rtl="0" algn="l">
              <a:spcBef>
                <a:spcPts val="0"/>
              </a:spcBef>
              <a:spcAft>
                <a:spcPts val="0"/>
              </a:spcAft>
              <a:buClr>
                <a:srgbClr val="FFFF00"/>
              </a:buClr>
              <a:buSzPts val="2400"/>
              <a:buChar char="➔"/>
            </a:pPr>
            <a:r>
              <a:rPr lang="en-US" sz="2400">
                <a:solidFill>
                  <a:schemeClr val="dk1"/>
                </a:solidFill>
              </a:rPr>
              <a:t>You will continue to have mild contractions as the uterus shrinks.</a:t>
            </a:r>
            <a:endParaRPr sz="2400">
              <a:solidFill>
                <a:schemeClr val="dk1"/>
              </a:solidFill>
            </a:endParaRPr>
          </a:p>
          <a:p>
            <a:pPr indent="-381000" lvl="0" marL="457200" rtl="0" algn="l">
              <a:spcBef>
                <a:spcPts val="0"/>
              </a:spcBef>
              <a:spcAft>
                <a:spcPts val="0"/>
              </a:spcAft>
              <a:buClr>
                <a:srgbClr val="FFFF00"/>
              </a:buClr>
              <a:buSzPts val="2400"/>
              <a:buChar char="➔"/>
            </a:pPr>
            <a:r>
              <a:rPr lang="en-US" sz="2400">
                <a:solidFill>
                  <a:schemeClr val="dk1"/>
                </a:solidFill>
              </a:rPr>
              <a:t>The placenta detaches from the uterine wall.</a:t>
            </a:r>
            <a:endParaRPr sz="2400">
              <a:solidFill>
                <a:schemeClr val="dk1"/>
              </a:solidFill>
            </a:endParaRPr>
          </a:p>
          <a:p>
            <a:pPr indent="-381000" lvl="0" marL="457200" rtl="0" algn="l">
              <a:spcBef>
                <a:spcPts val="0"/>
              </a:spcBef>
              <a:spcAft>
                <a:spcPts val="0"/>
              </a:spcAft>
              <a:buClr>
                <a:srgbClr val="FFFF00"/>
              </a:buClr>
              <a:buSzPts val="2400"/>
              <a:buChar char="➔"/>
            </a:pPr>
            <a:r>
              <a:rPr lang="en-US" sz="2400">
                <a:solidFill>
                  <a:schemeClr val="dk1"/>
                </a:solidFill>
              </a:rPr>
              <a:t>You will give a small push to deliver the placenta. </a:t>
            </a:r>
            <a:endParaRPr sz="2400">
              <a:solidFill>
                <a:schemeClr val="dk1"/>
              </a:solidFill>
            </a:endParaRPr>
          </a:p>
          <a:p>
            <a:pPr indent="-381000" lvl="0" marL="457200" rtl="0" algn="l">
              <a:spcBef>
                <a:spcPts val="0"/>
              </a:spcBef>
              <a:spcAft>
                <a:spcPts val="0"/>
              </a:spcAft>
              <a:buClr>
                <a:srgbClr val="FFFF00"/>
              </a:buClr>
              <a:buSzPts val="2400"/>
              <a:buChar char="➔"/>
            </a:pPr>
            <a:r>
              <a:rPr lang="en-US" sz="2400">
                <a:solidFill>
                  <a:schemeClr val="dk1"/>
                </a:solidFill>
              </a:rPr>
              <a:t>This takes between 5 – 20 minutes.</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t/>
            </a:r>
            <a:endParaRPr b="1" sz="2800" u="sng"/>
          </a:p>
        </p:txBody>
      </p:sp>
      <p:sp>
        <p:nvSpPr>
          <p:cNvPr id="174" name="Google Shape;174;p27"/>
          <p:cNvSpPr txBox="1"/>
          <p:nvPr>
            <p:ph type="title"/>
          </p:nvPr>
        </p:nvSpPr>
        <p:spPr>
          <a:xfrm>
            <a:off x="457200" y="380900"/>
            <a:ext cx="7604700" cy="7494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rgbClr val="000000"/>
                </a:solidFill>
              </a:rPr>
              <a:t>Third Stage of Labor</a:t>
            </a:r>
            <a:endParaRPr sz="4800">
              <a:solidFill>
                <a:srgbClr val="000000"/>
              </a:solidFill>
            </a:endParaRPr>
          </a:p>
        </p:txBody>
      </p:sp>
      <p:sp>
        <p:nvSpPr>
          <p:cNvPr id="175" name="Google Shape;175;p27"/>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176" name="Google Shape;176;p27"/>
          <p:cNvPicPr preferRelativeResize="0"/>
          <p:nvPr/>
        </p:nvPicPr>
        <p:blipFill>
          <a:blip r:embed="rId3">
            <a:alphaModFix/>
          </a:blip>
          <a:stretch>
            <a:fillRect/>
          </a:stretch>
        </p:blipFill>
        <p:spPr>
          <a:xfrm>
            <a:off x="4636200" y="1521163"/>
            <a:ext cx="4360125" cy="436012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80" name="Shape 180"/>
        <p:cNvGrpSpPr/>
        <p:nvPr/>
      </p:nvGrpSpPr>
      <p:grpSpPr>
        <a:xfrm>
          <a:off x="0" y="0"/>
          <a:ext cx="0" cy="0"/>
          <a:chOff x="0" y="0"/>
          <a:chExt cx="0" cy="0"/>
        </a:xfrm>
      </p:grpSpPr>
      <p:sp>
        <p:nvSpPr>
          <p:cNvPr id="181" name="Google Shape;181;p28"/>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ph idx="1" type="body"/>
          </p:nvPr>
        </p:nvSpPr>
        <p:spPr>
          <a:xfrm>
            <a:off x="250025" y="1600200"/>
            <a:ext cx="4248300" cy="45261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600"/>
              </a:spcBef>
              <a:spcAft>
                <a:spcPts val="0"/>
              </a:spcAft>
              <a:buClr>
                <a:srgbClr val="FFFF00"/>
              </a:buClr>
              <a:buSzPts val="3200"/>
              <a:buChar char="➔"/>
            </a:pPr>
            <a:r>
              <a:rPr i="0" lang="en-US" u="none" cap="none" strike="noStrike">
                <a:solidFill>
                  <a:schemeClr val="dk1"/>
                </a:solidFill>
              </a:rPr>
              <a:t>Watching the unborn baby’s heart rate for indications of  stress</a:t>
            </a:r>
            <a:endParaRPr/>
          </a:p>
          <a:p>
            <a:pPr indent="-431800" lvl="0" marL="457200" marR="0" rtl="0" algn="l">
              <a:spcBef>
                <a:spcPts val="0"/>
              </a:spcBef>
              <a:spcAft>
                <a:spcPts val="0"/>
              </a:spcAft>
              <a:buClr>
                <a:srgbClr val="FFFF00"/>
              </a:buClr>
              <a:buSzPts val="3200"/>
              <a:buChar char="➔"/>
            </a:pPr>
            <a:r>
              <a:rPr i="0" lang="en-US" u="none" cap="none" strike="noStrike">
                <a:solidFill>
                  <a:schemeClr val="dk1"/>
                </a:solidFill>
              </a:rPr>
              <a:t>Usually done during labor and birth.</a:t>
            </a:r>
            <a:endParaRPr/>
          </a:p>
          <a:p>
            <a:pPr indent="-431800" lvl="0" marL="457200" marR="0" rtl="0" algn="l">
              <a:spcBef>
                <a:spcPts val="0"/>
              </a:spcBef>
              <a:spcAft>
                <a:spcPts val="0"/>
              </a:spcAft>
              <a:buClr>
                <a:srgbClr val="FFFF00"/>
              </a:buClr>
              <a:buSzPts val="3200"/>
              <a:buChar char="➔"/>
            </a:pPr>
            <a:r>
              <a:rPr i="0" lang="en-US" u="none" cap="none" strike="noStrike">
                <a:solidFill>
                  <a:schemeClr val="dk1"/>
                </a:solidFill>
              </a:rPr>
              <a:t>Most common method is an ultrasound.</a:t>
            </a:r>
            <a:endParaRPr i="0" u="none" cap="none" strike="noStrike">
              <a:solidFill>
                <a:schemeClr val="dk1"/>
              </a:solidFill>
            </a:endParaRPr>
          </a:p>
        </p:txBody>
      </p:sp>
      <p:sp>
        <p:nvSpPr>
          <p:cNvPr id="183" name="Google Shape;183;p28"/>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184" name="Google Shape;184;p28"/>
          <p:cNvSpPr txBox="1"/>
          <p:nvPr/>
        </p:nvSpPr>
        <p:spPr>
          <a:xfrm>
            <a:off x="899100" y="300150"/>
            <a:ext cx="7345800" cy="7302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Fetal Monitoring</a:t>
            </a:r>
            <a:endParaRPr sz="4800"/>
          </a:p>
        </p:txBody>
      </p:sp>
      <p:pic>
        <p:nvPicPr>
          <p:cNvPr id="185" name="Google Shape;185;p28"/>
          <p:cNvPicPr preferRelativeResize="0"/>
          <p:nvPr/>
        </p:nvPicPr>
        <p:blipFill>
          <a:blip r:embed="rId3">
            <a:alphaModFix/>
          </a:blip>
          <a:stretch>
            <a:fillRect/>
          </a:stretch>
        </p:blipFill>
        <p:spPr>
          <a:xfrm>
            <a:off x="4577500" y="2096500"/>
            <a:ext cx="4493276" cy="3209477"/>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89" name="Shape 189"/>
        <p:cNvGrpSpPr/>
        <p:nvPr/>
      </p:nvGrpSpPr>
      <p:grpSpPr>
        <a:xfrm>
          <a:off x="0" y="0"/>
          <a:ext cx="0" cy="0"/>
          <a:chOff x="0" y="0"/>
          <a:chExt cx="0" cy="0"/>
        </a:xfrm>
      </p:grpSpPr>
      <p:sp>
        <p:nvSpPr>
          <p:cNvPr id="190" name="Google Shape;190;p29"/>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92" name="Google Shape;192;p29"/>
          <p:cNvSpPr txBox="1"/>
          <p:nvPr/>
        </p:nvSpPr>
        <p:spPr>
          <a:xfrm>
            <a:off x="801000" y="344850"/>
            <a:ext cx="6057300" cy="7677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Anesthesia</a:t>
            </a:r>
            <a:endParaRPr sz="4800"/>
          </a:p>
        </p:txBody>
      </p:sp>
      <p:sp>
        <p:nvSpPr>
          <p:cNvPr id="193" name="Google Shape;193;p29"/>
          <p:cNvSpPr txBox="1"/>
          <p:nvPr/>
        </p:nvSpPr>
        <p:spPr>
          <a:xfrm>
            <a:off x="621375" y="1810400"/>
            <a:ext cx="7713900" cy="47637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FFFF00"/>
              </a:buClr>
              <a:buSzPts val="2800"/>
              <a:buChar char="➔"/>
            </a:pPr>
            <a:r>
              <a:rPr lang="en-US" sz="2800">
                <a:solidFill>
                  <a:srgbClr val="FFFFFF"/>
                </a:solidFill>
              </a:rPr>
              <a:t>Most women prefer some kind of anesthesia</a:t>
            </a:r>
            <a:endParaRPr sz="2800">
              <a:solidFill>
                <a:srgbClr val="FFFFFF"/>
              </a:solidFill>
            </a:endParaRPr>
          </a:p>
          <a:p>
            <a:pPr indent="-406400" lvl="0" marL="457200" rtl="0" algn="l">
              <a:lnSpc>
                <a:spcPct val="115000"/>
              </a:lnSpc>
              <a:spcBef>
                <a:spcPts val="0"/>
              </a:spcBef>
              <a:spcAft>
                <a:spcPts val="0"/>
              </a:spcAft>
              <a:buClr>
                <a:srgbClr val="FFFF00"/>
              </a:buClr>
              <a:buSzPts val="2800"/>
              <a:buChar char="➔"/>
            </a:pPr>
            <a:r>
              <a:rPr lang="en-US" sz="2800">
                <a:solidFill>
                  <a:srgbClr val="FFFFFF"/>
                </a:solidFill>
              </a:rPr>
              <a:t>Natural (unmedicated) childbirth is becoming more popular because the anesthesia can make the newborn less alert after birth.</a:t>
            </a:r>
            <a:endParaRPr sz="2800">
              <a:solidFill>
                <a:srgbClr val="FFFFFF"/>
              </a:solidFill>
            </a:endParaRPr>
          </a:p>
          <a:p>
            <a:pPr indent="-406400" lvl="0" marL="457200" rtl="0" algn="l">
              <a:lnSpc>
                <a:spcPct val="115000"/>
              </a:lnSpc>
              <a:spcBef>
                <a:spcPts val="0"/>
              </a:spcBef>
              <a:spcAft>
                <a:spcPts val="0"/>
              </a:spcAft>
              <a:buClr>
                <a:srgbClr val="FFFF00"/>
              </a:buClr>
              <a:buSzPts val="2800"/>
              <a:buChar char="➔"/>
            </a:pPr>
            <a:r>
              <a:rPr lang="en-US" sz="2800">
                <a:solidFill>
                  <a:srgbClr val="FFFFFF"/>
                </a:solidFill>
              </a:rPr>
              <a:t>An epidural is given in the spinal sheath and numbs the patient from the waist down.</a:t>
            </a:r>
            <a:endParaRPr sz="2800">
              <a:solidFill>
                <a:srgbClr val="FFFFFF"/>
              </a:solidFill>
            </a:endParaRPr>
          </a:p>
          <a:p>
            <a:pPr indent="-406400" lvl="0" marL="457200" rtl="0" algn="l">
              <a:lnSpc>
                <a:spcPct val="115000"/>
              </a:lnSpc>
              <a:spcBef>
                <a:spcPts val="0"/>
              </a:spcBef>
              <a:spcAft>
                <a:spcPts val="0"/>
              </a:spcAft>
              <a:buClr>
                <a:srgbClr val="FFFF00"/>
              </a:buClr>
              <a:buSzPts val="2800"/>
              <a:buChar char="➔"/>
            </a:pPr>
            <a:r>
              <a:rPr lang="en-US" sz="2800">
                <a:solidFill>
                  <a:srgbClr val="FFFFFF"/>
                </a:solidFill>
              </a:rPr>
              <a:t>A saddle block numbs the area where you ride a  saddle.</a:t>
            </a:r>
            <a:endParaRPr sz="2800">
              <a:solidFill>
                <a:srgbClr val="FFFFFF"/>
              </a:solidFill>
            </a:endParaRPr>
          </a:p>
          <a:p>
            <a:pPr indent="-406400" lvl="0" marL="457200" rtl="0" algn="l">
              <a:lnSpc>
                <a:spcPct val="115000"/>
              </a:lnSpc>
              <a:spcBef>
                <a:spcPts val="0"/>
              </a:spcBef>
              <a:spcAft>
                <a:spcPts val="0"/>
              </a:spcAft>
              <a:buClr>
                <a:srgbClr val="FFFF00"/>
              </a:buClr>
              <a:buSzPts val="2800"/>
              <a:buChar char="➔"/>
            </a:pPr>
            <a:r>
              <a:rPr lang="en-US" sz="2800">
                <a:solidFill>
                  <a:srgbClr val="FFFFFF"/>
                </a:solidFill>
              </a:rPr>
              <a:t>A cervical block numbs the cervix.</a:t>
            </a:r>
            <a:endParaRPr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97" name="Shape 197"/>
        <p:cNvGrpSpPr/>
        <p:nvPr/>
      </p:nvGrpSpPr>
      <p:grpSpPr>
        <a:xfrm>
          <a:off x="0" y="0"/>
          <a:ext cx="0" cy="0"/>
          <a:chOff x="0" y="0"/>
          <a:chExt cx="0" cy="0"/>
        </a:xfrm>
      </p:grpSpPr>
      <p:sp>
        <p:nvSpPr>
          <p:cNvPr id="198" name="Google Shape;198;p30"/>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type="title"/>
          </p:nvPr>
        </p:nvSpPr>
        <p:spPr>
          <a:xfrm>
            <a:off x="457200" y="428400"/>
            <a:ext cx="7208700" cy="6336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chemeClr val="dk2"/>
                </a:solidFill>
              </a:rPr>
              <a:t>Epidural</a:t>
            </a:r>
            <a:endParaRPr sz="4800"/>
          </a:p>
        </p:txBody>
      </p:sp>
      <p:sp>
        <p:nvSpPr>
          <p:cNvPr id="200" name="Google Shape;200;p30"/>
          <p:cNvSpPr txBox="1"/>
          <p:nvPr>
            <p:ph idx="1" type="body"/>
          </p:nvPr>
        </p:nvSpPr>
        <p:spPr>
          <a:xfrm>
            <a:off x="250025" y="1362875"/>
            <a:ext cx="3646200" cy="5226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rgbClr val="FFFF00"/>
              </a:buClr>
              <a:buSzPts val="2400"/>
              <a:buChar char="➔"/>
            </a:pPr>
            <a:r>
              <a:rPr i="0" lang="en-US" sz="2400" u="none" cap="none" strike="noStrike">
                <a:solidFill>
                  <a:schemeClr val="dk1"/>
                </a:solidFill>
              </a:rPr>
              <a:t>Injection in back next to spinal canal.  </a:t>
            </a:r>
            <a:endParaRPr sz="2400"/>
          </a:p>
          <a:p>
            <a:pPr indent="-381000" lvl="0" marL="457200" marR="0" rtl="0" algn="l">
              <a:lnSpc>
                <a:spcPct val="115000"/>
              </a:lnSpc>
              <a:spcBef>
                <a:spcPts val="0"/>
              </a:spcBef>
              <a:spcAft>
                <a:spcPts val="0"/>
              </a:spcAft>
              <a:buClr>
                <a:srgbClr val="FFFF00"/>
              </a:buClr>
              <a:buSzPts val="2400"/>
              <a:buChar char="➔"/>
            </a:pPr>
            <a:r>
              <a:rPr i="0" lang="en-US" sz="2400" u="none" cap="none" strike="noStrike">
                <a:solidFill>
                  <a:schemeClr val="dk1"/>
                </a:solidFill>
              </a:rPr>
              <a:t>Numbs the lower half of the body</a:t>
            </a:r>
            <a:endParaRPr sz="2400"/>
          </a:p>
          <a:p>
            <a:pPr indent="-381000" lvl="0" marL="457200" marR="0" rtl="0" algn="l">
              <a:lnSpc>
                <a:spcPct val="115000"/>
              </a:lnSpc>
              <a:spcBef>
                <a:spcPts val="0"/>
              </a:spcBef>
              <a:spcAft>
                <a:spcPts val="0"/>
              </a:spcAft>
              <a:buClr>
                <a:srgbClr val="FFFF00"/>
              </a:buClr>
              <a:buSzPts val="2400"/>
              <a:buChar char="➔"/>
            </a:pPr>
            <a:r>
              <a:rPr i="0" lang="en-US" sz="2400" u="none" cap="none" strike="noStrike">
                <a:solidFill>
                  <a:schemeClr val="dk1"/>
                </a:solidFill>
              </a:rPr>
              <a:t>Given when mother is partially dilated </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Usually to about 4 cm</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Depends on the </a:t>
            </a:r>
            <a:r>
              <a:rPr lang="en-US" sz="2400">
                <a:solidFill>
                  <a:schemeClr val="dk1"/>
                </a:solidFill>
              </a:rPr>
              <a:t>anesthesiologist</a:t>
            </a:r>
            <a:endParaRPr i="0" sz="2400" u="none" cap="none" strike="noStrike">
              <a:solidFill>
                <a:schemeClr val="dk1"/>
              </a:solidFill>
            </a:endParaRPr>
          </a:p>
          <a:p>
            <a:pPr indent="-381000" lvl="0" marL="457200" marR="0" rtl="0" algn="l">
              <a:lnSpc>
                <a:spcPct val="115000"/>
              </a:lnSpc>
              <a:spcBef>
                <a:spcPts val="0"/>
              </a:spcBef>
              <a:spcAft>
                <a:spcPts val="0"/>
              </a:spcAft>
              <a:buClr>
                <a:srgbClr val="FFFF00"/>
              </a:buClr>
              <a:buSzPts val="2400"/>
              <a:buChar char="➔"/>
            </a:pPr>
            <a:r>
              <a:rPr i="0" lang="en-US" sz="2400" u="none" cap="none" strike="noStrike">
                <a:solidFill>
                  <a:schemeClr val="dk1"/>
                </a:solidFill>
              </a:rPr>
              <a:t>External/Internal Monitoring</a:t>
            </a:r>
            <a:endParaRPr sz="2400"/>
          </a:p>
        </p:txBody>
      </p:sp>
      <p:sp>
        <p:nvSpPr>
          <p:cNvPr id="201" name="Google Shape;201;p30"/>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02" name="Google Shape;202;p30"/>
          <p:cNvPicPr preferRelativeResize="0"/>
          <p:nvPr/>
        </p:nvPicPr>
        <p:blipFill>
          <a:blip r:embed="rId3">
            <a:alphaModFix/>
          </a:blip>
          <a:stretch>
            <a:fillRect/>
          </a:stretch>
        </p:blipFill>
        <p:spPr>
          <a:xfrm>
            <a:off x="3896225" y="1684895"/>
            <a:ext cx="5247774" cy="3148681"/>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06" name="Shape 206"/>
        <p:cNvGrpSpPr/>
        <p:nvPr/>
      </p:nvGrpSpPr>
      <p:grpSpPr>
        <a:xfrm>
          <a:off x="0" y="0"/>
          <a:ext cx="0" cy="0"/>
          <a:chOff x="0" y="0"/>
          <a:chExt cx="0" cy="0"/>
        </a:xfrm>
      </p:grpSpPr>
      <p:sp>
        <p:nvSpPr>
          <p:cNvPr id="207" name="Google Shape;207;p31"/>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txBox="1"/>
          <p:nvPr>
            <p:ph type="title"/>
          </p:nvPr>
        </p:nvSpPr>
        <p:spPr>
          <a:xfrm>
            <a:off x="457200" y="380900"/>
            <a:ext cx="7715400" cy="7602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rgbClr val="000000"/>
                </a:solidFill>
              </a:rPr>
              <a:t>Positions for Giving Birth</a:t>
            </a:r>
            <a:endParaRPr sz="4800">
              <a:solidFill>
                <a:srgbClr val="000000"/>
              </a:solidFill>
            </a:endParaRPr>
          </a:p>
        </p:txBody>
      </p:sp>
      <p:sp>
        <p:nvSpPr>
          <p:cNvPr id="209" name="Google Shape;209;p31"/>
          <p:cNvSpPr txBox="1"/>
          <p:nvPr>
            <p:ph idx="1" type="body"/>
          </p:nvPr>
        </p:nvSpPr>
        <p:spPr>
          <a:xfrm>
            <a:off x="250025" y="1774675"/>
            <a:ext cx="2664300" cy="3685200"/>
          </a:xfrm>
          <a:prstGeom prst="rect">
            <a:avLst/>
          </a:prstGeom>
          <a:noFill/>
          <a:ln>
            <a:noFill/>
          </a:ln>
        </p:spPr>
        <p:txBody>
          <a:bodyPr anchorCtr="0" anchor="t" bIns="45700" lIns="91425" spcFirstLastPara="1" rIns="91425" wrap="square" tIns="45700">
            <a:noAutofit/>
          </a:bodyPr>
          <a:lstStyle/>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Lie on back</a:t>
            </a:r>
            <a:endParaRPr/>
          </a:p>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Squatting</a:t>
            </a:r>
            <a:endParaRPr/>
          </a:p>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Lie on side</a:t>
            </a:r>
            <a:endParaRPr/>
          </a:p>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Sitting</a:t>
            </a:r>
            <a:endParaRPr/>
          </a:p>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Kneeling</a:t>
            </a:r>
            <a:endParaRPr/>
          </a:p>
          <a:p>
            <a:pPr indent="-412750" lvl="0" marL="457200" marR="0" rtl="0" algn="l">
              <a:lnSpc>
                <a:spcPct val="150000"/>
              </a:lnSpc>
              <a:spcBef>
                <a:spcPts val="0"/>
              </a:spcBef>
              <a:spcAft>
                <a:spcPts val="0"/>
              </a:spcAft>
              <a:buClr>
                <a:srgbClr val="FFFF00"/>
              </a:buClr>
              <a:buSzPts val="2900"/>
              <a:buChar char="➔"/>
            </a:pPr>
            <a:r>
              <a:rPr i="0" lang="en-US" sz="2900" u="none" cap="none" strike="noStrike">
                <a:solidFill>
                  <a:schemeClr val="dk1"/>
                </a:solidFill>
              </a:rPr>
              <a:t>In water</a:t>
            </a:r>
            <a:endParaRPr i="0" sz="2900" u="none">
              <a:solidFill>
                <a:schemeClr val="dk1"/>
              </a:solidFill>
            </a:endParaRPr>
          </a:p>
        </p:txBody>
      </p:sp>
      <p:sp>
        <p:nvSpPr>
          <p:cNvPr id="210" name="Google Shape;210;p31"/>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11" name="Google Shape;211;p31"/>
          <p:cNvPicPr preferRelativeResize="0"/>
          <p:nvPr/>
        </p:nvPicPr>
        <p:blipFill rotWithShape="1">
          <a:blip r:embed="rId3">
            <a:alphaModFix/>
          </a:blip>
          <a:srcRect b="0" l="0" r="22251" t="0"/>
          <a:stretch/>
        </p:blipFill>
        <p:spPr>
          <a:xfrm>
            <a:off x="2914325" y="1669575"/>
            <a:ext cx="6114474" cy="4423826"/>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15" name="Shape 215"/>
        <p:cNvGrpSpPr/>
        <p:nvPr/>
      </p:nvGrpSpPr>
      <p:grpSpPr>
        <a:xfrm>
          <a:off x="0" y="0"/>
          <a:ext cx="0" cy="0"/>
          <a:chOff x="0" y="0"/>
          <a:chExt cx="0" cy="0"/>
        </a:xfrm>
      </p:grpSpPr>
      <p:sp>
        <p:nvSpPr>
          <p:cNvPr id="216" name="Google Shape;216;p32"/>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txBox="1"/>
          <p:nvPr>
            <p:ph type="title"/>
          </p:nvPr>
        </p:nvSpPr>
        <p:spPr>
          <a:xfrm>
            <a:off x="365100" y="485875"/>
            <a:ext cx="8029500" cy="5445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lang="en-US" sz="4800">
                <a:solidFill>
                  <a:srgbClr val="000000"/>
                </a:solidFill>
              </a:rPr>
              <a:t>Helping Mom Deliver</a:t>
            </a:r>
            <a:endParaRPr sz="4800">
              <a:solidFill>
                <a:srgbClr val="000000"/>
              </a:solidFill>
            </a:endParaRPr>
          </a:p>
        </p:txBody>
      </p:sp>
      <p:sp>
        <p:nvSpPr>
          <p:cNvPr id="218" name="Google Shape;218;p32"/>
          <p:cNvSpPr txBox="1"/>
          <p:nvPr>
            <p:ph idx="1" type="body"/>
          </p:nvPr>
        </p:nvSpPr>
        <p:spPr>
          <a:xfrm>
            <a:off x="365100" y="1378700"/>
            <a:ext cx="8401200" cy="5326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700"/>
              </a:spcBef>
              <a:spcAft>
                <a:spcPts val="0"/>
              </a:spcAft>
              <a:buClr>
                <a:srgbClr val="FFFF00"/>
              </a:buClr>
              <a:buSzPts val="2400"/>
              <a:buChar char="➔"/>
            </a:pPr>
            <a:r>
              <a:rPr i="0" lang="en-US" sz="2400" u="none">
                <a:solidFill>
                  <a:schemeClr val="dk1"/>
                </a:solidFill>
              </a:rPr>
              <a:t>Sometimes forceps or a vacuum is used if progress is not being made and the baby is in the birth canal too long.</a:t>
            </a:r>
            <a:endParaRPr sz="2400"/>
          </a:p>
          <a:p>
            <a:pPr indent="-208597" lvl="0" marL="319087" marR="0" rtl="0" algn="l">
              <a:spcBef>
                <a:spcPts val="700"/>
              </a:spcBef>
              <a:spcAft>
                <a:spcPts val="0"/>
              </a:spcAft>
              <a:buClr>
                <a:schemeClr val="accent2"/>
              </a:buClr>
              <a:buSzPts val="1740"/>
              <a:buFont typeface="Noto Sans Symbols"/>
              <a:buNone/>
            </a:pPr>
            <a:r>
              <a:t/>
            </a:r>
            <a:endParaRPr i="0" sz="2400" u="none">
              <a:solidFill>
                <a:schemeClr val="dk1"/>
              </a:solidFill>
            </a:endParaRPr>
          </a:p>
        </p:txBody>
      </p:sp>
      <p:sp>
        <p:nvSpPr>
          <p:cNvPr id="219" name="Google Shape;219;p32"/>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20" name="Google Shape;220;p32"/>
          <p:cNvPicPr preferRelativeResize="0"/>
          <p:nvPr/>
        </p:nvPicPr>
        <p:blipFill>
          <a:blip r:embed="rId3">
            <a:alphaModFix/>
          </a:blip>
          <a:stretch>
            <a:fillRect/>
          </a:stretch>
        </p:blipFill>
        <p:spPr>
          <a:xfrm>
            <a:off x="870725" y="2530679"/>
            <a:ext cx="7637501" cy="4009688"/>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24" name="Shape 224"/>
        <p:cNvGrpSpPr/>
        <p:nvPr/>
      </p:nvGrpSpPr>
      <p:grpSpPr>
        <a:xfrm>
          <a:off x="0" y="0"/>
          <a:ext cx="0" cy="0"/>
          <a:chOff x="0" y="0"/>
          <a:chExt cx="0" cy="0"/>
        </a:xfrm>
      </p:grpSpPr>
      <p:sp>
        <p:nvSpPr>
          <p:cNvPr id="225" name="Google Shape;225;p33"/>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txBox="1"/>
          <p:nvPr>
            <p:ph type="title"/>
          </p:nvPr>
        </p:nvSpPr>
        <p:spPr>
          <a:xfrm>
            <a:off x="457200" y="365050"/>
            <a:ext cx="7272000" cy="6654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rgbClr val="000000"/>
                </a:solidFill>
              </a:rPr>
              <a:t>Episiotomy</a:t>
            </a:r>
            <a:endParaRPr sz="4800">
              <a:solidFill>
                <a:srgbClr val="000000"/>
              </a:solidFill>
            </a:endParaRPr>
          </a:p>
        </p:txBody>
      </p:sp>
      <p:sp>
        <p:nvSpPr>
          <p:cNvPr id="227" name="Google Shape;227;p33"/>
          <p:cNvSpPr txBox="1"/>
          <p:nvPr>
            <p:ph idx="1" type="body"/>
          </p:nvPr>
        </p:nvSpPr>
        <p:spPr>
          <a:xfrm>
            <a:off x="250025" y="1670700"/>
            <a:ext cx="3993600" cy="4526100"/>
          </a:xfrm>
          <a:prstGeom prst="rect">
            <a:avLst/>
          </a:prstGeom>
          <a:noFill/>
          <a:ln>
            <a:noFill/>
          </a:ln>
        </p:spPr>
        <p:txBody>
          <a:bodyPr anchorCtr="0" anchor="t" bIns="45700" lIns="91425" spcFirstLastPara="1" rIns="91425" wrap="square" tIns="45700">
            <a:noAutofit/>
          </a:bodyPr>
          <a:lstStyle/>
          <a:p>
            <a:pPr indent="-412750" lvl="0" marL="457200" marR="0" rtl="0" algn="l">
              <a:lnSpc>
                <a:spcPct val="100000"/>
              </a:lnSpc>
              <a:spcBef>
                <a:spcPts val="0"/>
              </a:spcBef>
              <a:spcAft>
                <a:spcPts val="0"/>
              </a:spcAft>
              <a:buClr>
                <a:srgbClr val="FFFF00"/>
              </a:buClr>
              <a:buSzPts val="2900"/>
              <a:buFont typeface="Questrial"/>
              <a:buChar char="➔"/>
            </a:pPr>
            <a:r>
              <a:rPr b="0" i="0" lang="en-US" sz="2900" u="none">
                <a:solidFill>
                  <a:schemeClr val="dk1"/>
                </a:solidFill>
                <a:latin typeface="Questrial"/>
                <a:ea typeface="Questrial"/>
                <a:cs typeface="Questrial"/>
                <a:sym typeface="Questrial"/>
              </a:rPr>
              <a:t>An episiotomy is a surgical cut in the perineum to enlarge the vaginal opening to make birth easier and prevent tearing.</a:t>
            </a:r>
            <a:endParaRPr/>
          </a:p>
          <a:p>
            <a:pPr indent="-412750" lvl="0" marL="457200" marR="0" rtl="0" algn="l">
              <a:lnSpc>
                <a:spcPct val="100000"/>
              </a:lnSpc>
              <a:spcBef>
                <a:spcPts val="0"/>
              </a:spcBef>
              <a:spcAft>
                <a:spcPts val="0"/>
              </a:spcAft>
              <a:buClr>
                <a:srgbClr val="FFFF00"/>
              </a:buClr>
              <a:buSzPts val="2900"/>
              <a:buFont typeface="Questrial"/>
              <a:buChar char="➔"/>
            </a:pPr>
            <a:r>
              <a:rPr b="0" i="0" lang="en-US" sz="2900" u="none">
                <a:solidFill>
                  <a:schemeClr val="dk1"/>
                </a:solidFill>
                <a:latin typeface="Questrial"/>
                <a:ea typeface="Questrial"/>
                <a:cs typeface="Questrial"/>
                <a:sym typeface="Questrial"/>
              </a:rPr>
              <a:t>The cut is stitched back together after delivery.</a:t>
            </a:r>
            <a:endParaRPr/>
          </a:p>
        </p:txBody>
      </p:sp>
      <p:sp>
        <p:nvSpPr>
          <p:cNvPr id="228" name="Google Shape;228;p33"/>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29" name="Google Shape;229;p33"/>
          <p:cNvPicPr preferRelativeResize="0"/>
          <p:nvPr/>
        </p:nvPicPr>
        <p:blipFill>
          <a:blip r:embed="rId3">
            <a:alphaModFix/>
          </a:blip>
          <a:stretch>
            <a:fillRect/>
          </a:stretch>
        </p:blipFill>
        <p:spPr>
          <a:xfrm>
            <a:off x="4243625" y="1964058"/>
            <a:ext cx="4616575" cy="3770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33" name="Shape 233"/>
        <p:cNvGrpSpPr/>
        <p:nvPr/>
      </p:nvGrpSpPr>
      <p:grpSpPr>
        <a:xfrm>
          <a:off x="0" y="0"/>
          <a:ext cx="0" cy="0"/>
          <a:chOff x="0" y="0"/>
          <a:chExt cx="0" cy="0"/>
        </a:xfrm>
      </p:grpSpPr>
      <p:sp>
        <p:nvSpPr>
          <p:cNvPr id="234" name="Google Shape;234;p34"/>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txBox="1"/>
          <p:nvPr>
            <p:ph type="title"/>
          </p:nvPr>
        </p:nvSpPr>
        <p:spPr>
          <a:xfrm>
            <a:off x="457200" y="365050"/>
            <a:ext cx="7272000" cy="6654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lang="en-US" sz="4800">
                <a:solidFill>
                  <a:srgbClr val="000000"/>
                </a:solidFill>
              </a:rPr>
              <a:t>Fontanelle</a:t>
            </a:r>
            <a:endParaRPr sz="4800">
              <a:solidFill>
                <a:srgbClr val="000000"/>
              </a:solidFill>
            </a:endParaRPr>
          </a:p>
        </p:txBody>
      </p:sp>
      <p:sp>
        <p:nvSpPr>
          <p:cNvPr id="236" name="Google Shape;236;p34"/>
          <p:cNvSpPr txBox="1"/>
          <p:nvPr>
            <p:ph idx="1" type="body"/>
          </p:nvPr>
        </p:nvSpPr>
        <p:spPr>
          <a:xfrm>
            <a:off x="250025" y="1030450"/>
            <a:ext cx="8436900" cy="806700"/>
          </a:xfrm>
          <a:prstGeom prst="rect">
            <a:avLst/>
          </a:prstGeom>
          <a:noFill/>
          <a:ln>
            <a:noFill/>
          </a:ln>
        </p:spPr>
        <p:txBody>
          <a:bodyPr anchorCtr="0" anchor="t" bIns="45700" lIns="91425" spcFirstLastPara="1" rIns="91425" wrap="square" tIns="45700">
            <a:noAutofit/>
          </a:bodyPr>
          <a:lstStyle/>
          <a:p>
            <a:pPr indent="0" lvl="0" marL="0" rtl="0" algn="l">
              <a:spcBef>
                <a:spcPts val="700"/>
              </a:spcBef>
              <a:spcAft>
                <a:spcPts val="0"/>
              </a:spcAft>
              <a:buNone/>
            </a:pPr>
            <a:r>
              <a:rPr lang="en-US" sz="3000">
                <a:solidFill>
                  <a:schemeClr val="dk1"/>
                </a:solidFill>
              </a:rPr>
              <a:t>Fontanelles are the soft spot on the baby’s head.</a:t>
            </a:r>
            <a:endParaRPr sz="3000">
              <a:solidFill>
                <a:schemeClr val="dk1"/>
              </a:solidFill>
            </a:endParaRPr>
          </a:p>
          <a:p>
            <a:pPr indent="0" lvl="0" marL="0" marR="0" rtl="0" algn="l">
              <a:lnSpc>
                <a:spcPct val="100000"/>
              </a:lnSpc>
              <a:spcBef>
                <a:spcPts val="700"/>
              </a:spcBef>
              <a:spcAft>
                <a:spcPts val="0"/>
              </a:spcAft>
              <a:buNone/>
            </a:pPr>
            <a:r>
              <a:t/>
            </a:r>
            <a:endParaRPr sz="2900">
              <a:solidFill>
                <a:schemeClr val="dk1"/>
              </a:solidFill>
              <a:latin typeface="Questrial"/>
              <a:ea typeface="Questrial"/>
              <a:cs typeface="Questrial"/>
              <a:sym typeface="Questrial"/>
            </a:endParaRPr>
          </a:p>
        </p:txBody>
      </p:sp>
      <p:sp>
        <p:nvSpPr>
          <p:cNvPr id="237" name="Google Shape;237;p34"/>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38" name="Google Shape;238;p34"/>
          <p:cNvPicPr preferRelativeResize="0"/>
          <p:nvPr/>
        </p:nvPicPr>
        <p:blipFill>
          <a:blip r:embed="rId3">
            <a:alphaModFix/>
          </a:blip>
          <a:stretch>
            <a:fillRect/>
          </a:stretch>
        </p:blipFill>
        <p:spPr>
          <a:xfrm>
            <a:off x="1600650" y="1837150"/>
            <a:ext cx="5620450" cy="479987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42" name="Shape 242"/>
        <p:cNvGrpSpPr/>
        <p:nvPr/>
      </p:nvGrpSpPr>
      <p:grpSpPr>
        <a:xfrm>
          <a:off x="0" y="0"/>
          <a:ext cx="0" cy="0"/>
          <a:chOff x="0" y="0"/>
          <a:chExt cx="0" cy="0"/>
        </a:xfrm>
      </p:grpSpPr>
      <p:sp>
        <p:nvSpPr>
          <p:cNvPr id="243" name="Google Shape;243;p35"/>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5"/>
          <p:cNvSpPr txBox="1"/>
          <p:nvPr>
            <p:ph type="title"/>
          </p:nvPr>
        </p:nvSpPr>
        <p:spPr>
          <a:xfrm>
            <a:off x="457200" y="380900"/>
            <a:ext cx="7525500" cy="7056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chemeClr val="dk2"/>
                </a:solidFill>
              </a:rPr>
              <a:t>Breech Delivery</a:t>
            </a:r>
            <a:endParaRPr sz="4800"/>
          </a:p>
        </p:txBody>
      </p:sp>
      <p:sp>
        <p:nvSpPr>
          <p:cNvPr id="245" name="Google Shape;245;p35"/>
          <p:cNvSpPr txBox="1"/>
          <p:nvPr>
            <p:ph idx="1" type="body"/>
          </p:nvPr>
        </p:nvSpPr>
        <p:spPr>
          <a:xfrm>
            <a:off x="250025" y="4682475"/>
            <a:ext cx="8436900" cy="1870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0"/>
              </a:spcBef>
              <a:spcAft>
                <a:spcPts val="0"/>
              </a:spcAft>
              <a:buClr>
                <a:srgbClr val="FFFF00"/>
              </a:buClr>
              <a:buSzPts val="2400"/>
              <a:buFont typeface="Questrial"/>
              <a:buChar char="➔"/>
            </a:pPr>
            <a:r>
              <a:rPr b="0" i="0" lang="en-US" sz="2400" u="none">
                <a:solidFill>
                  <a:schemeClr val="dk1"/>
                </a:solidFill>
                <a:latin typeface="Questrial"/>
                <a:ea typeface="Questrial"/>
                <a:cs typeface="Questrial"/>
                <a:sym typeface="Questrial"/>
              </a:rPr>
              <a:t>A breech delivery is when a baby is born feet or butt first.</a:t>
            </a:r>
            <a:endParaRPr sz="2400"/>
          </a:p>
          <a:p>
            <a:pPr indent="-381000" lvl="0" marL="457200" marR="0" rtl="0" algn="l">
              <a:lnSpc>
                <a:spcPct val="90000"/>
              </a:lnSpc>
              <a:spcBef>
                <a:spcPts val="0"/>
              </a:spcBef>
              <a:spcAft>
                <a:spcPts val="0"/>
              </a:spcAft>
              <a:buClr>
                <a:srgbClr val="FFFF00"/>
              </a:buClr>
              <a:buSzPts val="2400"/>
              <a:buFont typeface="Questrial"/>
              <a:buChar char="➔"/>
            </a:pPr>
            <a:r>
              <a:rPr lang="en-US" sz="2400">
                <a:solidFill>
                  <a:schemeClr val="dk1"/>
                </a:solidFill>
                <a:latin typeface="Questrial"/>
                <a:ea typeface="Questrial"/>
                <a:cs typeface="Questrial"/>
                <a:sym typeface="Questrial"/>
              </a:rPr>
              <a:t>C</a:t>
            </a:r>
            <a:r>
              <a:rPr b="0" i="0" lang="en-US" sz="2400" u="none">
                <a:solidFill>
                  <a:schemeClr val="dk1"/>
                </a:solidFill>
                <a:latin typeface="Questrial"/>
                <a:ea typeface="Questrial"/>
                <a:cs typeface="Questrial"/>
                <a:sym typeface="Questrial"/>
              </a:rPr>
              <a:t>oncern because the cord and head must come at the same time pinching off the oxygen supply as the baby descends through the birth canal.</a:t>
            </a:r>
            <a:endParaRPr sz="2400"/>
          </a:p>
          <a:p>
            <a:pPr indent="-381000" lvl="0" marL="457200" marR="0" rtl="0" algn="l">
              <a:lnSpc>
                <a:spcPct val="90000"/>
              </a:lnSpc>
              <a:spcBef>
                <a:spcPts val="0"/>
              </a:spcBef>
              <a:spcAft>
                <a:spcPts val="0"/>
              </a:spcAft>
              <a:buClr>
                <a:srgbClr val="FFFF00"/>
              </a:buClr>
              <a:buSzPts val="2400"/>
              <a:buFont typeface="Questrial"/>
              <a:buChar char="➔"/>
            </a:pPr>
            <a:r>
              <a:rPr b="0" i="0" lang="en-US" sz="2400" u="none">
                <a:solidFill>
                  <a:schemeClr val="dk1"/>
                </a:solidFill>
                <a:latin typeface="Questrial"/>
                <a:ea typeface="Questrial"/>
                <a:cs typeface="Questrial"/>
                <a:sym typeface="Questrial"/>
              </a:rPr>
              <a:t>Many breech babies use cesarean delivery.</a:t>
            </a:r>
            <a:endParaRPr sz="2400"/>
          </a:p>
        </p:txBody>
      </p:sp>
      <p:sp>
        <p:nvSpPr>
          <p:cNvPr id="246" name="Google Shape;246;p35"/>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47" name="Google Shape;247;p35"/>
          <p:cNvPicPr preferRelativeResize="0"/>
          <p:nvPr/>
        </p:nvPicPr>
        <p:blipFill>
          <a:blip r:embed="rId3">
            <a:alphaModFix/>
          </a:blip>
          <a:stretch>
            <a:fillRect/>
          </a:stretch>
        </p:blipFill>
        <p:spPr>
          <a:xfrm>
            <a:off x="1093350" y="1341140"/>
            <a:ext cx="6889350" cy="334133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93" name="Shape 93"/>
        <p:cNvGrpSpPr/>
        <p:nvPr/>
      </p:nvGrpSpPr>
      <p:grpSpPr>
        <a:xfrm>
          <a:off x="0" y="0"/>
          <a:ext cx="0" cy="0"/>
          <a:chOff x="0" y="0"/>
          <a:chExt cx="0" cy="0"/>
        </a:xfrm>
      </p:grpSpPr>
      <p:sp>
        <p:nvSpPr>
          <p:cNvPr id="94" name="Google Shape;94;p18"/>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ph type="title"/>
          </p:nvPr>
        </p:nvSpPr>
        <p:spPr>
          <a:xfrm>
            <a:off x="457200" y="300150"/>
            <a:ext cx="7414500" cy="7143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chemeClr val="dk2"/>
                </a:solidFill>
              </a:rPr>
              <a:t>Who does what?</a:t>
            </a:r>
            <a:endParaRPr sz="4800"/>
          </a:p>
        </p:txBody>
      </p:sp>
      <p:sp>
        <p:nvSpPr>
          <p:cNvPr id="96" name="Google Shape;96;p18"/>
          <p:cNvSpPr txBox="1"/>
          <p:nvPr>
            <p:ph idx="1" type="body"/>
          </p:nvPr>
        </p:nvSpPr>
        <p:spPr>
          <a:xfrm>
            <a:off x="254850" y="1261225"/>
            <a:ext cx="8711400" cy="5596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FFFF00"/>
              </a:buClr>
              <a:buSzPts val="2400"/>
              <a:buChar char="➔"/>
            </a:pPr>
            <a:r>
              <a:rPr i="0" lang="en-US" sz="2400" u="sng">
                <a:solidFill>
                  <a:schemeClr val="dk1"/>
                </a:solidFill>
              </a:rPr>
              <a:t>Obstetrician</a:t>
            </a:r>
            <a:r>
              <a:rPr i="0" lang="en-US" sz="2400" u="none">
                <a:solidFill>
                  <a:schemeClr val="dk1"/>
                </a:solidFill>
              </a:rPr>
              <a:t> – concerned with pregnancy and childbirth</a:t>
            </a:r>
            <a:endParaRPr i="0" sz="2400" u="none">
              <a:solidFill>
                <a:schemeClr val="dk1"/>
              </a:solidFill>
            </a:endParaRPr>
          </a:p>
          <a:p>
            <a:pPr indent="0" lvl="0" marL="0" marR="0" rtl="0" algn="l">
              <a:lnSpc>
                <a:spcPct val="100000"/>
              </a:lnSpc>
              <a:spcBef>
                <a:spcPts val="0"/>
              </a:spcBef>
              <a:spcAft>
                <a:spcPts val="0"/>
              </a:spcAft>
              <a:buNone/>
            </a:pPr>
            <a:r>
              <a:t/>
            </a:r>
            <a:endParaRPr sz="1200">
              <a:solidFill>
                <a:schemeClr val="dk1"/>
              </a:solidFill>
            </a:endParaRPr>
          </a:p>
          <a:p>
            <a:pPr indent="-381000" lvl="0" marL="457200" marR="0" rtl="0" algn="l">
              <a:lnSpc>
                <a:spcPct val="100000"/>
              </a:lnSpc>
              <a:spcBef>
                <a:spcPts val="700"/>
              </a:spcBef>
              <a:spcAft>
                <a:spcPts val="0"/>
              </a:spcAft>
              <a:buClr>
                <a:srgbClr val="FFFF00"/>
              </a:buClr>
              <a:buSzPts val="2400"/>
              <a:buChar char="➔"/>
            </a:pPr>
            <a:r>
              <a:rPr i="0" lang="en-US" sz="2400" u="sng">
                <a:solidFill>
                  <a:schemeClr val="dk1"/>
                </a:solidFill>
              </a:rPr>
              <a:t>OBGYN</a:t>
            </a:r>
            <a:r>
              <a:rPr i="0" lang="en-US" sz="2400" u="none">
                <a:solidFill>
                  <a:schemeClr val="dk1"/>
                </a:solidFill>
              </a:rPr>
              <a:t> – Obstetrician/gynecologist – specializes in pregnancy, childbirth and other female concerns</a:t>
            </a:r>
            <a:endParaRPr sz="2400"/>
          </a:p>
          <a:p>
            <a:pPr indent="0" lvl="0" marL="0" marR="0" rtl="0" algn="l">
              <a:lnSpc>
                <a:spcPct val="100000"/>
              </a:lnSpc>
              <a:spcBef>
                <a:spcPts val="700"/>
              </a:spcBef>
              <a:spcAft>
                <a:spcPts val="0"/>
              </a:spcAft>
              <a:buNone/>
            </a:pPr>
            <a:r>
              <a:t/>
            </a:r>
            <a:endParaRPr i="0" sz="1200" u="none">
              <a:solidFill>
                <a:schemeClr val="dk1"/>
              </a:solidFill>
            </a:endParaRPr>
          </a:p>
          <a:p>
            <a:pPr indent="-381000" lvl="0" marL="457200" marR="0" rtl="0" algn="l">
              <a:lnSpc>
                <a:spcPct val="100000"/>
              </a:lnSpc>
              <a:spcBef>
                <a:spcPts val="700"/>
              </a:spcBef>
              <a:spcAft>
                <a:spcPts val="0"/>
              </a:spcAft>
              <a:buClr>
                <a:srgbClr val="FFFF00"/>
              </a:buClr>
              <a:buSzPts val="2400"/>
              <a:buChar char="➔"/>
            </a:pPr>
            <a:r>
              <a:rPr i="0" lang="en-US" sz="2400" u="sng">
                <a:solidFill>
                  <a:schemeClr val="dk1"/>
                </a:solidFill>
              </a:rPr>
              <a:t>Mid-Wife </a:t>
            </a:r>
            <a:r>
              <a:rPr i="0" lang="en-US" sz="2400" u="none">
                <a:solidFill>
                  <a:schemeClr val="dk1"/>
                </a:solidFill>
              </a:rPr>
              <a:t>- provides gynecological examinations, contraceptive counseling, prescriptions, and labor and delivery care. Providing expert care during labor, delivery, and after birth is a specialty of midwives that makes them unique. </a:t>
            </a:r>
            <a:endParaRPr sz="2400">
              <a:solidFill>
                <a:schemeClr val="dk1"/>
              </a:solidFill>
            </a:endParaRPr>
          </a:p>
          <a:p>
            <a:pPr indent="0" lvl="0" marL="0" marR="0" rtl="0" algn="l">
              <a:lnSpc>
                <a:spcPct val="100000"/>
              </a:lnSpc>
              <a:spcBef>
                <a:spcPts val="700"/>
              </a:spcBef>
              <a:spcAft>
                <a:spcPts val="0"/>
              </a:spcAft>
              <a:buNone/>
            </a:pPr>
            <a:r>
              <a:t/>
            </a:r>
            <a:endParaRPr sz="1200">
              <a:solidFill>
                <a:schemeClr val="dk1"/>
              </a:solidFill>
            </a:endParaRPr>
          </a:p>
          <a:p>
            <a:pPr indent="-381000" lvl="0" marL="457200" marR="0" rtl="0" algn="l">
              <a:lnSpc>
                <a:spcPct val="100000"/>
              </a:lnSpc>
              <a:spcBef>
                <a:spcPts val="700"/>
              </a:spcBef>
              <a:spcAft>
                <a:spcPts val="0"/>
              </a:spcAft>
              <a:buClr>
                <a:srgbClr val="FFFF00"/>
              </a:buClr>
              <a:buSzPts val="2400"/>
              <a:buChar char="➔"/>
            </a:pPr>
            <a:r>
              <a:rPr i="0" lang="en-US" sz="2400" u="sng">
                <a:solidFill>
                  <a:schemeClr val="dk1"/>
                </a:solidFill>
              </a:rPr>
              <a:t>Labor and Delivery Nurse</a:t>
            </a:r>
            <a:r>
              <a:rPr i="0" lang="en-US" sz="2400" u="none">
                <a:solidFill>
                  <a:schemeClr val="dk1"/>
                </a:solidFill>
              </a:rPr>
              <a:t> - care for women during labor and childbirth, monitoring the baby and the mother, coaching mothers and assisting doctors. </a:t>
            </a:r>
            <a:endParaRPr sz="2400"/>
          </a:p>
        </p:txBody>
      </p:sp>
      <p:sp>
        <p:nvSpPr>
          <p:cNvPr id="97" name="Google Shape;97;p18"/>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51" name="Shape 251"/>
        <p:cNvGrpSpPr/>
        <p:nvPr/>
      </p:nvGrpSpPr>
      <p:grpSpPr>
        <a:xfrm>
          <a:off x="0" y="0"/>
          <a:ext cx="0" cy="0"/>
          <a:chOff x="0" y="0"/>
          <a:chExt cx="0" cy="0"/>
        </a:xfrm>
      </p:grpSpPr>
      <p:sp>
        <p:nvSpPr>
          <p:cNvPr id="252" name="Google Shape;252;p36"/>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6"/>
          <p:cNvSpPr txBox="1"/>
          <p:nvPr>
            <p:ph idx="1" type="body"/>
          </p:nvPr>
        </p:nvSpPr>
        <p:spPr>
          <a:xfrm>
            <a:off x="457200" y="1378700"/>
            <a:ext cx="4468800" cy="5342400"/>
          </a:xfrm>
          <a:prstGeom prst="rect">
            <a:avLst/>
          </a:prstGeom>
          <a:noFill/>
          <a:ln>
            <a:noFill/>
          </a:ln>
        </p:spPr>
        <p:txBody>
          <a:bodyPr anchorCtr="0" anchor="t" bIns="45700" lIns="91425" spcFirstLastPara="1" rIns="91425" wrap="square" tIns="45700">
            <a:noAutofit/>
          </a:bodyPr>
          <a:lstStyle/>
          <a:p>
            <a:pPr indent="-406400" lvl="0" marL="457200" marR="0" rtl="0" algn="l">
              <a:spcBef>
                <a:spcPts val="0"/>
              </a:spcBef>
              <a:spcAft>
                <a:spcPts val="0"/>
              </a:spcAft>
              <a:buClr>
                <a:srgbClr val="FFFF00"/>
              </a:buClr>
              <a:buSzPts val="2800"/>
              <a:buChar char="➔"/>
            </a:pPr>
            <a:r>
              <a:rPr i="0" lang="en-US" sz="2800" u="none" cap="none" strike="noStrike">
                <a:solidFill>
                  <a:schemeClr val="dk1"/>
                </a:solidFill>
              </a:rPr>
              <a:t>Baby is born 37 weeks or less</a:t>
            </a:r>
            <a:endParaRPr i="0" sz="2800" u="none" cap="none" strike="noStrike">
              <a:solidFill>
                <a:schemeClr val="dk1"/>
              </a:solidFill>
            </a:endParaRPr>
          </a:p>
          <a:p>
            <a:pPr indent="-406400" lvl="0" marL="457200" marR="0" rtl="0" algn="l">
              <a:spcBef>
                <a:spcPts val="0"/>
              </a:spcBef>
              <a:spcAft>
                <a:spcPts val="0"/>
              </a:spcAft>
              <a:buClr>
                <a:srgbClr val="FFFF00"/>
              </a:buClr>
              <a:buSzPts val="2800"/>
              <a:buChar char="➔"/>
            </a:pPr>
            <a:r>
              <a:rPr b="1" i="0" lang="en-US" sz="2800" u="sng" cap="none" strike="noStrike">
                <a:solidFill>
                  <a:schemeClr val="dk1"/>
                </a:solidFill>
              </a:rPr>
              <a:t>Warning Signs:</a:t>
            </a:r>
            <a:endParaRPr sz="2800"/>
          </a:p>
          <a:p>
            <a:pPr indent="-406400" lvl="1" marL="914400" marR="0" rtl="0" algn="l">
              <a:spcBef>
                <a:spcPts val="0"/>
              </a:spcBef>
              <a:spcAft>
                <a:spcPts val="0"/>
              </a:spcAft>
              <a:buClr>
                <a:srgbClr val="F9B44E"/>
              </a:buClr>
              <a:buSzPts val="2800"/>
              <a:buChar char="◆"/>
            </a:pPr>
            <a:r>
              <a:rPr i="0" lang="en-US" u="none" cap="none" strike="noStrike">
                <a:solidFill>
                  <a:schemeClr val="dk1"/>
                </a:solidFill>
              </a:rPr>
              <a:t>Contractions every 10 minutes or less</a:t>
            </a:r>
            <a:endParaRPr/>
          </a:p>
          <a:p>
            <a:pPr indent="-406400" lvl="1" marL="914400" marR="0" rtl="0" algn="l">
              <a:spcBef>
                <a:spcPts val="0"/>
              </a:spcBef>
              <a:spcAft>
                <a:spcPts val="0"/>
              </a:spcAft>
              <a:buClr>
                <a:srgbClr val="F9B44E"/>
              </a:buClr>
              <a:buSzPts val="2800"/>
              <a:buChar char="◆"/>
            </a:pPr>
            <a:r>
              <a:rPr i="0" lang="en-US" u="none" cap="none" strike="noStrike">
                <a:solidFill>
                  <a:schemeClr val="dk1"/>
                </a:solidFill>
              </a:rPr>
              <a:t>Constant, dull backache</a:t>
            </a:r>
            <a:endParaRPr/>
          </a:p>
          <a:p>
            <a:pPr indent="-406400" lvl="1" marL="914400" marR="0" rtl="0" algn="l">
              <a:spcBef>
                <a:spcPts val="0"/>
              </a:spcBef>
              <a:spcAft>
                <a:spcPts val="0"/>
              </a:spcAft>
              <a:buClr>
                <a:srgbClr val="F9B44E"/>
              </a:buClr>
              <a:buSzPts val="2800"/>
              <a:buChar char="◆"/>
            </a:pPr>
            <a:r>
              <a:rPr i="0" lang="en-US" u="none" cap="none" strike="noStrike">
                <a:solidFill>
                  <a:schemeClr val="dk1"/>
                </a:solidFill>
              </a:rPr>
              <a:t>Leaking fluid or blood</a:t>
            </a:r>
            <a:endParaRPr/>
          </a:p>
          <a:p>
            <a:pPr indent="-406400" lvl="0" marL="457200" marR="0" rtl="0" algn="l">
              <a:spcBef>
                <a:spcPts val="0"/>
              </a:spcBef>
              <a:spcAft>
                <a:spcPts val="0"/>
              </a:spcAft>
              <a:buClr>
                <a:srgbClr val="FFFF00"/>
              </a:buClr>
              <a:buSzPts val="2800"/>
              <a:buChar char="➔"/>
            </a:pPr>
            <a:r>
              <a:rPr i="0" lang="en-US" sz="2800" u="none" cap="none" strike="noStrike">
                <a:solidFill>
                  <a:schemeClr val="dk1"/>
                </a:solidFill>
              </a:rPr>
              <a:t>Sometimes, doctors can give medication to stop premature labor.</a:t>
            </a:r>
            <a:endParaRPr i="0" sz="2800" u="none" cap="none" strike="noStrike">
              <a:solidFill>
                <a:schemeClr val="dk1"/>
              </a:solidFill>
            </a:endParaRPr>
          </a:p>
        </p:txBody>
      </p:sp>
      <p:sp>
        <p:nvSpPr>
          <p:cNvPr id="254" name="Google Shape;254;p36"/>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255" name="Google Shape;255;p36"/>
          <p:cNvSpPr txBox="1"/>
          <p:nvPr/>
        </p:nvSpPr>
        <p:spPr>
          <a:xfrm>
            <a:off x="744550" y="383550"/>
            <a:ext cx="7659900" cy="6903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Premature Labor</a:t>
            </a:r>
            <a:endParaRPr sz="4800"/>
          </a:p>
        </p:txBody>
      </p:sp>
      <p:pic>
        <p:nvPicPr>
          <p:cNvPr id="256" name="Google Shape;256;p36"/>
          <p:cNvPicPr preferRelativeResize="0"/>
          <p:nvPr/>
        </p:nvPicPr>
        <p:blipFill>
          <a:blip r:embed="rId3">
            <a:alphaModFix/>
          </a:blip>
          <a:stretch>
            <a:fillRect/>
          </a:stretch>
        </p:blipFill>
        <p:spPr>
          <a:xfrm>
            <a:off x="5366388" y="1378700"/>
            <a:ext cx="3560739" cy="5342403"/>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60" name="Shape 260"/>
        <p:cNvGrpSpPr/>
        <p:nvPr/>
      </p:nvGrpSpPr>
      <p:grpSpPr>
        <a:xfrm>
          <a:off x="0" y="0"/>
          <a:ext cx="0" cy="0"/>
          <a:chOff x="0" y="0"/>
          <a:chExt cx="0" cy="0"/>
        </a:xfrm>
      </p:grpSpPr>
      <p:sp>
        <p:nvSpPr>
          <p:cNvPr id="261" name="Google Shape;261;p37"/>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ph type="title"/>
          </p:nvPr>
        </p:nvSpPr>
        <p:spPr>
          <a:xfrm>
            <a:off x="457200" y="380900"/>
            <a:ext cx="7873800" cy="6810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400" u="none" cap="none" strike="noStrike"/>
              <a:t>Problems of Premature Infants</a:t>
            </a:r>
            <a:endParaRPr sz="4400"/>
          </a:p>
        </p:txBody>
      </p:sp>
      <p:pic>
        <p:nvPicPr>
          <p:cNvPr descr="F:\My Pictures\Babies\Zac Taylor baby Libbey.JPG" id="263" name="Google Shape;263;p37"/>
          <p:cNvPicPr preferRelativeResize="0"/>
          <p:nvPr>
            <p:ph idx="1" type="body"/>
          </p:nvPr>
        </p:nvPicPr>
        <p:blipFill rotWithShape="1">
          <a:blip r:embed="rId3">
            <a:alphaModFix/>
          </a:blip>
          <a:srcRect b="0" l="0" r="0" t="0"/>
          <a:stretch/>
        </p:blipFill>
        <p:spPr>
          <a:xfrm>
            <a:off x="457200" y="1600200"/>
            <a:ext cx="3423300" cy="4526100"/>
          </a:xfrm>
          <a:prstGeom prst="rect">
            <a:avLst/>
          </a:prstGeom>
          <a:noFill/>
          <a:ln cap="flat" cmpd="sng" w="76200">
            <a:solidFill>
              <a:schemeClr val="dk2"/>
            </a:solidFill>
            <a:prstDash val="dash"/>
            <a:round/>
            <a:headEnd len="sm" w="sm" type="none"/>
            <a:tailEnd len="sm" w="sm" type="none"/>
          </a:ln>
        </p:spPr>
      </p:pic>
      <p:sp>
        <p:nvSpPr>
          <p:cNvPr id="264" name="Google Shape;264;p37"/>
          <p:cNvSpPr txBox="1"/>
          <p:nvPr>
            <p:ph idx="1"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FFFF00"/>
              </a:buClr>
              <a:buSzPts val="2800"/>
              <a:buFont typeface="Questrial"/>
              <a:buChar char="➔"/>
            </a:pPr>
            <a:r>
              <a:rPr b="0" i="0" lang="en-US" sz="2800" u="none">
                <a:solidFill>
                  <a:schemeClr val="dk1"/>
                </a:solidFill>
                <a:latin typeface="Questrial"/>
                <a:ea typeface="Questrial"/>
                <a:cs typeface="Questrial"/>
                <a:sym typeface="Questrial"/>
              </a:rPr>
              <a:t>Low birth weight</a:t>
            </a:r>
            <a:endParaRPr/>
          </a:p>
          <a:p>
            <a:pPr indent="-406400" lvl="0" marL="457200" marR="0" rtl="0" algn="l">
              <a:lnSpc>
                <a:spcPct val="100000"/>
              </a:lnSpc>
              <a:spcBef>
                <a:spcPts val="0"/>
              </a:spcBef>
              <a:spcAft>
                <a:spcPts val="0"/>
              </a:spcAft>
              <a:buClr>
                <a:srgbClr val="FFFF00"/>
              </a:buClr>
              <a:buSzPts val="2800"/>
              <a:buFont typeface="Questrial"/>
              <a:buChar char="➔"/>
            </a:pPr>
            <a:r>
              <a:rPr b="0" i="0" lang="en-US" sz="2800" u="none">
                <a:solidFill>
                  <a:schemeClr val="dk1"/>
                </a:solidFill>
                <a:latin typeface="Questrial"/>
                <a:ea typeface="Questrial"/>
                <a:cs typeface="Questrial"/>
                <a:sym typeface="Questrial"/>
              </a:rPr>
              <a:t>Underdeveloped lungs</a:t>
            </a:r>
            <a:endParaRPr/>
          </a:p>
          <a:p>
            <a:pPr indent="-406400" lvl="0" marL="457200" marR="0" rtl="0" algn="l">
              <a:lnSpc>
                <a:spcPct val="100000"/>
              </a:lnSpc>
              <a:spcBef>
                <a:spcPts val="0"/>
              </a:spcBef>
              <a:spcAft>
                <a:spcPts val="0"/>
              </a:spcAft>
              <a:buClr>
                <a:srgbClr val="FFFF00"/>
              </a:buClr>
              <a:buSzPts val="2800"/>
              <a:buFont typeface="Questrial"/>
              <a:buChar char="➔"/>
            </a:pPr>
            <a:r>
              <a:rPr b="0" i="0" lang="en-US" sz="2800" u="none">
                <a:solidFill>
                  <a:schemeClr val="dk1"/>
                </a:solidFill>
                <a:latin typeface="Questrial"/>
                <a:ea typeface="Questrial"/>
                <a:cs typeface="Questrial"/>
                <a:sym typeface="Questrial"/>
              </a:rPr>
              <a:t>Infections</a:t>
            </a:r>
            <a:endParaRPr/>
          </a:p>
          <a:p>
            <a:pPr indent="-406400" lvl="0" marL="457200" marR="0" rtl="0" algn="l">
              <a:lnSpc>
                <a:spcPct val="100000"/>
              </a:lnSpc>
              <a:spcBef>
                <a:spcPts val="0"/>
              </a:spcBef>
              <a:spcAft>
                <a:spcPts val="0"/>
              </a:spcAft>
              <a:buClr>
                <a:srgbClr val="FFFF00"/>
              </a:buClr>
              <a:buSzPts val="2800"/>
              <a:buFont typeface="Questrial"/>
              <a:buChar char="➔"/>
            </a:pPr>
            <a:r>
              <a:rPr b="0" i="0" lang="en-US" sz="2800" u="none">
                <a:solidFill>
                  <a:schemeClr val="dk1"/>
                </a:solidFill>
                <a:latin typeface="Questrial"/>
                <a:ea typeface="Questrial"/>
                <a:cs typeface="Questrial"/>
                <a:sym typeface="Questrial"/>
              </a:rPr>
              <a:t>Slow development later in life</a:t>
            </a:r>
            <a:endParaRPr/>
          </a:p>
          <a:p>
            <a:pPr indent="-406400" lvl="0" marL="457200" marR="0" rtl="0" algn="l">
              <a:lnSpc>
                <a:spcPct val="100000"/>
              </a:lnSpc>
              <a:spcBef>
                <a:spcPts val="0"/>
              </a:spcBef>
              <a:spcAft>
                <a:spcPts val="0"/>
              </a:spcAft>
              <a:buClr>
                <a:srgbClr val="FFFF00"/>
              </a:buClr>
              <a:buSzPts val="2800"/>
              <a:buFont typeface="Questrial"/>
              <a:buChar char="➔"/>
            </a:pPr>
            <a:r>
              <a:rPr b="0" i="0" lang="en-US" sz="2800" u="none">
                <a:solidFill>
                  <a:schemeClr val="dk1"/>
                </a:solidFill>
                <a:latin typeface="Questrial"/>
                <a:ea typeface="Questrial"/>
                <a:cs typeface="Questrial"/>
                <a:sym typeface="Questrial"/>
              </a:rPr>
              <a:t>Little or no sucking reflex</a:t>
            </a:r>
            <a:endParaRPr/>
          </a:p>
          <a:p>
            <a:pPr indent="-212408" lvl="0" marL="319088" marR="0" rtl="0" algn="l">
              <a:spcBef>
                <a:spcPts val="700"/>
              </a:spcBef>
              <a:spcAft>
                <a:spcPts val="0"/>
              </a:spcAft>
              <a:buClr>
                <a:schemeClr val="accent2"/>
              </a:buClr>
              <a:buSzPts val="1680"/>
              <a:buFont typeface="Noto Sans Symbols"/>
              <a:buNone/>
            </a:pPr>
            <a:r>
              <a:t/>
            </a:r>
            <a:endParaRPr b="0" i="0" sz="2800" u="none">
              <a:solidFill>
                <a:schemeClr val="dk1"/>
              </a:solidFill>
              <a:latin typeface="Questrial"/>
              <a:ea typeface="Questrial"/>
              <a:cs typeface="Questrial"/>
              <a:sym typeface="Questrial"/>
            </a:endParaRPr>
          </a:p>
        </p:txBody>
      </p:sp>
      <p:sp>
        <p:nvSpPr>
          <p:cNvPr id="265" name="Google Shape;265;p37"/>
          <p:cNvSpPr txBox="1"/>
          <p:nvPr>
            <p:ph idx="12" type="sldNum"/>
          </p:nvPr>
        </p:nvSpPr>
        <p:spPr>
          <a:xfrm>
            <a:off x="8255125" y="639911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FFFFFF"/>
              </a:buClr>
              <a:buFont typeface="Arial"/>
              <a:buNone/>
            </a:pPr>
            <a:fld id="{00000000-1234-1234-1234-123412341234}" type="slidenum">
              <a:rPr lang="en-US"/>
              <a:t>‹#›</a:t>
            </a:fld>
            <a:endParaRPr b="0" sz="10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69" name="Shape 269"/>
        <p:cNvGrpSpPr/>
        <p:nvPr/>
      </p:nvGrpSpPr>
      <p:grpSpPr>
        <a:xfrm>
          <a:off x="0" y="0"/>
          <a:ext cx="0" cy="0"/>
          <a:chOff x="0" y="0"/>
          <a:chExt cx="0" cy="0"/>
        </a:xfrm>
      </p:grpSpPr>
      <p:sp>
        <p:nvSpPr>
          <p:cNvPr id="270" name="Google Shape;270;p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38"/>
          <p:cNvSpPr/>
          <p:nvPr/>
        </p:nvSpPr>
        <p:spPr>
          <a:xfrm>
            <a:off x="410250" y="300150"/>
            <a:ext cx="8323500" cy="857100"/>
          </a:xfrm>
          <a:prstGeom prst="round2DiagRect">
            <a:avLst>
              <a:gd fmla="val 16667" name="adj1"/>
              <a:gd fmla="val 0" name="adj2"/>
            </a:avLst>
          </a:prstGeom>
          <a:solidFill>
            <a:srgbClr val="FFF099"/>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Welcome Little One!</a:t>
            </a:r>
            <a:endParaRPr sz="4800"/>
          </a:p>
        </p:txBody>
      </p:sp>
      <p:pic>
        <p:nvPicPr>
          <p:cNvPr id="272" name="Google Shape;272;p38"/>
          <p:cNvPicPr preferRelativeResize="0"/>
          <p:nvPr/>
        </p:nvPicPr>
        <p:blipFill>
          <a:blip r:embed="rId3">
            <a:alphaModFix/>
          </a:blip>
          <a:stretch>
            <a:fillRect/>
          </a:stretch>
        </p:blipFill>
        <p:spPr>
          <a:xfrm>
            <a:off x="288475" y="1584675"/>
            <a:ext cx="8564725" cy="4632950"/>
          </a:xfrm>
          <a:prstGeom prst="rect">
            <a:avLst/>
          </a:prstGeom>
          <a:noFill/>
          <a:ln cap="flat" cmpd="sng" w="38100">
            <a:solidFill>
              <a:srgbClr val="1E2D3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76" name="Shape 276"/>
        <p:cNvGrpSpPr/>
        <p:nvPr/>
      </p:nvGrpSpPr>
      <p:grpSpPr>
        <a:xfrm>
          <a:off x="0" y="0"/>
          <a:ext cx="0" cy="0"/>
          <a:chOff x="0" y="0"/>
          <a:chExt cx="0" cy="0"/>
        </a:xfrm>
      </p:grpSpPr>
      <p:sp>
        <p:nvSpPr>
          <p:cNvPr id="277" name="Google Shape;277;p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39"/>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Right after Birth</a:t>
            </a:r>
            <a:endParaRPr sz="4800"/>
          </a:p>
        </p:txBody>
      </p:sp>
      <p:sp>
        <p:nvSpPr>
          <p:cNvPr id="279" name="Google Shape;279;p39"/>
          <p:cNvSpPr txBox="1"/>
          <p:nvPr/>
        </p:nvSpPr>
        <p:spPr>
          <a:xfrm>
            <a:off x="532650" y="1315550"/>
            <a:ext cx="7576800" cy="52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There will be several medical procedures right after your baby is born.</a:t>
            </a:r>
            <a:endParaRPr sz="2400">
              <a:solidFill>
                <a:srgbClr val="FFFFFF"/>
              </a:solidFill>
            </a:endParaRPr>
          </a:p>
          <a:p>
            <a:pPr indent="-381000" lvl="0" marL="457200" rtl="0" algn="l">
              <a:lnSpc>
                <a:spcPct val="150000"/>
              </a:lnSpc>
              <a:spcBef>
                <a:spcPts val="0"/>
              </a:spcBef>
              <a:spcAft>
                <a:spcPts val="0"/>
              </a:spcAft>
              <a:buClr>
                <a:srgbClr val="FFFF00"/>
              </a:buClr>
              <a:buSzPts val="2400"/>
              <a:buChar char="●"/>
            </a:pPr>
            <a:r>
              <a:rPr lang="en-US" sz="2400">
                <a:solidFill>
                  <a:srgbClr val="FFFFFF"/>
                </a:solidFill>
              </a:rPr>
              <a:t>   Suctioning to clear airways</a:t>
            </a:r>
            <a:endParaRPr sz="2400">
              <a:solidFill>
                <a:srgbClr val="FFFFFF"/>
              </a:solidFill>
            </a:endParaRPr>
          </a:p>
          <a:p>
            <a:pPr indent="-381000" lvl="0" marL="457200" rtl="0" algn="l">
              <a:lnSpc>
                <a:spcPct val="150000"/>
              </a:lnSpc>
              <a:spcBef>
                <a:spcPts val="0"/>
              </a:spcBef>
              <a:spcAft>
                <a:spcPts val="0"/>
              </a:spcAft>
              <a:buClr>
                <a:srgbClr val="FFFF00"/>
              </a:buClr>
              <a:buSzPts val="2400"/>
              <a:buChar char="●"/>
            </a:pPr>
            <a:r>
              <a:rPr lang="en-US" sz="2400">
                <a:solidFill>
                  <a:srgbClr val="FFFFFF"/>
                </a:solidFill>
              </a:rPr>
              <a:t>   Cord clamped</a:t>
            </a:r>
            <a:endParaRPr sz="2400">
              <a:solidFill>
                <a:srgbClr val="FFFFFF"/>
              </a:solidFill>
            </a:endParaRPr>
          </a:p>
          <a:p>
            <a:pPr indent="-381000" lvl="0" marL="457200" rtl="0" algn="l">
              <a:lnSpc>
                <a:spcPct val="150000"/>
              </a:lnSpc>
              <a:spcBef>
                <a:spcPts val="0"/>
              </a:spcBef>
              <a:spcAft>
                <a:spcPts val="0"/>
              </a:spcAft>
              <a:buClr>
                <a:srgbClr val="FFFF00"/>
              </a:buClr>
              <a:buSzPts val="2400"/>
              <a:buChar char="●"/>
            </a:pPr>
            <a:r>
              <a:rPr lang="en-US" sz="2400">
                <a:solidFill>
                  <a:srgbClr val="FFFFFF"/>
                </a:solidFill>
              </a:rPr>
              <a:t>   Identification Band</a:t>
            </a:r>
            <a:endParaRPr sz="2400">
              <a:solidFill>
                <a:srgbClr val="FFFFFF"/>
              </a:solidFill>
            </a:endParaRPr>
          </a:p>
          <a:p>
            <a:pPr indent="-381000" lvl="0" marL="457200" rtl="0" algn="l">
              <a:lnSpc>
                <a:spcPct val="150000"/>
              </a:lnSpc>
              <a:spcBef>
                <a:spcPts val="0"/>
              </a:spcBef>
              <a:spcAft>
                <a:spcPts val="0"/>
              </a:spcAft>
              <a:buClr>
                <a:srgbClr val="FFFF00"/>
              </a:buClr>
              <a:buSzPts val="2400"/>
              <a:buChar char="●"/>
            </a:pPr>
            <a:r>
              <a:rPr lang="en-US" sz="2400">
                <a:solidFill>
                  <a:srgbClr val="FFFFFF"/>
                </a:solidFill>
              </a:rPr>
              <a:t>   APGAR Score done at 1 minute and again at 5 minutes. (Breathing effort, heart rate, muscle tone, reflexes, skin color)</a:t>
            </a:r>
            <a:endParaRPr sz="2400">
              <a:solidFill>
                <a:srgbClr val="FFFFFF"/>
              </a:solidFill>
            </a:endParaRPr>
          </a:p>
          <a:p>
            <a:pPr indent="-381000" lvl="0" marL="457200" rtl="0" algn="l">
              <a:lnSpc>
                <a:spcPct val="150000"/>
              </a:lnSpc>
              <a:spcBef>
                <a:spcPts val="0"/>
              </a:spcBef>
              <a:spcAft>
                <a:spcPts val="0"/>
              </a:spcAft>
              <a:buClr>
                <a:srgbClr val="FFFF00"/>
              </a:buClr>
              <a:buSzPts val="2400"/>
              <a:buChar char="●"/>
            </a:pPr>
            <a:r>
              <a:rPr lang="en-US" sz="2400">
                <a:solidFill>
                  <a:srgbClr val="FFFFFF"/>
                </a:solidFill>
              </a:rPr>
              <a:t>    Weighed and measured</a:t>
            </a:r>
            <a:endParaRPr sz="2400">
              <a:solidFill>
                <a:srgbClr val="FFFFFF"/>
              </a:solidFill>
            </a:endParaRPr>
          </a:p>
          <a:p>
            <a:pPr indent="0" lvl="0" marL="0" rtl="0" algn="l">
              <a:lnSpc>
                <a:spcPct val="115000"/>
              </a:lnSpc>
              <a:spcBef>
                <a:spcPts val="0"/>
              </a:spcBef>
              <a:spcAft>
                <a:spcPts val="0"/>
              </a:spcAft>
              <a:buNone/>
            </a:pPr>
            <a:r>
              <a:rPr lang="en-US" sz="1800">
                <a:solidFill>
                  <a:srgbClr val="FFFFFF"/>
                </a:solidFill>
              </a:rPr>
              <a:t> </a:t>
            </a:r>
            <a:endParaRPr sz="18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83" name="Shape 283"/>
        <p:cNvGrpSpPr/>
        <p:nvPr/>
      </p:nvGrpSpPr>
      <p:grpSpPr>
        <a:xfrm>
          <a:off x="0" y="0"/>
          <a:ext cx="0" cy="0"/>
          <a:chOff x="0" y="0"/>
          <a:chExt cx="0" cy="0"/>
        </a:xfrm>
      </p:grpSpPr>
      <p:sp>
        <p:nvSpPr>
          <p:cNvPr id="284" name="Google Shape;284;p40"/>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0"/>
          <p:cNvSpPr txBox="1"/>
          <p:nvPr>
            <p:ph type="title"/>
          </p:nvPr>
        </p:nvSpPr>
        <p:spPr>
          <a:xfrm>
            <a:off x="457200" y="380900"/>
            <a:ext cx="7383000" cy="7509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chemeClr val="dk2"/>
                </a:solidFill>
                <a:latin typeface="Arial"/>
                <a:ea typeface="Arial"/>
                <a:cs typeface="Arial"/>
                <a:sym typeface="Arial"/>
              </a:rPr>
              <a:t>The Apgar Rating</a:t>
            </a:r>
            <a:endParaRPr sz="4800">
              <a:latin typeface="Arial"/>
              <a:ea typeface="Arial"/>
              <a:cs typeface="Arial"/>
              <a:sym typeface="Arial"/>
            </a:endParaRPr>
          </a:p>
        </p:txBody>
      </p:sp>
      <p:sp>
        <p:nvSpPr>
          <p:cNvPr id="286" name="Google Shape;286;p40"/>
          <p:cNvSpPr txBox="1"/>
          <p:nvPr>
            <p:ph idx="2" type="body"/>
          </p:nvPr>
        </p:nvSpPr>
        <p:spPr>
          <a:xfrm>
            <a:off x="206975" y="1271575"/>
            <a:ext cx="4313100" cy="5371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FFFF00"/>
              </a:buClr>
              <a:buSzPts val="2400"/>
              <a:buFont typeface="Arial"/>
              <a:buChar char="➔"/>
            </a:pPr>
            <a:r>
              <a:rPr b="1" lang="en-US" sz="2400">
                <a:solidFill>
                  <a:srgbClr val="FFFFFF"/>
                </a:solidFill>
                <a:latin typeface="Arial"/>
                <a:ea typeface="Arial"/>
                <a:cs typeface="Arial"/>
                <a:sym typeface="Arial"/>
              </a:rPr>
              <a:t>Apgar Scale- </a:t>
            </a:r>
            <a:r>
              <a:rPr lang="en-US" sz="2400">
                <a:solidFill>
                  <a:srgbClr val="FFFFFF"/>
                </a:solidFill>
                <a:latin typeface="Arial"/>
                <a:ea typeface="Arial"/>
                <a:cs typeface="Arial"/>
                <a:sym typeface="Arial"/>
              </a:rPr>
              <a:t>system rating the physical condition of the newborn at 1 and 5 minutes old.</a:t>
            </a:r>
            <a:endParaRPr sz="2400">
              <a:solidFill>
                <a:srgbClr val="FFFFFF"/>
              </a:solidFill>
              <a:latin typeface="Arial"/>
              <a:ea typeface="Arial"/>
              <a:cs typeface="Arial"/>
              <a:sym typeface="Arial"/>
            </a:endParaRPr>
          </a:p>
          <a:p>
            <a:pPr indent="-381000" lvl="1" marL="914400" rtl="0" algn="l">
              <a:lnSpc>
                <a:spcPct val="100000"/>
              </a:lnSpc>
              <a:spcBef>
                <a:spcPts val="0"/>
              </a:spcBef>
              <a:spcAft>
                <a:spcPts val="0"/>
              </a:spcAft>
              <a:buClr>
                <a:srgbClr val="F9B44E"/>
              </a:buClr>
              <a:buSzPts val="2400"/>
              <a:buFont typeface="Arial"/>
              <a:buChar char="◆"/>
            </a:pPr>
            <a:r>
              <a:rPr b="1" lang="en-US" sz="2400" u="sng">
                <a:solidFill>
                  <a:srgbClr val="FFFFFF"/>
                </a:solidFill>
                <a:latin typeface="Arial"/>
                <a:ea typeface="Arial"/>
                <a:cs typeface="Arial"/>
                <a:sym typeface="Arial"/>
              </a:rPr>
              <a:t>Five Factors:</a:t>
            </a:r>
            <a:endParaRPr sz="2400">
              <a:solidFill>
                <a:srgbClr val="FFFFFF"/>
              </a:solidFill>
              <a:latin typeface="Arial"/>
              <a:ea typeface="Arial"/>
              <a:cs typeface="Arial"/>
              <a:sym typeface="Arial"/>
            </a:endParaRPr>
          </a:p>
          <a:p>
            <a:pPr indent="-381000" lvl="2" marL="1371600" rtl="0" algn="l">
              <a:lnSpc>
                <a:spcPct val="100000"/>
              </a:lnSpc>
              <a:spcBef>
                <a:spcPts val="0"/>
              </a:spcBef>
              <a:spcAft>
                <a:spcPts val="0"/>
              </a:spcAft>
              <a:buClr>
                <a:srgbClr val="FFF099"/>
              </a:buClr>
              <a:buSzPts val="2400"/>
              <a:buFont typeface="Arial"/>
              <a:buChar char="●"/>
            </a:pPr>
            <a:r>
              <a:rPr lang="en-US" sz="2400">
                <a:solidFill>
                  <a:srgbClr val="FFFFFF"/>
                </a:solidFill>
                <a:latin typeface="Arial"/>
                <a:ea typeface="Arial"/>
                <a:cs typeface="Arial"/>
                <a:sym typeface="Arial"/>
              </a:rPr>
              <a:t>Heart Rate</a:t>
            </a:r>
            <a:endParaRPr sz="2400">
              <a:solidFill>
                <a:srgbClr val="FFFFFF"/>
              </a:solidFill>
              <a:latin typeface="Arial"/>
              <a:ea typeface="Arial"/>
              <a:cs typeface="Arial"/>
              <a:sym typeface="Arial"/>
            </a:endParaRPr>
          </a:p>
          <a:p>
            <a:pPr indent="-381000" lvl="2" marL="1371600" rtl="0" algn="l">
              <a:lnSpc>
                <a:spcPct val="100000"/>
              </a:lnSpc>
              <a:spcBef>
                <a:spcPts val="0"/>
              </a:spcBef>
              <a:spcAft>
                <a:spcPts val="0"/>
              </a:spcAft>
              <a:buClr>
                <a:srgbClr val="FFF099"/>
              </a:buClr>
              <a:buSzPts val="2400"/>
              <a:buFont typeface="Arial"/>
              <a:buChar char="●"/>
            </a:pPr>
            <a:r>
              <a:rPr lang="en-US" sz="2400">
                <a:solidFill>
                  <a:srgbClr val="FFFFFF"/>
                </a:solidFill>
                <a:latin typeface="Arial"/>
                <a:ea typeface="Arial"/>
                <a:cs typeface="Arial"/>
                <a:sym typeface="Arial"/>
              </a:rPr>
              <a:t>Breathing</a:t>
            </a:r>
            <a:endParaRPr sz="2400">
              <a:solidFill>
                <a:srgbClr val="FFFFFF"/>
              </a:solidFill>
              <a:latin typeface="Arial"/>
              <a:ea typeface="Arial"/>
              <a:cs typeface="Arial"/>
              <a:sym typeface="Arial"/>
            </a:endParaRPr>
          </a:p>
          <a:p>
            <a:pPr indent="-381000" lvl="2" marL="1371600" rtl="0" algn="l">
              <a:lnSpc>
                <a:spcPct val="100000"/>
              </a:lnSpc>
              <a:spcBef>
                <a:spcPts val="0"/>
              </a:spcBef>
              <a:spcAft>
                <a:spcPts val="0"/>
              </a:spcAft>
              <a:buClr>
                <a:srgbClr val="FFF099"/>
              </a:buClr>
              <a:buSzPts val="2400"/>
              <a:buFont typeface="Arial"/>
              <a:buChar char="●"/>
            </a:pPr>
            <a:r>
              <a:rPr lang="en-US" sz="2400">
                <a:solidFill>
                  <a:srgbClr val="FFFFFF"/>
                </a:solidFill>
                <a:latin typeface="Arial"/>
                <a:ea typeface="Arial"/>
                <a:cs typeface="Arial"/>
                <a:sym typeface="Arial"/>
              </a:rPr>
              <a:t>Muscle Tone</a:t>
            </a:r>
            <a:endParaRPr sz="2400">
              <a:solidFill>
                <a:srgbClr val="FFFFFF"/>
              </a:solidFill>
              <a:latin typeface="Arial"/>
              <a:ea typeface="Arial"/>
              <a:cs typeface="Arial"/>
              <a:sym typeface="Arial"/>
            </a:endParaRPr>
          </a:p>
          <a:p>
            <a:pPr indent="-381000" lvl="2" marL="1371600" rtl="0" algn="l">
              <a:lnSpc>
                <a:spcPct val="100000"/>
              </a:lnSpc>
              <a:spcBef>
                <a:spcPts val="0"/>
              </a:spcBef>
              <a:spcAft>
                <a:spcPts val="0"/>
              </a:spcAft>
              <a:buClr>
                <a:srgbClr val="FFF099"/>
              </a:buClr>
              <a:buSzPts val="2400"/>
              <a:buFont typeface="Arial"/>
              <a:buChar char="●"/>
            </a:pPr>
            <a:r>
              <a:rPr lang="en-US" sz="2400">
                <a:solidFill>
                  <a:srgbClr val="FFFFFF"/>
                </a:solidFill>
                <a:latin typeface="Arial"/>
                <a:ea typeface="Arial"/>
                <a:cs typeface="Arial"/>
                <a:sym typeface="Arial"/>
              </a:rPr>
              <a:t>Response to Stimulation (crying)</a:t>
            </a:r>
            <a:endParaRPr sz="2400">
              <a:solidFill>
                <a:srgbClr val="FFFFFF"/>
              </a:solidFill>
              <a:latin typeface="Arial"/>
              <a:ea typeface="Arial"/>
              <a:cs typeface="Arial"/>
              <a:sym typeface="Arial"/>
            </a:endParaRPr>
          </a:p>
          <a:p>
            <a:pPr indent="-381000" lvl="2" marL="1371600" rtl="0" algn="l">
              <a:lnSpc>
                <a:spcPct val="100000"/>
              </a:lnSpc>
              <a:spcBef>
                <a:spcPts val="0"/>
              </a:spcBef>
              <a:spcAft>
                <a:spcPts val="0"/>
              </a:spcAft>
              <a:buClr>
                <a:srgbClr val="FFF099"/>
              </a:buClr>
              <a:buSzPts val="2400"/>
              <a:buFont typeface="Arial"/>
              <a:buChar char="●"/>
            </a:pPr>
            <a:r>
              <a:rPr lang="en-US" sz="2400">
                <a:solidFill>
                  <a:srgbClr val="FFFFFF"/>
                </a:solidFill>
                <a:latin typeface="Arial"/>
                <a:ea typeface="Arial"/>
                <a:cs typeface="Arial"/>
                <a:sym typeface="Arial"/>
              </a:rPr>
              <a:t>Skin Color</a:t>
            </a:r>
            <a:endParaRPr sz="2400">
              <a:solidFill>
                <a:srgbClr val="FFFFFF"/>
              </a:solidFill>
              <a:latin typeface="Arial"/>
              <a:ea typeface="Arial"/>
              <a:cs typeface="Arial"/>
              <a:sym typeface="Arial"/>
            </a:endParaRPr>
          </a:p>
          <a:p>
            <a:pPr indent="-381000" lvl="0" marL="457200" rtl="0" algn="l">
              <a:lnSpc>
                <a:spcPct val="100000"/>
              </a:lnSpc>
              <a:spcBef>
                <a:spcPts val="0"/>
              </a:spcBef>
              <a:spcAft>
                <a:spcPts val="0"/>
              </a:spcAft>
              <a:buClr>
                <a:srgbClr val="FFFF00"/>
              </a:buClr>
              <a:buSzPts val="2400"/>
              <a:buFont typeface="Arial"/>
              <a:buChar char="➔"/>
            </a:pPr>
            <a:r>
              <a:rPr lang="en-US" sz="2400">
                <a:solidFill>
                  <a:srgbClr val="FFFFFF"/>
                </a:solidFill>
                <a:latin typeface="Arial"/>
                <a:ea typeface="Arial"/>
                <a:cs typeface="Arial"/>
                <a:sym typeface="Arial"/>
              </a:rPr>
              <a:t>Rating for each factor 0 to 2</a:t>
            </a:r>
            <a:endParaRPr sz="2400">
              <a:solidFill>
                <a:srgbClr val="FFFFFF"/>
              </a:solidFill>
              <a:latin typeface="Arial"/>
              <a:ea typeface="Arial"/>
              <a:cs typeface="Arial"/>
              <a:sym typeface="Arial"/>
            </a:endParaRPr>
          </a:p>
          <a:p>
            <a:pPr indent="-381000" lvl="0" marL="457200" rtl="0" algn="l">
              <a:lnSpc>
                <a:spcPct val="100000"/>
              </a:lnSpc>
              <a:spcBef>
                <a:spcPts val="0"/>
              </a:spcBef>
              <a:spcAft>
                <a:spcPts val="0"/>
              </a:spcAft>
              <a:buClr>
                <a:srgbClr val="FFFF00"/>
              </a:buClr>
              <a:buSzPts val="2400"/>
              <a:buFont typeface="Arial"/>
              <a:buChar char="➔"/>
            </a:pPr>
            <a:r>
              <a:rPr lang="en-US" sz="2400">
                <a:solidFill>
                  <a:srgbClr val="FFFFFF"/>
                </a:solidFill>
                <a:latin typeface="Arial"/>
                <a:ea typeface="Arial"/>
                <a:cs typeface="Arial"/>
                <a:sym typeface="Arial"/>
              </a:rPr>
              <a:t>7 or higher indicating a healthy newborn.</a:t>
            </a:r>
            <a:endParaRPr sz="2400">
              <a:solidFill>
                <a:srgbClr val="FFFFFF"/>
              </a:solidFill>
              <a:latin typeface="Arial"/>
              <a:ea typeface="Arial"/>
              <a:cs typeface="Arial"/>
              <a:sym typeface="Arial"/>
            </a:endParaRPr>
          </a:p>
          <a:p>
            <a:pPr indent="0" lvl="0" marL="0" rtl="0" algn="l">
              <a:lnSpc>
                <a:spcPct val="100000"/>
              </a:lnSpc>
              <a:spcBef>
                <a:spcPts val="420"/>
              </a:spcBef>
              <a:spcAft>
                <a:spcPts val="0"/>
              </a:spcAft>
              <a:buNone/>
            </a:pPr>
            <a:r>
              <a:t/>
            </a:r>
            <a:endParaRPr sz="2100">
              <a:solidFill>
                <a:srgbClr val="000000"/>
              </a:solidFill>
              <a:latin typeface="Century Schoolbook"/>
              <a:ea typeface="Century Schoolbook"/>
              <a:cs typeface="Century Schoolbook"/>
              <a:sym typeface="Century Schoolbook"/>
            </a:endParaRPr>
          </a:p>
          <a:p>
            <a:pPr indent="-208597" lvl="0" marL="319087" rtl="0" algn="l">
              <a:spcBef>
                <a:spcPts val="700"/>
              </a:spcBef>
              <a:spcAft>
                <a:spcPts val="0"/>
              </a:spcAft>
              <a:buNone/>
            </a:pPr>
            <a:r>
              <a:t/>
            </a:r>
            <a:endParaRPr/>
          </a:p>
          <a:p>
            <a:pPr indent="-208597" lvl="0" marL="319087" rtl="0" algn="l">
              <a:spcBef>
                <a:spcPts val="700"/>
              </a:spcBef>
              <a:spcAft>
                <a:spcPts val="0"/>
              </a:spcAft>
              <a:buNone/>
            </a:pPr>
            <a:r>
              <a:t/>
            </a:r>
            <a:endParaRPr/>
          </a:p>
        </p:txBody>
      </p:sp>
      <p:sp>
        <p:nvSpPr>
          <p:cNvPr id="287" name="Google Shape;287;p40"/>
          <p:cNvSpPr txBox="1"/>
          <p:nvPr>
            <p:ph idx="12" type="sldNum"/>
          </p:nvPr>
        </p:nvSpPr>
        <p:spPr>
          <a:xfrm>
            <a:off x="8489350" y="6398387"/>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FFFFFF"/>
              </a:buClr>
              <a:buFont typeface="Arial"/>
              <a:buNone/>
            </a:pPr>
            <a:fld id="{00000000-1234-1234-1234-123412341234}" type="slidenum">
              <a:rPr lang="en-US"/>
              <a:t>‹#›</a:t>
            </a:fld>
            <a:endParaRPr b="0" sz="1000">
              <a:solidFill>
                <a:schemeClr val="dk1"/>
              </a:solidFill>
              <a:latin typeface="Lato"/>
              <a:ea typeface="Lato"/>
              <a:cs typeface="Lato"/>
              <a:sym typeface="Lato"/>
            </a:endParaRPr>
          </a:p>
        </p:txBody>
      </p:sp>
      <p:pic>
        <p:nvPicPr>
          <p:cNvPr id="288" name="Google Shape;288;p40"/>
          <p:cNvPicPr preferRelativeResize="0"/>
          <p:nvPr/>
        </p:nvPicPr>
        <p:blipFill rotWithShape="1">
          <a:blip r:embed="rId3">
            <a:alphaModFix/>
          </a:blip>
          <a:srcRect b="0" l="16998" r="21345" t="0"/>
          <a:stretch/>
        </p:blipFill>
        <p:spPr>
          <a:xfrm>
            <a:off x="4640800" y="1414312"/>
            <a:ext cx="3930924" cy="4781563"/>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92" name="Shape 292"/>
        <p:cNvGrpSpPr/>
        <p:nvPr/>
      </p:nvGrpSpPr>
      <p:grpSpPr>
        <a:xfrm>
          <a:off x="0" y="0"/>
          <a:ext cx="0" cy="0"/>
          <a:chOff x="0" y="0"/>
          <a:chExt cx="0" cy="0"/>
        </a:xfrm>
      </p:grpSpPr>
      <p:sp>
        <p:nvSpPr>
          <p:cNvPr id="293" name="Google Shape;293;p41"/>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294" name="Google Shape;294;p41"/>
          <p:cNvPicPr preferRelativeResize="0"/>
          <p:nvPr/>
        </p:nvPicPr>
        <p:blipFill>
          <a:blip r:embed="rId3">
            <a:alphaModFix/>
          </a:blip>
          <a:stretch>
            <a:fillRect/>
          </a:stretch>
        </p:blipFill>
        <p:spPr>
          <a:xfrm>
            <a:off x="941325" y="201700"/>
            <a:ext cx="7143751" cy="6519625"/>
          </a:xfrm>
          <a:prstGeom prst="rect">
            <a:avLst/>
          </a:prstGeom>
          <a:noFill/>
          <a:ln>
            <a:noFill/>
          </a:ln>
        </p:spPr>
      </p:pic>
      <p:pic>
        <p:nvPicPr>
          <p:cNvPr descr="Find out what will happen to your baby right after delivery, from cord cutting to the APGAR score" id="295" name="Google Shape;295;p41" title="Newborn care immediately after birth">
            <a:hlinkClick r:id="rId4"/>
          </p:cNvPr>
          <p:cNvPicPr preferRelativeResize="0"/>
          <p:nvPr/>
        </p:nvPicPr>
        <p:blipFill>
          <a:blip r:embed="rId5">
            <a:alphaModFix/>
          </a:blip>
          <a:stretch>
            <a:fillRect/>
          </a:stretch>
        </p:blipFill>
        <p:spPr>
          <a:xfrm>
            <a:off x="1310588" y="446100"/>
            <a:ext cx="6405224" cy="4803925"/>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299" name="Shape 299"/>
        <p:cNvGrpSpPr/>
        <p:nvPr/>
      </p:nvGrpSpPr>
      <p:grpSpPr>
        <a:xfrm>
          <a:off x="0" y="0"/>
          <a:ext cx="0" cy="0"/>
          <a:chOff x="0" y="0"/>
          <a:chExt cx="0" cy="0"/>
        </a:xfrm>
      </p:grpSpPr>
      <p:sp>
        <p:nvSpPr>
          <p:cNvPr id="300" name="Google Shape;300;p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42"/>
          <p:cNvSpPr/>
          <p:nvPr/>
        </p:nvSpPr>
        <p:spPr>
          <a:xfrm>
            <a:off x="410250" y="300150"/>
            <a:ext cx="83235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Features of a newborn</a:t>
            </a:r>
            <a:endParaRPr sz="4800"/>
          </a:p>
        </p:txBody>
      </p:sp>
      <p:sp>
        <p:nvSpPr>
          <p:cNvPr id="302" name="Google Shape;302;p42"/>
          <p:cNvSpPr txBox="1"/>
          <p:nvPr/>
        </p:nvSpPr>
        <p:spPr>
          <a:xfrm>
            <a:off x="234625" y="1652675"/>
            <a:ext cx="8460300" cy="50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You may notice:</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The head is large, about one quarter of the total body length</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Head may be misshapen, molded in the birth canal</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Eyes are dark blue and may seem cross-eyed</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Nose is small and flat</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Skin is pinkish - purple</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Face is puffy and swollen</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Both boys and girls have swollen breast and genitals</a:t>
            </a:r>
            <a:endParaRPr sz="2400">
              <a:solidFill>
                <a:srgbClr val="FFFFFF"/>
              </a:solidFill>
            </a:endParaRPr>
          </a:p>
          <a:p>
            <a:pPr indent="-381000" lvl="0" marL="457200" rtl="0" algn="l">
              <a:lnSpc>
                <a:spcPct val="115000"/>
              </a:lnSpc>
              <a:spcBef>
                <a:spcPts val="0"/>
              </a:spcBef>
              <a:spcAft>
                <a:spcPts val="0"/>
              </a:spcAft>
              <a:buClr>
                <a:srgbClr val="FFFF00"/>
              </a:buClr>
              <a:buSzPts val="2400"/>
              <a:buChar char="●"/>
            </a:pPr>
            <a:r>
              <a:rPr lang="en-US" sz="2400">
                <a:solidFill>
                  <a:srgbClr val="FFFFFF"/>
                </a:solidFill>
              </a:rPr>
              <a:t>   Mothers can nurse the baby right away if she chooses</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306" name="Shape 306"/>
        <p:cNvGrpSpPr/>
        <p:nvPr/>
      </p:nvGrpSpPr>
      <p:grpSpPr>
        <a:xfrm>
          <a:off x="0" y="0"/>
          <a:ext cx="0" cy="0"/>
          <a:chOff x="0" y="0"/>
          <a:chExt cx="0" cy="0"/>
        </a:xfrm>
      </p:grpSpPr>
      <p:sp>
        <p:nvSpPr>
          <p:cNvPr id="307" name="Google Shape;307;p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43"/>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The Amazing Uterus </a:t>
            </a:r>
            <a:endParaRPr sz="4800"/>
          </a:p>
        </p:txBody>
      </p:sp>
      <p:sp>
        <p:nvSpPr>
          <p:cNvPr id="309" name="Google Shape;309;p43"/>
          <p:cNvSpPr txBox="1"/>
          <p:nvPr/>
        </p:nvSpPr>
        <p:spPr>
          <a:xfrm>
            <a:off x="250025" y="1211800"/>
            <a:ext cx="8444700" cy="55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rPr>
              <a:t>The uterus is an amazing organ with the ability to endure pregnancy and sustain another human being for 40 weeks by building its own life support system.  It stretches to a capacity 500 times its original size, contracts with the force of 43 pounds of pressure per inch to dilate the cervix to the size of a large bagel to deliver a beautiful baby!</a:t>
            </a:r>
            <a:endParaRPr sz="30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US" sz="1800">
                <a:solidFill>
                  <a:srgbClr val="FFFFFF"/>
                </a:solidFill>
              </a:rPr>
              <a:t> </a:t>
            </a:r>
            <a:endParaRPr sz="1800">
              <a:solidFill>
                <a:srgbClr val="FFFFFF"/>
              </a:solidFill>
            </a:endParaRPr>
          </a:p>
          <a:p>
            <a:pPr indent="0" lvl="0" marL="0" rtl="0" algn="l">
              <a:spcBef>
                <a:spcPts val="0"/>
              </a:spcBef>
              <a:spcAft>
                <a:spcPts val="0"/>
              </a:spcAft>
              <a:buNone/>
            </a:pPr>
            <a:r>
              <a:t/>
            </a:r>
            <a:endParaRPr sz="2400">
              <a:solidFill>
                <a:srgbClr val="FFFFFF"/>
              </a:solidFill>
            </a:endParaRPr>
          </a:p>
        </p:txBody>
      </p:sp>
      <p:pic>
        <p:nvPicPr>
          <p:cNvPr id="310" name="Google Shape;310;p43"/>
          <p:cNvPicPr preferRelativeResize="0"/>
          <p:nvPr/>
        </p:nvPicPr>
        <p:blipFill>
          <a:blip r:embed="rId3">
            <a:alphaModFix/>
          </a:blip>
          <a:stretch>
            <a:fillRect/>
          </a:stretch>
        </p:blipFill>
        <p:spPr>
          <a:xfrm>
            <a:off x="3116050" y="4580525"/>
            <a:ext cx="3242698" cy="2161802"/>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314" name="Shape 314"/>
        <p:cNvGrpSpPr/>
        <p:nvPr/>
      </p:nvGrpSpPr>
      <p:grpSpPr>
        <a:xfrm>
          <a:off x="0" y="0"/>
          <a:ext cx="0" cy="0"/>
          <a:chOff x="0" y="0"/>
          <a:chExt cx="0" cy="0"/>
        </a:xfrm>
      </p:grpSpPr>
      <p:sp>
        <p:nvSpPr>
          <p:cNvPr id="315" name="Google Shape;315;p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16" name="Google Shape;316;p44"/>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Uterus Following Birth</a:t>
            </a:r>
            <a:endParaRPr sz="4800"/>
          </a:p>
        </p:txBody>
      </p:sp>
      <p:sp>
        <p:nvSpPr>
          <p:cNvPr id="317" name="Google Shape;317;p44"/>
          <p:cNvSpPr txBox="1"/>
          <p:nvPr/>
        </p:nvSpPr>
        <p:spPr>
          <a:xfrm>
            <a:off x="373025" y="1315550"/>
            <a:ext cx="8648100" cy="54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FFFFFF"/>
                </a:solidFill>
              </a:rPr>
              <a:t>During the Next 6 Weeks:</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Uterus may cramp the first few days called ‘afterpains’</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Uterus will return to its normal size called ‘involution’</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Discharge called ‘lochia’ will last 4 – 6 weeks going from red to pink to brown.</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Breastfeeding shrinks the uterus and ends lochia faster</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Menstrual period will return 6 – 12 weeks after delivery</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You CAN get pregnant very easily, even if your period hasn’t returned. Birth control is a must!</a:t>
            </a:r>
            <a:endParaRPr sz="2500">
              <a:solidFill>
                <a:srgbClr val="FFFFFF"/>
              </a:solidFill>
            </a:endParaRPr>
          </a:p>
          <a:p>
            <a:pPr indent="-387350" lvl="0" marL="457200" rtl="0" algn="l">
              <a:lnSpc>
                <a:spcPct val="115000"/>
              </a:lnSpc>
              <a:spcBef>
                <a:spcPts val="0"/>
              </a:spcBef>
              <a:spcAft>
                <a:spcPts val="0"/>
              </a:spcAft>
              <a:buClr>
                <a:srgbClr val="FFFF00"/>
              </a:buClr>
              <a:buSzPts val="2500"/>
              <a:buChar char="●"/>
            </a:pPr>
            <a:r>
              <a:rPr lang="en-US" sz="2500">
                <a:solidFill>
                  <a:srgbClr val="FFFFFF"/>
                </a:solidFill>
              </a:rPr>
              <a:t>   Stitches will dissolve in a week or two</a:t>
            </a:r>
            <a:endParaRPr sz="25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321" name="Shape 321"/>
        <p:cNvGrpSpPr/>
        <p:nvPr/>
      </p:nvGrpSpPr>
      <p:grpSpPr>
        <a:xfrm>
          <a:off x="0" y="0"/>
          <a:ext cx="0" cy="0"/>
          <a:chOff x="0" y="0"/>
          <a:chExt cx="0" cy="0"/>
        </a:xfrm>
      </p:grpSpPr>
      <p:sp>
        <p:nvSpPr>
          <p:cNvPr id="322" name="Google Shape;322;p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45"/>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Postpartum</a:t>
            </a:r>
            <a:endParaRPr sz="4800"/>
          </a:p>
        </p:txBody>
      </p:sp>
      <p:sp>
        <p:nvSpPr>
          <p:cNvPr id="324" name="Google Shape;324;p45"/>
          <p:cNvSpPr txBox="1"/>
          <p:nvPr/>
        </p:nvSpPr>
        <p:spPr>
          <a:xfrm>
            <a:off x="136925" y="1315550"/>
            <a:ext cx="8772900" cy="55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FFFFFF"/>
                </a:solidFill>
              </a:rPr>
              <a:t>Postpartum is the next 6 weeks after delivery.</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Breasts secrete colostrum in the first 3-5 days</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You will start losing weight right after delivery</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Take it easy, if you get a burst of energy and overdo it, the discharge may go back to red.</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Eat healthy so you have energy and can heal.</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Constipation is normal after birth (eat fiber)</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Your body has gone through a lot and you’ll need rest as you recover.</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Hormonal changes will cause fatigue, night sweats &amp; mood swings.</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Feeling blue is common with fatigue, hormones and being overwhelmed. 50-80% of new moms get baby blues which lasts 1-2 weeks</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Some women have postpartum depression</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   Take time for yourself; continue doing the same relaxation you practiced before labor.</a:t>
            </a:r>
            <a:endParaRPr sz="1900">
              <a:solidFill>
                <a:srgbClr val="FFFFFF"/>
              </a:solidFill>
            </a:endParaRPr>
          </a:p>
          <a:p>
            <a:pPr indent="-349250" lvl="0" marL="457200" rtl="0" algn="l">
              <a:lnSpc>
                <a:spcPct val="115000"/>
              </a:lnSpc>
              <a:spcBef>
                <a:spcPts val="0"/>
              </a:spcBef>
              <a:spcAft>
                <a:spcPts val="0"/>
              </a:spcAft>
              <a:buClr>
                <a:srgbClr val="FFFF00"/>
              </a:buClr>
              <a:buSzPts val="1900"/>
              <a:buChar char="●"/>
            </a:pPr>
            <a:r>
              <a:rPr lang="en-US" sz="1900">
                <a:solidFill>
                  <a:srgbClr val="FFFFFF"/>
                </a:solidFill>
              </a:rPr>
              <a:t>See your OB six weeks after delivery for your postpartum checkup. </a:t>
            </a:r>
            <a:endParaRPr sz="1900">
              <a:solidFill>
                <a:srgbClr val="FFFFFF"/>
              </a:solidFill>
            </a:endParaRPr>
          </a:p>
          <a:p>
            <a:pPr indent="0" lvl="0" marL="0" rtl="0" algn="l">
              <a:spcBef>
                <a:spcPts val="0"/>
              </a:spcBef>
              <a:spcAft>
                <a:spcPts val="0"/>
              </a:spcAft>
              <a:buNone/>
            </a:pPr>
            <a:r>
              <a:t/>
            </a:r>
            <a:endParaRPr sz="19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33175" y="1416275"/>
            <a:ext cx="8808674" cy="5305050"/>
          </a:xfrm>
          <a:prstGeom prst="rect">
            <a:avLst/>
          </a:prstGeom>
          <a:noFill/>
          <a:ln>
            <a:noFill/>
          </a:ln>
        </p:spPr>
      </p:pic>
      <p:sp>
        <p:nvSpPr>
          <p:cNvPr id="103" name="Google Shape;103;p19"/>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idx="1" type="body"/>
          </p:nvPr>
        </p:nvSpPr>
        <p:spPr>
          <a:xfrm>
            <a:off x="250025" y="1508300"/>
            <a:ext cx="4737900" cy="51210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Clr>
                <a:srgbClr val="FFFF00"/>
              </a:buClr>
              <a:buSzPts val="2400"/>
              <a:buChar char="➔"/>
            </a:pPr>
            <a:r>
              <a:rPr b="1" i="0" lang="en-US" sz="2400" u="sng" cap="none" strike="noStrike">
                <a:solidFill>
                  <a:schemeClr val="dk1"/>
                </a:solidFill>
              </a:rPr>
              <a:t>Lightening </a:t>
            </a:r>
            <a:endParaRPr sz="2400"/>
          </a:p>
          <a:p>
            <a:pPr indent="-381000" lvl="1" marL="914400" marR="0" rtl="0" algn="l">
              <a:spcBef>
                <a:spcPts val="0"/>
              </a:spcBef>
              <a:spcAft>
                <a:spcPts val="0"/>
              </a:spcAft>
              <a:buClr>
                <a:srgbClr val="F9B44E"/>
              </a:buClr>
              <a:buSzPts val="2400"/>
              <a:buChar char="◆"/>
            </a:pPr>
            <a:r>
              <a:rPr i="0" lang="en-US" sz="2400" u="none" cap="none" strike="noStrike">
                <a:solidFill>
                  <a:schemeClr val="dk1"/>
                </a:solidFill>
              </a:rPr>
              <a:t>Baby settles deep in the pelvis</a:t>
            </a:r>
            <a:endParaRPr sz="2400"/>
          </a:p>
          <a:p>
            <a:pPr indent="-381000" lvl="1" marL="914400" marR="0" rtl="0" algn="l">
              <a:spcBef>
                <a:spcPts val="0"/>
              </a:spcBef>
              <a:spcAft>
                <a:spcPts val="0"/>
              </a:spcAft>
              <a:buClr>
                <a:srgbClr val="F9B44E"/>
              </a:buClr>
              <a:buSzPts val="2400"/>
              <a:buChar char="◆"/>
            </a:pPr>
            <a:r>
              <a:rPr lang="en-US" sz="2400">
                <a:solidFill>
                  <a:schemeClr val="dk1"/>
                </a:solidFill>
              </a:rPr>
              <a:t>Reduces p</a:t>
            </a:r>
            <a:r>
              <a:rPr i="0" lang="en-US" sz="2400" u="none" cap="none" strike="noStrike">
                <a:solidFill>
                  <a:schemeClr val="dk1"/>
                </a:solidFill>
              </a:rPr>
              <a:t>ressure on the upper abdomen </a:t>
            </a:r>
            <a:r>
              <a:rPr lang="en-US" sz="2400">
                <a:solidFill>
                  <a:schemeClr val="dk1"/>
                </a:solidFill>
              </a:rPr>
              <a:t>making it easier for mother to breathe</a:t>
            </a:r>
            <a:endParaRPr sz="2400"/>
          </a:p>
          <a:p>
            <a:pPr indent="-381000" lvl="1" marL="914400" marR="0" rtl="0" algn="l">
              <a:spcBef>
                <a:spcPts val="0"/>
              </a:spcBef>
              <a:spcAft>
                <a:spcPts val="0"/>
              </a:spcAft>
              <a:buClr>
                <a:srgbClr val="F9B44E"/>
              </a:buClr>
              <a:buSzPts val="2400"/>
              <a:buChar char="◆"/>
            </a:pPr>
            <a:r>
              <a:rPr i="0" lang="en-US" sz="2400" u="none" cap="none" strike="noStrike">
                <a:solidFill>
                  <a:schemeClr val="dk1"/>
                </a:solidFill>
              </a:rPr>
              <a:t>Mother gets anxious</a:t>
            </a:r>
            <a:endParaRPr sz="2400"/>
          </a:p>
          <a:p>
            <a:pPr indent="-381000" lvl="1" marL="914400" marR="0" rtl="0" algn="l">
              <a:spcBef>
                <a:spcPts val="0"/>
              </a:spcBef>
              <a:spcAft>
                <a:spcPts val="0"/>
              </a:spcAft>
              <a:buClr>
                <a:srgbClr val="F9B44E"/>
              </a:buClr>
              <a:buSzPts val="2400"/>
              <a:buChar char="◆"/>
            </a:pPr>
            <a:r>
              <a:rPr i="0" lang="en-US" sz="2400" u="none" cap="none" strike="noStrike">
                <a:solidFill>
                  <a:schemeClr val="dk1"/>
                </a:solidFill>
              </a:rPr>
              <a:t>Happens during the last few weeks of pregnancy for the first pregnancy.</a:t>
            </a:r>
            <a:endParaRPr sz="2400"/>
          </a:p>
          <a:p>
            <a:pPr indent="-381000" lvl="1" marL="914400" marR="0" rtl="0" algn="l">
              <a:spcBef>
                <a:spcPts val="0"/>
              </a:spcBef>
              <a:spcAft>
                <a:spcPts val="0"/>
              </a:spcAft>
              <a:buClr>
                <a:srgbClr val="F9B44E"/>
              </a:buClr>
              <a:buSzPts val="2400"/>
              <a:buChar char="◆"/>
            </a:pPr>
            <a:r>
              <a:rPr i="0" lang="en-US" sz="2400" u="none" cap="none" strike="noStrike">
                <a:solidFill>
                  <a:schemeClr val="dk1"/>
                </a:solidFill>
              </a:rPr>
              <a:t>Women who have already had a baby, may happen right before labor begins.</a:t>
            </a:r>
            <a:endParaRPr i="0" sz="2400" u="none" cap="none" strike="noStrike">
              <a:solidFill>
                <a:schemeClr val="dk1"/>
              </a:solidFill>
            </a:endParaRPr>
          </a:p>
        </p:txBody>
      </p:sp>
      <p:sp>
        <p:nvSpPr>
          <p:cNvPr id="105" name="Google Shape;105;p19"/>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106" name="Google Shape;106;p19"/>
          <p:cNvSpPr txBox="1"/>
          <p:nvPr/>
        </p:nvSpPr>
        <p:spPr>
          <a:xfrm>
            <a:off x="737975" y="300150"/>
            <a:ext cx="7345800" cy="8337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A Few Weeks to go</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328" name="Shape 328"/>
        <p:cNvGrpSpPr/>
        <p:nvPr/>
      </p:nvGrpSpPr>
      <p:grpSpPr>
        <a:xfrm>
          <a:off x="0" y="0"/>
          <a:ext cx="0" cy="0"/>
          <a:chOff x="0" y="0"/>
          <a:chExt cx="0" cy="0"/>
        </a:xfrm>
      </p:grpSpPr>
      <p:sp>
        <p:nvSpPr>
          <p:cNvPr id="329" name="Google Shape;329;p46"/>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330" name="Google Shape;330;p46"/>
          <p:cNvPicPr preferRelativeResize="0"/>
          <p:nvPr/>
        </p:nvPicPr>
        <p:blipFill>
          <a:blip r:embed="rId3">
            <a:alphaModFix/>
          </a:blip>
          <a:stretch>
            <a:fillRect/>
          </a:stretch>
        </p:blipFill>
        <p:spPr>
          <a:xfrm>
            <a:off x="941325" y="201700"/>
            <a:ext cx="7143751" cy="6519625"/>
          </a:xfrm>
          <a:prstGeom prst="rect">
            <a:avLst/>
          </a:prstGeom>
          <a:noFill/>
          <a:ln>
            <a:noFill/>
          </a:ln>
        </p:spPr>
      </p:pic>
      <p:pic>
        <p:nvPicPr>
          <p:cNvPr id="331" name="Google Shape;331;p46" title="Partly Cloudy">
            <a:hlinkClick r:id="rId4"/>
          </p:cNvPr>
          <p:cNvPicPr preferRelativeResize="0"/>
          <p:nvPr/>
        </p:nvPicPr>
        <p:blipFill>
          <a:blip r:embed="rId5">
            <a:alphaModFix/>
          </a:blip>
          <a:stretch>
            <a:fillRect/>
          </a:stretch>
        </p:blipFill>
        <p:spPr>
          <a:xfrm>
            <a:off x="1095250" y="383950"/>
            <a:ext cx="6633900" cy="4975425"/>
          </a:xfrm>
          <a:prstGeom prst="rect">
            <a:avLst/>
          </a:prstGeom>
          <a:noFill/>
          <a:ln>
            <a:noFill/>
          </a:ln>
        </p:spPr>
      </p:pic>
      <p:sp>
        <p:nvSpPr>
          <p:cNvPr id="332" name="Google Shape;332;p46"/>
          <p:cNvSpPr txBox="1"/>
          <p:nvPr/>
        </p:nvSpPr>
        <p:spPr>
          <a:xfrm>
            <a:off x="238375" y="5757775"/>
            <a:ext cx="2493900" cy="8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u="sng">
                <a:solidFill>
                  <a:srgbClr val="01C9F1"/>
                </a:solidFill>
                <a:hlinkClick r:id="rId6"/>
              </a:rPr>
              <a:t>Prezi Analysis</a:t>
            </a:r>
            <a:endParaRPr sz="2800">
              <a:solidFill>
                <a:srgbClr val="01C9F1"/>
              </a:solidFill>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336" name="Shape 336"/>
        <p:cNvGrpSpPr/>
        <p:nvPr/>
      </p:nvGrpSpPr>
      <p:grpSpPr>
        <a:xfrm>
          <a:off x="0" y="0"/>
          <a:ext cx="0" cy="0"/>
          <a:chOff x="0" y="0"/>
          <a:chExt cx="0" cy="0"/>
        </a:xfrm>
      </p:grpSpPr>
      <p:sp>
        <p:nvSpPr>
          <p:cNvPr id="337" name="Google Shape;337;p47"/>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338" name="Google Shape;338;p47"/>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t>Christina Hickman, MA Ed 2019</a:t>
            </a:r>
            <a:endParaRPr sz="3600"/>
          </a:p>
        </p:txBody>
      </p:sp>
      <p:pic>
        <p:nvPicPr>
          <p:cNvPr id="339" name="Google Shape;339;p47"/>
          <p:cNvPicPr preferRelativeResize="0"/>
          <p:nvPr/>
        </p:nvPicPr>
        <p:blipFill>
          <a:blip r:embed="rId3">
            <a:alphaModFix/>
          </a:blip>
          <a:stretch>
            <a:fillRect/>
          </a:stretch>
        </p:blipFill>
        <p:spPr>
          <a:xfrm>
            <a:off x="981875" y="1510849"/>
            <a:ext cx="6858000" cy="4795751"/>
          </a:xfrm>
          <a:prstGeom prst="rect">
            <a:avLst/>
          </a:prstGeom>
          <a:no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43" name="Shape 343"/>
        <p:cNvGrpSpPr/>
        <p:nvPr/>
      </p:nvGrpSpPr>
      <p:grpSpPr>
        <a:xfrm>
          <a:off x="0" y="0"/>
          <a:ext cx="0" cy="0"/>
          <a:chOff x="0" y="0"/>
          <a:chExt cx="0" cy="0"/>
        </a:xfrm>
      </p:grpSpPr>
      <p:sp>
        <p:nvSpPr>
          <p:cNvPr id="344" name="Google Shape;344;p48"/>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8"/>
          <p:cNvSpPr txBox="1"/>
          <p:nvPr>
            <p:ph idx="2" type="body"/>
          </p:nvPr>
        </p:nvSpPr>
        <p:spPr>
          <a:xfrm>
            <a:off x="250025" y="1417625"/>
            <a:ext cx="4529700" cy="49818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01C9F1"/>
              </a:buClr>
              <a:buSzPts val="3000"/>
              <a:buFont typeface="Questrial"/>
              <a:buChar char="➔"/>
            </a:pPr>
            <a:r>
              <a:rPr lang="en-US" sz="3000">
                <a:latin typeface="Questrial"/>
                <a:ea typeface="Questrial"/>
                <a:cs typeface="Questrial"/>
                <a:sym typeface="Questrial"/>
              </a:rPr>
              <a:t>Cervix dilates to 4cm</a:t>
            </a:r>
            <a:endParaRPr sz="3000">
              <a:latin typeface="Questrial"/>
              <a:ea typeface="Questrial"/>
              <a:cs typeface="Questrial"/>
              <a:sym typeface="Questrial"/>
            </a:endParaRPr>
          </a:p>
          <a:p>
            <a:pPr indent="-419100" lvl="0" marL="457200" rtl="0" algn="l">
              <a:lnSpc>
                <a:spcPct val="115000"/>
              </a:lnSpc>
              <a:spcBef>
                <a:spcPts val="0"/>
              </a:spcBef>
              <a:spcAft>
                <a:spcPts val="0"/>
              </a:spcAft>
              <a:buClr>
                <a:srgbClr val="01C9F1"/>
              </a:buClr>
              <a:buSzPts val="3000"/>
              <a:buFont typeface="Questrial"/>
              <a:buChar char="➔"/>
            </a:pPr>
            <a:r>
              <a:rPr lang="en-US" sz="3000">
                <a:latin typeface="Questrial"/>
                <a:ea typeface="Questrial"/>
                <a:cs typeface="Questrial"/>
                <a:sym typeface="Questrial"/>
              </a:rPr>
              <a:t>Average length is 8 - 10  hours</a:t>
            </a:r>
            <a:endParaRPr sz="3000">
              <a:latin typeface="Questrial"/>
              <a:ea typeface="Questrial"/>
              <a:cs typeface="Questrial"/>
              <a:sym typeface="Questrial"/>
            </a:endParaRPr>
          </a:p>
          <a:p>
            <a:pPr indent="-419100" lvl="0" marL="457200" rtl="0" algn="l">
              <a:lnSpc>
                <a:spcPct val="115000"/>
              </a:lnSpc>
              <a:spcBef>
                <a:spcPts val="0"/>
              </a:spcBef>
              <a:spcAft>
                <a:spcPts val="0"/>
              </a:spcAft>
              <a:buClr>
                <a:srgbClr val="01C9F1"/>
              </a:buClr>
              <a:buSzPts val="3000"/>
              <a:buFont typeface="Questrial"/>
              <a:buChar char="➔"/>
            </a:pPr>
            <a:r>
              <a:rPr lang="en-US" sz="3000">
                <a:latin typeface="Questrial"/>
                <a:ea typeface="Questrial"/>
                <a:cs typeface="Questrial"/>
                <a:sym typeface="Questrial"/>
              </a:rPr>
              <a:t>Longest Stage</a:t>
            </a:r>
            <a:endParaRPr sz="3000">
              <a:latin typeface="Questrial"/>
              <a:ea typeface="Questrial"/>
              <a:cs typeface="Questrial"/>
              <a:sym typeface="Questrial"/>
            </a:endParaRPr>
          </a:p>
          <a:p>
            <a:pPr indent="-419100" lvl="0" marL="457200" rtl="0" algn="l">
              <a:lnSpc>
                <a:spcPct val="115000"/>
              </a:lnSpc>
              <a:spcBef>
                <a:spcPts val="0"/>
              </a:spcBef>
              <a:spcAft>
                <a:spcPts val="0"/>
              </a:spcAft>
              <a:buClr>
                <a:srgbClr val="01C9F1"/>
              </a:buClr>
              <a:buSzPts val="3000"/>
              <a:buFont typeface="Questrial"/>
              <a:buChar char="➔"/>
            </a:pPr>
            <a:r>
              <a:rPr lang="en-US" sz="3000">
                <a:latin typeface="Questrial"/>
                <a:ea typeface="Questrial"/>
                <a:cs typeface="Questrial"/>
                <a:sym typeface="Questrial"/>
              </a:rPr>
              <a:t>Contractions grow stronger, longer, and more frequent</a:t>
            </a:r>
            <a:endParaRPr sz="3000">
              <a:latin typeface="Questrial"/>
              <a:ea typeface="Questrial"/>
              <a:cs typeface="Questrial"/>
              <a:sym typeface="Questrial"/>
            </a:endParaRPr>
          </a:p>
          <a:p>
            <a:pPr indent="-419100" lvl="0" marL="457200" rtl="0" algn="l">
              <a:lnSpc>
                <a:spcPct val="115000"/>
              </a:lnSpc>
              <a:spcBef>
                <a:spcPts val="0"/>
              </a:spcBef>
              <a:spcAft>
                <a:spcPts val="0"/>
              </a:spcAft>
              <a:buClr>
                <a:srgbClr val="01C9F1"/>
              </a:buClr>
              <a:buSzPts val="3000"/>
              <a:buFont typeface="Questrial"/>
              <a:buChar char="➔"/>
            </a:pPr>
            <a:r>
              <a:rPr lang="en-US" sz="3000">
                <a:latin typeface="Questrial"/>
                <a:ea typeface="Questrial"/>
                <a:cs typeface="Questrial"/>
                <a:sym typeface="Questrial"/>
              </a:rPr>
              <a:t>Fetal monitor attached</a:t>
            </a:r>
            <a:endParaRPr sz="3000">
              <a:latin typeface="Questrial"/>
              <a:ea typeface="Questrial"/>
              <a:cs typeface="Questrial"/>
              <a:sym typeface="Questrial"/>
            </a:endParaRPr>
          </a:p>
          <a:p>
            <a:pPr indent="-190500" lvl="0" marL="342900" marR="0" rtl="0" algn="l">
              <a:lnSpc>
                <a:spcPct val="100000"/>
              </a:lnSpc>
              <a:spcBef>
                <a:spcPts val="0"/>
              </a:spcBef>
              <a:spcAft>
                <a:spcPts val="0"/>
              </a:spcAft>
              <a:buClr>
                <a:schemeClr val="dk1"/>
              </a:buClr>
              <a:buFont typeface="Arial"/>
              <a:buNone/>
            </a:pPr>
            <a:r>
              <a:rPr b="0" i="0" lang="en-US" sz="2400" u="none" cap="none" strike="noStrike">
                <a:solidFill>
                  <a:srgbClr val="FFFFFF"/>
                </a:solidFill>
                <a:latin typeface="Calibri"/>
                <a:ea typeface="Calibri"/>
                <a:cs typeface="Calibri"/>
                <a:sym typeface="Calibri"/>
              </a:rPr>
              <a:t> </a:t>
            </a:r>
            <a:endParaRPr b="0" i="0" sz="2400" u="none" cap="none" strike="noStrike">
              <a:solidFill>
                <a:schemeClr val="dk1"/>
              </a:solidFill>
              <a:latin typeface="Arial"/>
              <a:ea typeface="Arial"/>
              <a:cs typeface="Arial"/>
              <a:sym typeface="Arial"/>
            </a:endParaRPr>
          </a:p>
        </p:txBody>
      </p:sp>
      <p:sp>
        <p:nvSpPr>
          <p:cNvPr id="346" name="Google Shape;346;p48"/>
          <p:cNvSpPr txBox="1"/>
          <p:nvPr>
            <p:ph idx="3" type="body"/>
          </p:nvPr>
        </p:nvSpPr>
        <p:spPr>
          <a:xfrm>
            <a:off x="389400" y="372300"/>
            <a:ext cx="7323900" cy="712800"/>
          </a:xfrm>
          <a:prstGeom prst="rect">
            <a:avLst/>
          </a:prstGeom>
          <a:solidFill>
            <a:srgbClr val="FFF099"/>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lang="en-US" sz="4800">
                <a:solidFill>
                  <a:srgbClr val="000000"/>
                </a:solidFill>
              </a:rPr>
              <a:t>First phase </a:t>
            </a:r>
            <a:r>
              <a:rPr b="0" i="0" lang="en-US" sz="4800" u="none" cap="none" strike="noStrike">
                <a:solidFill>
                  <a:srgbClr val="000000"/>
                </a:solidFill>
              </a:rPr>
              <a:t>Early Labor </a:t>
            </a:r>
            <a:endParaRPr b="0">
              <a:solidFill>
                <a:srgbClr val="000000"/>
              </a:solidFill>
            </a:endParaRPr>
          </a:p>
        </p:txBody>
      </p:sp>
      <p:sp>
        <p:nvSpPr>
          <p:cNvPr id="347" name="Google Shape;347;p48"/>
          <p:cNvSpPr txBox="1"/>
          <p:nvPr/>
        </p:nvSpPr>
        <p:spPr>
          <a:xfrm>
            <a:off x="5225350" y="1417625"/>
            <a:ext cx="3840300" cy="53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00"/>
              </a:buClr>
              <a:buFont typeface="Arial"/>
              <a:buNone/>
            </a:pPr>
            <a:r>
              <a:t/>
            </a:r>
            <a:endParaRPr/>
          </a:p>
        </p:txBody>
      </p:sp>
      <p:sp>
        <p:nvSpPr>
          <p:cNvPr id="348" name="Google Shape;348;p48"/>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349" name="Google Shape;349;p48"/>
          <p:cNvPicPr preferRelativeResize="0"/>
          <p:nvPr/>
        </p:nvPicPr>
        <p:blipFill>
          <a:blip r:embed="rId3">
            <a:alphaModFix/>
          </a:blip>
          <a:stretch>
            <a:fillRect/>
          </a:stretch>
        </p:blipFill>
        <p:spPr>
          <a:xfrm>
            <a:off x="5809588" y="1301562"/>
            <a:ext cx="2133600" cy="2271747"/>
          </a:xfrm>
          <a:prstGeom prst="rect">
            <a:avLst/>
          </a:prstGeom>
          <a:noFill/>
          <a:ln>
            <a:noFill/>
          </a:ln>
        </p:spPr>
      </p:pic>
      <p:pic>
        <p:nvPicPr>
          <p:cNvPr id="350" name="Google Shape;350;p48"/>
          <p:cNvPicPr preferRelativeResize="0"/>
          <p:nvPr/>
        </p:nvPicPr>
        <p:blipFill>
          <a:blip r:embed="rId4">
            <a:alphaModFix/>
          </a:blip>
          <a:stretch>
            <a:fillRect/>
          </a:stretch>
        </p:blipFill>
        <p:spPr>
          <a:xfrm>
            <a:off x="5315650" y="3717600"/>
            <a:ext cx="3121465" cy="2527625"/>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54" name="Shape 354"/>
        <p:cNvGrpSpPr/>
        <p:nvPr/>
      </p:nvGrpSpPr>
      <p:grpSpPr>
        <a:xfrm>
          <a:off x="0" y="0"/>
          <a:ext cx="0" cy="0"/>
          <a:chOff x="0" y="0"/>
          <a:chExt cx="0" cy="0"/>
        </a:xfrm>
      </p:grpSpPr>
      <p:sp>
        <p:nvSpPr>
          <p:cNvPr id="355" name="Google Shape;355;p49"/>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9"/>
          <p:cNvSpPr txBox="1"/>
          <p:nvPr>
            <p:ph idx="1" type="body"/>
          </p:nvPr>
        </p:nvSpPr>
        <p:spPr>
          <a:xfrm>
            <a:off x="218525" y="1252000"/>
            <a:ext cx="8638200" cy="546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000" u="sng" cap="small">
                <a:solidFill>
                  <a:srgbClr val="FFFFFF"/>
                </a:solidFill>
              </a:rPr>
              <a:t>Relaxin and Dilation</a:t>
            </a:r>
            <a:endParaRPr sz="3000" u="sng" cap="small"/>
          </a:p>
          <a:p>
            <a:pPr indent="-406400" lvl="0" marL="457200" marR="0" rtl="0" algn="l">
              <a:spcBef>
                <a:spcPts val="0"/>
              </a:spcBef>
              <a:spcAft>
                <a:spcPts val="0"/>
              </a:spcAft>
              <a:buClr>
                <a:srgbClr val="01C9F1"/>
              </a:buClr>
              <a:buSzPts val="2800"/>
              <a:buChar char="➔"/>
            </a:pPr>
            <a:r>
              <a:rPr i="0" lang="en-US" sz="2800" u="none" cap="none" strike="noStrike">
                <a:solidFill>
                  <a:schemeClr val="dk1"/>
                </a:solidFill>
              </a:rPr>
              <a:t>Dilate- to widen or open</a:t>
            </a:r>
            <a:endParaRPr sz="2800"/>
          </a:p>
          <a:p>
            <a:pPr indent="-406400" lvl="0" marL="457200" marR="0" rtl="0" algn="l">
              <a:spcBef>
                <a:spcPts val="0"/>
              </a:spcBef>
              <a:spcAft>
                <a:spcPts val="0"/>
              </a:spcAft>
              <a:buClr>
                <a:srgbClr val="01C9F1"/>
              </a:buClr>
              <a:buSzPts val="2800"/>
              <a:buChar char="➔"/>
            </a:pPr>
            <a:r>
              <a:rPr i="0" lang="en-US" sz="2800" u="none" cap="none" strike="noStrike">
                <a:solidFill>
                  <a:schemeClr val="dk1"/>
                </a:solidFill>
              </a:rPr>
              <a:t>Relaxin is a hormone that allows the connective tissue in </a:t>
            </a:r>
            <a:r>
              <a:rPr lang="en-US" sz="2800">
                <a:solidFill>
                  <a:schemeClr val="dk1"/>
                </a:solidFill>
              </a:rPr>
              <a:t>mother's</a:t>
            </a:r>
            <a:r>
              <a:rPr i="0" lang="en-US" sz="2800" u="none" cap="none" strike="noStrike">
                <a:solidFill>
                  <a:schemeClr val="dk1"/>
                </a:solidFill>
              </a:rPr>
              <a:t> pelvis stretch to make it possible for the walls of the vagina to stretch so the baby can pass through safely.</a:t>
            </a:r>
            <a:endParaRPr sz="2800"/>
          </a:p>
          <a:p>
            <a:pPr indent="-406400" lvl="0" marL="457200" marR="0" rtl="0" algn="l">
              <a:spcBef>
                <a:spcPts val="0"/>
              </a:spcBef>
              <a:spcAft>
                <a:spcPts val="0"/>
              </a:spcAft>
              <a:buClr>
                <a:srgbClr val="01C9F1"/>
              </a:buClr>
              <a:buSzPts val="2800"/>
              <a:buChar char="➔"/>
            </a:pPr>
            <a:r>
              <a:rPr i="0" lang="en-US" sz="2800" u="none" cap="none" strike="noStrike">
                <a:solidFill>
                  <a:schemeClr val="dk1"/>
                </a:solidFill>
              </a:rPr>
              <a:t>Relaxin allows for </a:t>
            </a:r>
            <a:r>
              <a:rPr lang="en-US" sz="2800">
                <a:solidFill>
                  <a:schemeClr val="dk1"/>
                </a:solidFill>
              </a:rPr>
              <a:t>dilation</a:t>
            </a:r>
            <a:r>
              <a:rPr i="0" lang="en-US" sz="2800" u="none" cap="none" strike="noStrike">
                <a:solidFill>
                  <a:schemeClr val="dk1"/>
                </a:solidFill>
              </a:rPr>
              <a:t>.</a:t>
            </a:r>
            <a:endParaRPr i="0" sz="2800" u="none" cap="none" strike="noStrike">
              <a:solidFill>
                <a:schemeClr val="dk1"/>
              </a:solidFill>
            </a:endParaRPr>
          </a:p>
          <a:p>
            <a:pPr indent="0" lvl="0" marL="0" marR="0" rtl="0" algn="l">
              <a:spcBef>
                <a:spcPts val="600"/>
              </a:spcBef>
              <a:spcAft>
                <a:spcPts val="0"/>
              </a:spcAft>
              <a:buNone/>
            </a:pPr>
            <a:r>
              <a:rPr lang="en-US" sz="3600" u="sng">
                <a:solidFill>
                  <a:schemeClr val="dk1"/>
                </a:solidFill>
              </a:rPr>
              <a:t>Induce Labor</a:t>
            </a:r>
            <a:endParaRPr sz="3600" u="sng">
              <a:solidFill>
                <a:schemeClr val="dk1"/>
              </a:solidFill>
            </a:endParaRPr>
          </a:p>
          <a:p>
            <a:pPr indent="-406400" lvl="0" marL="457200" rtl="0" algn="l">
              <a:spcBef>
                <a:spcPts val="0"/>
              </a:spcBef>
              <a:spcAft>
                <a:spcPts val="0"/>
              </a:spcAft>
              <a:buClr>
                <a:srgbClr val="01C9F1"/>
              </a:buClr>
              <a:buSzPts val="2800"/>
              <a:buChar char="➔"/>
            </a:pPr>
            <a:r>
              <a:rPr lang="en-US" sz="2800">
                <a:solidFill>
                  <a:schemeClr val="dk1"/>
                </a:solidFill>
              </a:rPr>
              <a:t>A doctor causes labor to begin by injecting pitocin that begins contractions</a:t>
            </a:r>
            <a:endParaRPr sz="2800">
              <a:solidFill>
                <a:schemeClr val="dk1"/>
              </a:solidFill>
            </a:endParaRPr>
          </a:p>
          <a:p>
            <a:pPr indent="-406400" lvl="0" marL="457200" rtl="0" algn="l">
              <a:spcBef>
                <a:spcPts val="0"/>
              </a:spcBef>
              <a:spcAft>
                <a:spcPts val="0"/>
              </a:spcAft>
              <a:buClr>
                <a:srgbClr val="01C9F1"/>
              </a:buClr>
              <a:buSzPts val="2800"/>
              <a:buChar char="➔"/>
            </a:pPr>
            <a:r>
              <a:rPr lang="en-US" sz="2800">
                <a:solidFill>
                  <a:schemeClr val="dk1"/>
                </a:solidFill>
              </a:rPr>
              <a:t>A doctor ruptures the amniotic sac to begin contractions.</a:t>
            </a:r>
            <a:endParaRPr sz="2800">
              <a:solidFill>
                <a:schemeClr val="dk1"/>
              </a:solidFill>
              <a:latin typeface="Century Schoolbook"/>
              <a:ea typeface="Century Schoolbook"/>
              <a:cs typeface="Century Schoolbook"/>
              <a:sym typeface="Century Schoolbook"/>
            </a:endParaRPr>
          </a:p>
        </p:txBody>
      </p:sp>
      <p:sp>
        <p:nvSpPr>
          <p:cNvPr id="357" name="Google Shape;357;p49"/>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358" name="Google Shape;358;p49"/>
          <p:cNvSpPr txBox="1"/>
          <p:nvPr/>
        </p:nvSpPr>
        <p:spPr>
          <a:xfrm>
            <a:off x="627900" y="365050"/>
            <a:ext cx="7373100" cy="5670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Helping Mom Begin Labor</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62" name="Shape 362"/>
        <p:cNvGrpSpPr/>
        <p:nvPr/>
      </p:nvGrpSpPr>
      <p:grpSpPr>
        <a:xfrm>
          <a:off x="0" y="0"/>
          <a:ext cx="0" cy="0"/>
          <a:chOff x="0" y="0"/>
          <a:chExt cx="0" cy="0"/>
        </a:xfrm>
      </p:grpSpPr>
      <p:sp>
        <p:nvSpPr>
          <p:cNvPr id="363" name="Google Shape;363;p50"/>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0"/>
          <p:cNvSpPr txBox="1"/>
          <p:nvPr>
            <p:ph type="title"/>
          </p:nvPr>
        </p:nvSpPr>
        <p:spPr>
          <a:xfrm>
            <a:off x="427775" y="351750"/>
            <a:ext cx="7365300" cy="7539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lang="en-US" sz="4800">
                <a:solidFill>
                  <a:schemeClr val="dk2"/>
                </a:solidFill>
              </a:rPr>
              <a:t>Delivery Options</a:t>
            </a:r>
            <a:endParaRPr sz="4800"/>
          </a:p>
        </p:txBody>
      </p:sp>
      <p:sp>
        <p:nvSpPr>
          <p:cNvPr id="365" name="Google Shape;365;p50"/>
          <p:cNvSpPr txBox="1"/>
          <p:nvPr>
            <p:ph idx="1" type="body"/>
          </p:nvPr>
        </p:nvSpPr>
        <p:spPr>
          <a:xfrm>
            <a:off x="142075" y="1428750"/>
            <a:ext cx="8878200" cy="5273100"/>
          </a:xfrm>
          <a:prstGeom prst="rect">
            <a:avLst/>
          </a:prstGeom>
          <a:noFill/>
          <a:ln>
            <a:noFill/>
          </a:ln>
        </p:spPr>
        <p:txBody>
          <a:bodyPr anchorCtr="0" anchor="t" bIns="45700" lIns="91425" spcFirstLastPara="1" rIns="91425" wrap="square" tIns="45700">
            <a:noAutofit/>
          </a:bodyPr>
          <a:lstStyle/>
          <a:p>
            <a:pPr indent="-386397" lvl="0" marL="319087" marR="0" rtl="0" algn="l">
              <a:lnSpc>
                <a:spcPct val="100000"/>
              </a:lnSpc>
              <a:spcBef>
                <a:spcPts val="0"/>
              </a:spcBef>
              <a:spcAft>
                <a:spcPts val="0"/>
              </a:spcAft>
              <a:buClr>
                <a:srgbClr val="01C9F1"/>
              </a:buClr>
              <a:buSzPts val="2800"/>
              <a:buFont typeface="Arial"/>
              <a:buChar char="➔"/>
            </a:pPr>
            <a:r>
              <a:rPr b="1" i="0" lang="en-US" sz="2800" u="sng">
                <a:solidFill>
                  <a:schemeClr val="dk1"/>
                </a:solidFill>
              </a:rPr>
              <a:t>Vaginal Delivery</a:t>
            </a:r>
            <a:r>
              <a:rPr i="0" lang="en-US" sz="2800" u="none">
                <a:solidFill>
                  <a:schemeClr val="dk1"/>
                </a:solidFill>
              </a:rPr>
              <a:t> – Baby is delivered vaginally through the birth canal.  Preferred because it helps the baby expel the amniotic fluid and gain strength</a:t>
            </a:r>
            <a:endParaRPr i="0" sz="2800" u="none">
              <a:solidFill>
                <a:schemeClr val="dk1"/>
              </a:solidFill>
            </a:endParaRPr>
          </a:p>
          <a:p>
            <a:pPr indent="0" lvl="0" marL="0" marR="0" rtl="0" algn="l">
              <a:lnSpc>
                <a:spcPct val="100000"/>
              </a:lnSpc>
              <a:spcBef>
                <a:spcPts val="0"/>
              </a:spcBef>
              <a:spcAft>
                <a:spcPts val="0"/>
              </a:spcAft>
              <a:buNone/>
            </a:pPr>
            <a:r>
              <a:t/>
            </a:r>
            <a:endParaRPr sz="2800">
              <a:solidFill>
                <a:schemeClr val="dk1"/>
              </a:solidFill>
            </a:endParaRPr>
          </a:p>
          <a:p>
            <a:pPr indent="-386397" lvl="0" marL="319087" marR="0" rtl="0" algn="l">
              <a:lnSpc>
                <a:spcPct val="100000"/>
              </a:lnSpc>
              <a:spcBef>
                <a:spcPts val="700"/>
              </a:spcBef>
              <a:spcAft>
                <a:spcPts val="0"/>
              </a:spcAft>
              <a:buClr>
                <a:srgbClr val="01C9F1"/>
              </a:buClr>
              <a:buSzPts val="2800"/>
              <a:buFont typeface="Arial"/>
              <a:buChar char="➔"/>
            </a:pPr>
            <a:r>
              <a:rPr b="1" i="0" lang="en-US" sz="2800" u="sng">
                <a:solidFill>
                  <a:schemeClr val="dk1"/>
                </a:solidFill>
              </a:rPr>
              <a:t>Cesarean Section Delivery</a:t>
            </a:r>
            <a:r>
              <a:rPr i="0" lang="en-US" sz="2800" u="none">
                <a:solidFill>
                  <a:schemeClr val="dk1"/>
                </a:solidFill>
              </a:rPr>
              <a:t> - - a surgical procedure in which one or more incisions are made through a mother's abdomen and</a:t>
            </a:r>
            <a:r>
              <a:rPr i="0" lang="en-US" sz="2800">
                <a:solidFill>
                  <a:srgbClr val="FFFFFF"/>
                </a:solidFill>
              </a:rPr>
              <a:t> </a:t>
            </a:r>
            <a:r>
              <a:rPr i="0" lang="en-US" sz="2800">
                <a:solidFill>
                  <a:srgbClr val="FFFFFF"/>
                </a:solidFill>
                <a:uFill>
                  <a:noFill/>
                </a:uFill>
                <a:hlinkClick r:id="rId3"/>
              </a:rPr>
              <a:t>uterus</a:t>
            </a:r>
            <a:r>
              <a:rPr i="0" lang="en-US" sz="2800">
                <a:solidFill>
                  <a:srgbClr val="FFFFFF"/>
                </a:solidFill>
              </a:rPr>
              <a:t>.</a:t>
            </a:r>
            <a:endParaRPr i="0" sz="2800">
              <a:solidFill>
                <a:srgbClr val="FFFFFF"/>
              </a:solidFill>
            </a:endParaRPr>
          </a:p>
          <a:p>
            <a:pPr indent="0" lvl="0" marL="0" marR="0" rtl="0" algn="l">
              <a:lnSpc>
                <a:spcPct val="100000"/>
              </a:lnSpc>
              <a:spcBef>
                <a:spcPts val="700"/>
              </a:spcBef>
              <a:spcAft>
                <a:spcPts val="0"/>
              </a:spcAft>
              <a:buNone/>
            </a:pPr>
            <a:r>
              <a:t/>
            </a:r>
            <a:endParaRPr sz="2800">
              <a:solidFill>
                <a:schemeClr val="dk1"/>
              </a:solidFill>
            </a:endParaRPr>
          </a:p>
          <a:p>
            <a:pPr indent="-386397" lvl="0" marL="319087" marR="0" rtl="0" algn="l">
              <a:lnSpc>
                <a:spcPct val="100000"/>
              </a:lnSpc>
              <a:spcBef>
                <a:spcPts val="700"/>
              </a:spcBef>
              <a:spcAft>
                <a:spcPts val="0"/>
              </a:spcAft>
              <a:buClr>
                <a:srgbClr val="01C9F1"/>
              </a:buClr>
              <a:buSzPts val="2800"/>
              <a:buFont typeface="Arial"/>
              <a:buChar char="➔"/>
            </a:pPr>
            <a:r>
              <a:rPr b="1" i="0" lang="en-US" sz="2800" u="sng">
                <a:solidFill>
                  <a:schemeClr val="dk1"/>
                </a:solidFill>
              </a:rPr>
              <a:t>Birthing Room</a:t>
            </a:r>
            <a:r>
              <a:rPr i="0" lang="en-US" sz="2800" u="none">
                <a:solidFill>
                  <a:schemeClr val="dk1"/>
                </a:solidFill>
              </a:rPr>
              <a:t> – used for regular, vaginal deliveries</a:t>
            </a:r>
            <a:endParaRPr i="0" sz="2800" u="none">
              <a:solidFill>
                <a:schemeClr val="dk1"/>
              </a:solidFill>
            </a:endParaRPr>
          </a:p>
          <a:p>
            <a:pPr indent="0" lvl="0" marL="0" marR="0" rtl="0" algn="l">
              <a:lnSpc>
                <a:spcPct val="100000"/>
              </a:lnSpc>
              <a:spcBef>
                <a:spcPts val="700"/>
              </a:spcBef>
              <a:spcAft>
                <a:spcPts val="0"/>
              </a:spcAft>
              <a:buNone/>
            </a:pPr>
            <a:r>
              <a:t/>
            </a:r>
            <a:endParaRPr sz="2800">
              <a:solidFill>
                <a:schemeClr val="dk1"/>
              </a:solidFill>
            </a:endParaRPr>
          </a:p>
          <a:p>
            <a:pPr indent="-386397" lvl="0" marL="319087" marR="0" rtl="0" algn="l">
              <a:lnSpc>
                <a:spcPct val="100000"/>
              </a:lnSpc>
              <a:spcBef>
                <a:spcPts val="700"/>
              </a:spcBef>
              <a:spcAft>
                <a:spcPts val="0"/>
              </a:spcAft>
              <a:buClr>
                <a:srgbClr val="01C9F1"/>
              </a:buClr>
              <a:buSzPts val="2800"/>
              <a:buFont typeface="Arial"/>
              <a:buChar char="➔"/>
            </a:pPr>
            <a:r>
              <a:rPr b="1" i="0" lang="en-US" sz="2800" u="sng">
                <a:solidFill>
                  <a:schemeClr val="dk1"/>
                </a:solidFill>
              </a:rPr>
              <a:t>Operating room </a:t>
            </a:r>
            <a:r>
              <a:rPr i="0" lang="en-US" sz="2800" u="none">
                <a:solidFill>
                  <a:schemeClr val="dk1"/>
                </a:solidFill>
              </a:rPr>
              <a:t>– used for cesarean deliveries</a:t>
            </a:r>
            <a:endParaRPr sz="2800"/>
          </a:p>
        </p:txBody>
      </p:sp>
      <p:sp>
        <p:nvSpPr>
          <p:cNvPr id="366" name="Google Shape;366;p50"/>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70" name="Shape 370"/>
        <p:cNvGrpSpPr/>
        <p:nvPr/>
      </p:nvGrpSpPr>
      <p:grpSpPr>
        <a:xfrm>
          <a:off x="0" y="0"/>
          <a:ext cx="0" cy="0"/>
          <a:chOff x="0" y="0"/>
          <a:chExt cx="0" cy="0"/>
        </a:xfrm>
      </p:grpSpPr>
      <p:sp>
        <p:nvSpPr>
          <p:cNvPr id="371" name="Google Shape;371;p51"/>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1"/>
          <p:cNvSpPr txBox="1"/>
          <p:nvPr>
            <p:ph type="title"/>
          </p:nvPr>
        </p:nvSpPr>
        <p:spPr>
          <a:xfrm>
            <a:off x="380275" y="355500"/>
            <a:ext cx="7998300" cy="7464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sz="4800" u="none" cap="none" strike="noStrike">
                <a:solidFill>
                  <a:srgbClr val="000000"/>
                </a:solidFill>
              </a:rPr>
              <a:t>Other Deliver</a:t>
            </a:r>
            <a:r>
              <a:rPr lang="en-US" sz="4800">
                <a:solidFill>
                  <a:srgbClr val="000000"/>
                </a:solidFill>
              </a:rPr>
              <a:t>y Presentations</a:t>
            </a:r>
            <a:endParaRPr sz="4800">
              <a:solidFill>
                <a:srgbClr val="000000"/>
              </a:solidFill>
            </a:endParaRPr>
          </a:p>
        </p:txBody>
      </p:sp>
      <p:sp>
        <p:nvSpPr>
          <p:cNvPr id="373" name="Google Shape;373;p51"/>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374" name="Google Shape;374;p51"/>
          <p:cNvPicPr preferRelativeResize="0"/>
          <p:nvPr/>
        </p:nvPicPr>
        <p:blipFill>
          <a:blip r:embed="rId3">
            <a:alphaModFix/>
          </a:blip>
          <a:stretch>
            <a:fillRect/>
          </a:stretch>
        </p:blipFill>
        <p:spPr>
          <a:xfrm>
            <a:off x="411150" y="1712650"/>
            <a:ext cx="8321699" cy="3432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78" name="Shape 378"/>
        <p:cNvGrpSpPr/>
        <p:nvPr/>
      </p:nvGrpSpPr>
      <p:grpSpPr>
        <a:xfrm>
          <a:off x="0" y="0"/>
          <a:ext cx="0" cy="0"/>
          <a:chOff x="0" y="0"/>
          <a:chExt cx="0" cy="0"/>
        </a:xfrm>
      </p:grpSpPr>
      <p:sp>
        <p:nvSpPr>
          <p:cNvPr id="379" name="Google Shape;379;p52"/>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000"/>
              <a:t>Other </a:t>
            </a:r>
            <a:r>
              <a:rPr lang="en-US" sz="4000"/>
              <a:t>Reasons for a </a:t>
            </a:r>
            <a:r>
              <a:rPr lang="en-US" sz="4000"/>
              <a:t>C-</a:t>
            </a:r>
            <a:r>
              <a:rPr lang="en-US" sz="4000"/>
              <a:t> Section</a:t>
            </a:r>
            <a:endParaRPr sz="4000"/>
          </a:p>
        </p:txBody>
      </p:sp>
      <p:sp>
        <p:nvSpPr>
          <p:cNvPr id="380" name="Google Shape;380;p5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81" name="Google Shape;381;p52"/>
          <p:cNvSpPr txBox="1"/>
          <p:nvPr/>
        </p:nvSpPr>
        <p:spPr>
          <a:xfrm>
            <a:off x="554500" y="1742975"/>
            <a:ext cx="3809400" cy="37416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01C9F1"/>
              </a:buClr>
              <a:buSzPts val="2800"/>
              <a:buChar char="➔"/>
            </a:pPr>
            <a:r>
              <a:rPr lang="en-US" sz="2800">
                <a:solidFill>
                  <a:srgbClr val="FFFFFF"/>
                </a:solidFill>
              </a:rPr>
              <a:t>Prolapsed cord</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Poor presentation</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Mother to small</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Baby too big</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Placenta abruption</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Multiple</a:t>
            </a:r>
            <a:r>
              <a:rPr lang="en-US" sz="2800">
                <a:solidFill>
                  <a:srgbClr val="FFFFFF"/>
                </a:solidFill>
              </a:rPr>
              <a:t> births</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Fetal distress</a:t>
            </a:r>
            <a:endParaRPr sz="2800">
              <a:solidFill>
                <a:srgbClr val="FFFFFF"/>
              </a:solidFill>
            </a:endParaRPr>
          </a:p>
          <a:p>
            <a:pPr indent="0" lvl="0" marL="0" rtl="0" algn="l">
              <a:lnSpc>
                <a:spcPct val="115000"/>
              </a:lnSpc>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a:p>
        </p:txBody>
      </p:sp>
      <p:sp>
        <p:nvSpPr>
          <p:cNvPr id="382" name="Google Shape;382;p52"/>
          <p:cNvSpPr txBox="1"/>
          <p:nvPr/>
        </p:nvSpPr>
        <p:spPr>
          <a:xfrm>
            <a:off x="4650650" y="1742975"/>
            <a:ext cx="3722100" cy="43872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01C9F1"/>
              </a:buClr>
              <a:buSzPts val="2800"/>
              <a:buChar char="➔"/>
            </a:pPr>
            <a:r>
              <a:rPr lang="en-US" sz="2800">
                <a:solidFill>
                  <a:srgbClr val="FFFFFF"/>
                </a:solidFill>
              </a:rPr>
              <a:t>Mother or baby cannot tolerate labor</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STD’s</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Previous C-Section</a:t>
            </a:r>
            <a:endParaRPr sz="2800">
              <a:solidFill>
                <a:srgbClr val="FFFFFF"/>
              </a:solidFill>
            </a:endParaRPr>
          </a:p>
          <a:p>
            <a:pPr indent="-406400" lvl="0" marL="457200" rtl="0" algn="l">
              <a:lnSpc>
                <a:spcPct val="115000"/>
              </a:lnSpc>
              <a:spcBef>
                <a:spcPts val="0"/>
              </a:spcBef>
              <a:spcAft>
                <a:spcPts val="0"/>
              </a:spcAft>
              <a:buClr>
                <a:srgbClr val="01C9F1"/>
              </a:buClr>
              <a:buSzPts val="2800"/>
              <a:buChar char="➔"/>
            </a:pPr>
            <a:r>
              <a:rPr lang="en-US" sz="2800">
                <a:solidFill>
                  <a:srgbClr val="FFFFFF"/>
                </a:solidFill>
              </a:rPr>
              <a:t>Toxemia</a:t>
            </a:r>
            <a:endParaRPr sz="2800">
              <a:solidFill>
                <a:srgbClr val="FFFFFF"/>
              </a:solidFill>
            </a:endParaRPr>
          </a:p>
          <a:p>
            <a:pPr indent="0" lvl="0" marL="0" rtl="0" algn="l">
              <a:spcBef>
                <a:spcPts val="0"/>
              </a:spcBef>
              <a:spcAft>
                <a:spcPts val="0"/>
              </a:spcAft>
              <a:buNone/>
            </a:pPr>
            <a:r>
              <a:t/>
            </a:r>
            <a:endParaRPr/>
          </a:p>
        </p:txBody>
      </p:sp>
      <p:sp>
        <p:nvSpPr>
          <p:cNvPr id="383" name="Google Shape;383;p52"/>
          <p:cNvSpPr txBox="1"/>
          <p:nvPr/>
        </p:nvSpPr>
        <p:spPr>
          <a:xfrm>
            <a:off x="79425" y="5484575"/>
            <a:ext cx="89415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400">
                <a:solidFill>
                  <a:srgbClr val="FFFFFF"/>
                </a:solidFill>
              </a:rPr>
              <a:t>Having a C-Section is considered major </a:t>
            </a:r>
            <a:r>
              <a:rPr b="1" i="1" lang="en-US" sz="2400">
                <a:solidFill>
                  <a:srgbClr val="FFFFFF"/>
                </a:solidFill>
              </a:rPr>
              <a:t>surgery</a:t>
            </a:r>
            <a:r>
              <a:rPr b="1" i="1" lang="en-US" sz="2400">
                <a:solidFill>
                  <a:srgbClr val="FFFFFF"/>
                </a:solidFill>
              </a:rPr>
              <a:t> as layers of organs are cut through and sutures can become </a:t>
            </a:r>
            <a:r>
              <a:rPr b="1" i="1" lang="en-US" sz="2400">
                <a:solidFill>
                  <a:srgbClr val="FFFFFF"/>
                </a:solidFill>
              </a:rPr>
              <a:t>infected</a:t>
            </a:r>
            <a:r>
              <a:rPr b="1" i="1" lang="en-US" sz="2400">
                <a:solidFill>
                  <a:srgbClr val="FFFFFF"/>
                </a:solidFill>
              </a:rPr>
              <a:t>.</a:t>
            </a:r>
            <a:endParaRPr b="1" i="1" sz="24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87" name="Shape 387"/>
        <p:cNvGrpSpPr/>
        <p:nvPr/>
      </p:nvGrpSpPr>
      <p:grpSpPr>
        <a:xfrm>
          <a:off x="0" y="0"/>
          <a:ext cx="0" cy="0"/>
          <a:chOff x="0" y="0"/>
          <a:chExt cx="0" cy="0"/>
        </a:xfrm>
      </p:grpSpPr>
      <p:sp>
        <p:nvSpPr>
          <p:cNvPr id="388" name="Google Shape;388;p53"/>
          <p:cNvSpPr/>
          <p:nvPr/>
        </p:nvSpPr>
        <p:spPr>
          <a:xfrm>
            <a:off x="231500" y="274625"/>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3"/>
          <p:cNvSpPr txBox="1"/>
          <p:nvPr>
            <p:ph type="title"/>
          </p:nvPr>
        </p:nvSpPr>
        <p:spPr>
          <a:xfrm>
            <a:off x="457200" y="274625"/>
            <a:ext cx="7082100" cy="692400"/>
          </a:xfrm>
          <a:prstGeom prst="rect">
            <a:avLst/>
          </a:prstGeom>
          <a:solidFill>
            <a:srgbClr val="FFF0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Arial"/>
              <a:buNone/>
            </a:pPr>
            <a:r>
              <a:rPr b="0" i="0" lang="en-US" sz="4400" u="none" cap="none" strike="noStrike">
                <a:solidFill>
                  <a:srgbClr val="000000"/>
                </a:solidFill>
                <a:latin typeface="Arial"/>
                <a:ea typeface="Arial"/>
                <a:cs typeface="Arial"/>
                <a:sym typeface="Arial"/>
              </a:rPr>
              <a:t>Investigate your own Birth</a:t>
            </a:r>
            <a:endParaRPr>
              <a:solidFill>
                <a:srgbClr val="000000"/>
              </a:solidFill>
            </a:endParaRPr>
          </a:p>
        </p:txBody>
      </p:sp>
      <p:sp>
        <p:nvSpPr>
          <p:cNvPr id="390" name="Google Shape;390;p53"/>
          <p:cNvSpPr txBox="1"/>
          <p:nvPr>
            <p:ph idx="1" type="body"/>
          </p:nvPr>
        </p:nvSpPr>
        <p:spPr>
          <a:xfrm>
            <a:off x="556925" y="1572950"/>
            <a:ext cx="4133100" cy="5106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What was mom doing when labor began?</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Who took mom to the hospital?</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Was mom afraid of labor?</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Are you the first born?</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Who stayed with mom during labor &amp; delivery?</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Where were you born, what time of day?</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How long was mom in labor?</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Did mom have natural childbirth or medication?</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What did everyone do the moment you were born?</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Did mom hold you right after birth?</a:t>
            </a:r>
            <a:endParaRPr/>
          </a:p>
        </p:txBody>
      </p:sp>
      <p:sp>
        <p:nvSpPr>
          <p:cNvPr id="391" name="Google Shape;391;p53"/>
          <p:cNvSpPr txBox="1"/>
          <p:nvPr/>
        </p:nvSpPr>
        <p:spPr>
          <a:xfrm>
            <a:off x="4844375" y="1527650"/>
            <a:ext cx="4133100" cy="519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Font typeface="Times New Roman"/>
              <a:buNone/>
            </a:pPr>
            <a:r>
              <a:rPr b="0" i="0" lang="en-US" sz="700" u="none" cap="none" strike="noStrike">
                <a:solidFill>
                  <a:srgbClr val="000000"/>
                </a:solidFill>
                <a:latin typeface="Times New Roman"/>
                <a:ea typeface="Times New Roman"/>
                <a:cs typeface="Times New Roman"/>
                <a:sym typeface="Times New Roman"/>
              </a:rPr>
              <a:t>1.	  </a:t>
            </a:r>
            <a:r>
              <a:rPr b="0" i="0" lang="en-US" sz="700" u="none" cap="none" strike="noStrike">
                <a:solidFill>
                  <a:srgbClr val="FFFFFF"/>
                </a:solidFill>
                <a:latin typeface="Times New Roman"/>
                <a:ea typeface="Times New Roman"/>
                <a:cs typeface="Times New Roman"/>
                <a:sym typeface="Times New Roman"/>
              </a:rPr>
              <a:t>  </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How much did you weigh?</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Were there any medical issues with you or mom?</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How did they come up with your name?</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Were you breastfed?</a:t>
            </a:r>
            <a:endParaRPr/>
          </a:p>
          <a:p>
            <a:pPr indent="-342900" lvl="0" marL="457200" marR="0" rtl="0" algn="l">
              <a:lnSpc>
                <a:spcPct val="115000"/>
              </a:lnSpc>
              <a:spcBef>
                <a:spcPts val="0"/>
              </a:spcBef>
              <a:spcAft>
                <a:spcPts val="0"/>
              </a:spcAft>
              <a:buClr>
                <a:srgbClr val="01C9F1"/>
              </a:buClr>
              <a:buSzPts val="1800"/>
              <a:buFont typeface="Calibri"/>
              <a:buChar char="➔"/>
            </a:pPr>
            <a:r>
              <a:rPr b="0" i="0" lang="en-US" sz="1800" u="none" cap="none" strike="noStrike">
                <a:solidFill>
                  <a:srgbClr val="FFFFFF"/>
                </a:solidFill>
                <a:latin typeface="Calibri"/>
                <a:ea typeface="Calibri"/>
                <a:cs typeface="Calibri"/>
                <a:sym typeface="Calibri"/>
              </a:rPr>
              <a:t>What are some things that are done differently today than when you were born?</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53"/>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396" name="Shape 396"/>
        <p:cNvGrpSpPr/>
        <p:nvPr/>
      </p:nvGrpSpPr>
      <p:grpSpPr>
        <a:xfrm>
          <a:off x="0" y="0"/>
          <a:ext cx="0" cy="0"/>
          <a:chOff x="0" y="0"/>
          <a:chExt cx="0" cy="0"/>
        </a:xfrm>
      </p:grpSpPr>
      <p:sp>
        <p:nvSpPr>
          <p:cNvPr id="397" name="Google Shape;397;p54"/>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4"/>
          <p:cNvSpPr txBox="1"/>
          <p:nvPr>
            <p:ph idx="2" type="body"/>
          </p:nvPr>
        </p:nvSpPr>
        <p:spPr>
          <a:xfrm>
            <a:off x="316925" y="1302450"/>
            <a:ext cx="5049000" cy="52113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01C9F1"/>
              </a:buClr>
              <a:buSzPts val="2800"/>
              <a:buChar char="➔"/>
            </a:pPr>
            <a:r>
              <a:rPr lang="en-US" sz="2800">
                <a:solidFill>
                  <a:srgbClr val="FFFFFF"/>
                </a:solidFill>
              </a:rPr>
              <a:t>C</a:t>
            </a:r>
            <a:r>
              <a:rPr i="0" lang="en-US" sz="2800" u="none" cap="none" strike="noStrike">
                <a:solidFill>
                  <a:srgbClr val="FFFFFF"/>
                </a:solidFill>
              </a:rPr>
              <a:t>ontraction are 2 – 5 minutes apart. </a:t>
            </a:r>
            <a:endParaRPr i="0" sz="2800" u="none" cap="none" strike="noStrike">
              <a:solidFill>
                <a:srgbClr val="FFFFFF"/>
              </a:solidFill>
            </a:endParaRPr>
          </a:p>
          <a:p>
            <a:pPr indent="-406400" lvl="0" marL="457200" marR="0" rtl="0" algn="l">
              <a:lnSpc>
                <a:spcPct val="115000"/>
              </a:lnSpc>
              <a:spcBef>
                <a:spcPts val="0"/>
              </a:spcBef>
              <a:spcAft>
                <a:spcPts val="0"/>
              </a:spcAft>
              <a:buClr>
                <a:srgbClr val="FFFFFF"/>
              </a:buClr>
              <a:buSzPts val="2800"/>
              <a:buChar char="➔"/>
            </a:pPr>
            <a:r>
              <a:rPr lang="en-US" sz="2800">
                <a:solidFill>
                  <a:srgbClr val="FFFFFF"/>
                </a:solidFill>
              </a:rPr>
              <a:t>Dilate from 5cm - 8cm</a:t>
            </a:r>
            <a:endParaRPr sz="2800">
              <a:solidFill>
                <a:srgbClr val="FFFFFF"/>
              </a:solidFill>
            </a:endParaRPr>
          </a:p>
          <a:p>
            <a:pPr indent="-406400" lvl="0" marL="457200" marR="0" rtl="0" algn="l">
              <a:lnSpc>
                <a:spcPct val="115000"/>
              </a:lnSpc>
              <a:spcBef>
                <a:spcPts val="0"/>
              </a:spcBef>
              <a:spcAft>
                <a:spcPts val="0"/>
              </a:spcAft>
              <a:buClr>
                <a:srgbClr val="01C9F1"/>
              </a:buClr>
              <a:buSzPts val="2800"/>
              <a:buChar char="➔"/>
            </a:pPr>
            <a:r>
              <a:rPr i="0" lang="en-US" sz="2800" u="none" cap="none" strike="noStrike">
                <a:solidFill>
                  <a:srgbClr val="FFFFFF"/>
                </a:solidFill>
              </a:rPr>
              <a:t>You can rely on breathing techniques to get through each contraction. </a:t>
            </a:r>
            <a:endParaRPr i="0" sz="2800" u="none" cap="none" strike="noStrike">
              <a:solidFill>
                <a:srgbClr val="FFFFFF"/>
              </a:solidFill>
            </a:endParaRPr>
          </a:p>
          <a:p>
            <a:pPr indent="-406400" lvl="0" marL="457200" marR="0" rtl="0" algn="l">
              <a:lnSpc>
                <a:spcPct val="115000"/>
              </a:lnSpc>
              <a:spcBef>
                <a:spcPts val="0"/>
              </a:spcBef>
              <a:spcAft>
                <a:spcPts val="0"/>
              </a:spcAft>
              <a:buClr>
                <a:srgbClr val="01C9F1"/>
              </a:buClr>
              <a:buSzPts val="2800"/>
              <a:buChar char="➔"/>
            </a:pPr>
            <a:r>
              <a:rPr i="0" lang="en-US" sz="2800" u="none" cap="none" strike="noStrike">
                <a:solidFill>
                  <a:srgbClr val="FFFFFF"/>
                </a:solidFill>
              </a:rPr>
              <a:t>Have a focal point to look at, keep your eyes open so your mind is on the object not the pain.   </a:t>
            </a:r>
            <a:endParaRPr i="0" sz="2800" u="none" cap="none" strike="noStrike">
              <a:solidFill>
                <a:srgbClr val="FFFFFF"/>
              </a:solidFill>
            </a:endParaRPr>
          </a:p>
          <a:p>
            <a:pPr indent="-406400" lvl="0" marL="457200" marR="0" rtl="0" algn="l">
              <a:lnSpc>
                <a:spcPct val="115000"/>
              </a:lnSpc>
              <a:spcBef>
                <a:spcPts val="0"/>
              </a:spcBef>
              <a:spcAft>
                <a:spcPts val="0"/>
              </a:spcAft>
              <a:buClr>
                <a:srgbClr val="01C9F1"/>
              </a:buClr>
              <a:buSzPts val="2800"/>
              <a:buChar char="➔"/>
            </a:pPr>
            <a:r>
              <a:rPr i="1" lang="en-US" sz="2800" u="none" cap="none" strike="noStrike">
                <a:solidFill>
                  <a:srgbClr val="FFFFFF"/>
                </a:solidFill>
              </a:rPr>
              <a:t>Takes 3 – 4 hours</a:t>
            </a:r>
            <a:endParaRPr sz="2800"/>
          </a:p>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399" name="Google Shape;399;p54"/>
          <p:cNvSpPr txBox="1"/>
          <p:nvPr>
            <p:ph idx="3" type="body"/>
          </p:nvPr>
        </p:nvSpPr>
        <p:spPr>
          <a:xfrm>
            <a:off x="459850" y="352200"/>
            <a:ext cx="7572900" cy="753000"/>
          </a:xfrm>
          <a:prstGeom prst="rect">
            <a:avLst/>
          </a:prstGeom>
          <a:solidFill>
            <a:srgbClr val="FFF099"/>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lang="en-US" sz="4400">
                <a:solidFill>
                  <a:srgbClr val="000000"/>
                </a:solidFill>
              </a:rPr>
              <a:t>Second Phase: </a:t>
            </a:r>
            <a:r>
              <a:rPr b="0" i="0" lang="en-US" sz="4400" cap="none" strike="noStrike">
                <a:solidFill>
                  <a:srgbClr val="000000"/>
                </a:solidFill>
              </a:rPr>
              <a:t>Active Labor </a:t>
            </a:r>
            <a:endParaRPr b="1" i="0" sz="2400" u="none" cap="none" strike="noStrike">
              <a:solidFill>
                <a:schemeClr val="dk1"/>
              </a:solidFill>
              <a:latin typeface="Arial"/>
              <a:ea typeface="Arial"/>
              <a:cs typeface="Arial"/>
              <a:sym typeface="Arial"/>
            </a:endParaRPr>
          </a:p>
        </p:txBody>
      </p:sp>
      <p:sp>
        <p:nvSpPr>
          <p:cNvPr id="400" name="Google Shape;400;p54"/>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401" name="Google Shape;401;p54"/>
          <p:cNvPicPr preferRelativeResize="0"/>
          <p:nvPr/>
        </p:nvPicPr>
        <p:blipFill>
          <a:blip r:embed="rId3">
            <a:alphaModFix/>
          </a:blip>
          <a:stretch>
            <a:fillRect/>
          </a:stretch>
        </p:blipFill>
        <p:spPr>
          <a:xfrm>
            <a:off x="5495050" y="1382650"/>
            <a:ext cx="3008150" cy="2143875"/>
          </a:xfrm>
          <a:prstGeom prst="rect">
            <a:avLst/>
          </a:prstGeom>
          <a:noFill/>
          <a:ln>
            <a:noFill/>
          </a:ln>
        </p:spPr>
      </p:pic>
      <p:pic>
        <p:nvPicPr>
          <p:cNvPr id="402" name="Google Shape;402;p54"/>
          <p:cNvPicPr preferRelativeResize="0"/>
          <p:nvPr/>
        </p:nvPicPr>
        <p:blipFill>
          <a:blip r:embed="rId4">
            <a:alphaModFix/>
          </a:blip>
          <a:stretch>
            <a:fillRect/>
          </a:stretch>
        </p:blipFill>
        <p:spPr>
          <a:xfrm>
            <a:off x="5866188" y="3751925"/>
            <a:ext cx="2265875" cy="2761900"/>
          </a:xfrm>
          <a:prstGeom prst="rect">
            <a:avLst/>
          </a:prstGeom>
          <a:noFill/>
          <a:ln>
            <a:noFill/>
          </a:ln>
        </p:spPr>
      </p:pic>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406" name="Shape 406"/>
        <p:cNvGrpSpPr/>
        <p:nvPr/>
      </p:nvGrpSpPr>
      <p:grpSpPr>
        <a:xfrm>
          <a:off x="0" y="0"/>
          <a:ext cx="0" cy="0"/>
          <a:chOff x="0" y="0"/>
          <a:chExt cx="0" cy="0"/>
        </a:xfrm>
      </p:grpSpPr>
      <p:sp>
        <p:nvSpPr>
          <p:cNvPr id="407" name="Google Shape;407;p55"/>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5"/>
          <p:cNvSpPr txBox="1"/>
          <p:nvPr>
            <p:ph idx="2" type="body"/>
          </p:nvPr>
        </p:nvSpPr>
        <p:spPr>
          <a:xfrm>
            <a:off x="376725" y="1236150"/>
            <a:ext cx="4850100" cy="5340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1C9F1"/>
              </a:buClr>
              <a:buSzPts val="2400"/>
              <a:buChar char="➔"/>
            </a:pPr>
            <a:r>
              <a:rPr lang="en-US">
                <a:solidFill>
                  <a:srgbClr val="FFFFFF"/>
                </a:solidFill>
              </a:rPr>
              <a:t>C</a:t>
            </a:r>
            <a:r>
              <a:rPr i="0" lang="en-US" u="none" cap="none" strike="noStrike">
                <a:solidFill>
                  <a:srgbClr val="FFFFFF"/>
                </a:solidFill>
              </a:rPr>
              <a:t>ervix dilates to 1</a:t>
            </a:r>
            <a:r>
              <a:rPr lang="en-US">
                <a:solidFill>
                  <a:srgbClr val="FFFFFF"/>
                </a:solidFill>
              </a:rPr>
              <a:t>0 cm </a:t>
            </a:r>
            <a:r>
              <a:rPr i="0" lang="en-US" u="none" cap="none" strike="noStrike">
                <a:solidFill>
                  <a:srgbClr val="FFFFFF"/>
                </a:solidFill>
              </a:rPr>
              <a:t>in a short amount of time.</a:t>
            </a:r>
            <a:endParaRPr i="0" u="none" cap="none" strike="noStrike">
              <a:solidFill>
                <a:srgbClr val="FFFFFF"/>
              </a:solidFill>
            </a:endParaRPr>
          </a:p>
          <a:p>
            <a:pPr indent="-381000" lvl="0" marL="457200" rtl="0" algn="l">
              <a:lnSpc>
                <a:spcPct val="115000"/>
              </a:lnSpc>
              <a:spcBef>
                <a:spcPts val="0"/>
              </a:spcBef>
              <a:spcAft>
                <a:spcPts val="0"/>
              </a:spcAft>
              <a:buClr>
                <a:srgbClr val="01C9F1"/>
              </a:buClr>
              <a:buSzPts val="2400"/>
              <a:buChar char="➔"/>
            </a:pPr>
            <a:r>
              <a:rPr lang="en-US"/>
              <a:t>Contractions are closer together</a:t>
            </a:r>
            <a:endParaRPr/>
          </a:p>
          <a:p>
            <a:pPr indent="-381000" lvl="0" marL="457200" rtl="0" algn="l">
              <a:lnSpc>
                <a:spcPct val="115000"/>
              </a:lnSpc>
              <a:spcBef>
                <a:spcPts val="0"/>
              </a:spcBef>
              <a:spcAft>
                <a:spcPts val="0"/>
              </a:spcAft>
              <a:buClr>
                <a:srgbClr val="01C9F1"/>
              </a:buClr>
              <a:buSzPts val="2400"/>
              <a:buChar char="➔"/>
            </a:pPr>
            <a:r>
              <a:rPr lang="en-US"/>
              <a:t>Regular, powerful, contractions every two to three minutes </a:t>
            </a:r>
            <a:endParaRPr/>
          </a:p>
          <a:p>
            <a:pPr indent="-381000" lvl="0" marL="457200" rtl="0" algn="l">
              <a:lnSpc>
                <a:spcPct val="115000"/>
              </a:lnSpc>
              <a:spcBef>
                <a:spcPts val="0"/>
              </a:spcBef>
              <a:spcAft>
                <a:spcPts val="0"/>
              </a:spcAft>
              <a:buClr>
                <a:srgbClr val="01C9F1"/>
              </a:buClr>
              <a:buSzPts val="2400"/>
              <a:buChar char="➔"/>
            </a:pPr>
            <a:r>
              <a:rPr lang="en-US"/>
              <a:t>Baby’s head enters birth canal</a:t>
            </a:r>
            <a:endParaRPr/>
          </a:p>
          <a:p>
            <a:pPr indent="-381000" lvl="0" marL="457200" rtl="0" algn="l">
              <a:lnSpc>
                <a:spcPct val="115000"/>
              </a:lnSpc>
              <a:spcBef>
                <a:spcPts val="0"/>
              </a:spcBef>
              <a:spcAft>
                <a:spcPts val="0"/>
              </a:spcAft>
              <a:buClr>
                <a:srgbClr val="01C9F1"/>
              </a:buClr>
              <a:buSzPts val="2400"/>
              <a:buChar char="➔"/>
            </a:pPr>
            <a:r>
              <a:rPr lang="en-US"/>
              <a:t>Contractions are closer together</a:t>
            </a:r>
            <a:endParaRPr/>
          </a:p>
          <a:p>
            <a:pPr indent="-381000" lvl="0" marL="457200" rtl="0" algn="l">
              <a:lnSpc>
                <a:spcPct val="115000"/>
              </a:lnSpc>
              <a:spcBef>
                <a:spcPts val="0"/>
              </a:spcBef>
              <a:spcAft>
                <a:spcPts val="0"/>
              </a:spcAft>
              <a:buClr>
                <a:srgbClr val="01C9F1"/>
              </a:buClr>
              <a:buSzPts val="2400"/>
              <a:buChar char="➔"/>
            </a:pPr>
            <a:r>
              <a:rPr lang="en-US"/>
              <a:t>Cervix dilates to 10</a:t>
            </a:r>
            <a:endParaRPr/>
          </a:p>
          <a:p>
            <a:pPr indent="-381000" lvl="0" marL="457200" rtl="0" algn="l">
              <a:lnSpc>
                <a:spcPct val="115000"/>
              </a:lnSpc>
              <a:spcBef>
                <a:spcPts val="0"/>
              </a:spcBef>
              <a:spcAft>
                <a:spcPts val="0"/>
              </a:spcAft>
              <a:buClr>
                <a:srgbClr val="01C9F1"/>
              </a:buClr>
              <a:buSzPts val="2400"/>
              <a:buChar char="➔"/>
            </a:pPr>
            <a:r>
              <a:rPr i="1" lang="en-US"/>
              <a:t>Takes 15 minutes – 1 hour</a:t>
            </a:r>
            <a:endParaRPr i="1"/>
          </a:p>
          <a:p>
            <a:pPr indent="-190500" lvl="0" marL="342900" marR="0" rtl="0" algn="l">
              <a:lnSpc>
                <a:spcPct val="100000"/>
              </a:lnSpc>
              <a:spcBef>
                <a:spcPts val="0"/>
              </a:spcBef>
              <a:spcAft>
                <a:spcPts val="0"/>
              </a:spcAft>
              <a:buClr>
                <a:schemeClr val="dk1"/>
              </a:buClr>
              <a:buFont typeface="Arial"/>
              <a:buNone/>
            </a:pPr>
            <a:r>
              <a:t/>
            </a:r>
            <a:endParaRPr/>
          </a:p>
        </p:txBody>
      </p:sp>
      <p:sp>
        <p:nvSpPr>
          <p:cNvPr id="409" name="Google Shape;409;p55"/>
          <p:cNvSpPr txBox="1"/>
          <p:nvPr>
            <p:ph idx="3" type="body"/>
          </p:nvPr>
        </p:nvSpPr>
        <p:spPr>
          <a:xfrm>
            <a:off x="250025" y="300150"/>
            <a:ext cx="7523100" cy="755700"/>
          </a:xfrm>
          <a:prstGeom prst="rect">
            <a:avLst/>
          </a:prstGeom>
          <a:solidFill>
            <a:srgbClr val="FFF099"/>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lang="en-US" sz="4800">
                <a:solidFill>
                  <a:srgbClr val="000000"/>
                </a:solidFill>
              </a:rPr>
              <a:t>Third Phase: </a:t>
            </a:r>
            <a:r>
              <a:rPr b="0" i="0" lang="en-US" sz="4800" cap="none" strike="noStrike">
                <a:solidFill>
                  <a:srgbClr val="000000"/>
                </a:solidFill>
              </a:rPr>
              <a:t>Transition </a:t>
            </a:r>
            <a:endParaRPr b="1" i="0" sz="4800" u="none" cap="none" strike="noStrike">
              <a:solidFill>
                <a:srgbClr val="000000"/>
              </a:solidFill>
              <a:latin typeface="Arial"/>
              <a:ea typeface="Arial"/>
              <a:cs typeface="Arial"/>
              <a:sym typeface="Arial"/>
            </a:endParaRPr>
          </a:p>
        </p:txBody>
      </p:sp>
      <p:sp>
        <p:nvSpPr>
          <p:cNvPr id="410" name="Google Shape;410;p55"/>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411" name="Google Shape;411;p55"/>
          <p:cNvPicPr preferRelativeResize="0"/>
          <p:nvPr/>
        </p:nvPicPr>
        <p:blipFill>
          <a:blip r:embed="rId3">
            <a:alphaModFix/>
          </a:blip>
          <a:stretch>
            <a:fillRect/>
          </a:stretch>
        </p:blipFill>
        <p:spPr>
          <a:xfrm>
            <a:off x="6006800" y="1423513"/>
            <a:ext cx="1893025" cy="2109200"/>
          </a:xfrm>
          <a:prstGeom prst="rect">
            <a:avLst/>
          </a:prstGeom>
          <a:noFill/>
          <a:ln>
            <a:noFill/>
          </a:ln>
        </p:spPr>
      </p:pic>
      <p:pic>
        <p:nvPicPr>
          <p:cNvPr id="412" name="Google Shape;412;p55"/>
          <p:cNvPicPr preferRelativeResize="0"/>
          <p:nvPr/>
        </p:nvPicPr>
        <p:blipFill>
          <a:blip r:embed="rId4">
            <a:alphaModFix/>
          </a:blip>
          <a:stretch>
            <a:fillRect/>
          </a:stretch>
        </p:blipFill>
        <p:spPr>
          <a:xfrm>
            <a:off x="5727675" y="3798975"/>
            <a:ext cx="2536425" cy="2778127"/>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10" name="Shape 110"/>
        <p:cNvGrpSpPr/>
        <p:nvPr/>
      </p:nvGrpSpPr>
      <p:grpSpPr>
        <a:xfrm>
          <a:off x="0" y="0"/>
          <a:ext cx="0" cy="0"/>
          <a:chOff x="0" y="0"/>
          <a:chExt cx="0" cy="0"/>
        </a:xfrm>
      </p:grpSpPr>
      <p:sp>
        <p:nvSpPr>
          <p:cNvPr id="111" name="Google Shape;111;p20"/>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txBox="1"/>
          <p:nvPr>
            <p:ph type="title"/>
          </p:nvPr>
        </p:nvSpPr>
        <p:spPr>
          <a:xfrm>
            <a:off x="457200" y="365050"/>
            <a:ext cx="6987000" cy="7215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lang="en-US" sz="4800">
                <a:solidFill>
                  <a:schemeClr val="dk2"/>
                </a:solidFill>
              </a:rPr>
              <a:t>What is </a:t>
            </a:r>
            <a:r>
              <a:rPr i="0" lang="en-US" sz="4800" u="none" cap="none" strike="noStrike">
                <a:solidFill>
                  <a:schemeClr val="dk2"/>
                </a:solidFill>
              </a:rPr>
              <a:t>Labor </a:t>
            </a:r>
            <a:endParaRPr sz="4800"/>
          </a:p>
        </p:txBody>
      </p:sp>
      <p:sp>
        <p:nvSpPr>
          <p:cNvPr id="113" name="Google Shape;113;p20"/>
          <p:cNvSpPr txBox="1"/>
          <p:nvPr>
            <p:ph idx="1" type="body"/>
          </p:nvPr>
        </p:nvSpPr>
        <p:spPr>
          <a:xfrm>
            <a:off x="250025" y="1647950"/>
            <a:ext cx="4676100" cy="4909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FFFF00"/>
              </a:buClr>
              <a:buSzPts val="2800"/>
              <a:buFont typeface="Questrial"/>
              <a:buChar char="➔"/>
            </a:pPr>
            <a:r>
              <a:rPr b="0" i="0" lang="en-US" sz="2800" u="none" cap="none" strike="noStrike">
                <a:solidFill>
                  <a:schemeClr val="dk1"/>
                </a:solidFill>
                <a:latin typeface="Questrial"/>
                <a:ea typeface="Questrial"/>
                <a:cs typeface="Questrial"/>
                <a:sym typeface="Questrial"/>
              </a:rPr>
              <a:t>Labor is the energy and effort used to push the baby out of the womb.</a:t>
            </a:r>
            <a:endParaRPr sz="2800"/>
          </a:p>
          <a:p>
            <a:pPr indent="-406400" lvl="0" marL="457200" marR="0" rtl="0" algn="l">
              <a:lnSpc>
                <a:spcPct val="100000"/>
              </a:lnSpc>
              <a:spcBef>
                <a:spcPts val="0"/>
              </a:spcBef>
              <a:spcAft>
                <a:spcPts val="0"/>
              </a:spcAft>
              <a:buClr>
                <a:srgbClr val="FFFF00"/>
              </a:buClr>
              <a:buSzPts val="2800"/>
              <a:buFont typeface="Questrial"/>
              <a:buChar char="➔"/>
            </a:pPr>
            <a:r>
              <a:rPr b="0" i="0" lang="en-US" sz="2800" u="none" cap="none" strike="noStrike">
                <a:solidFill>
                  <a:schemeClr val="dk1"/>
                </a:solidFill>
                <a:latin typeface="Questrial"/>
                <a:ea typeface="Questrial"/>
                <a:cs typeface="Questrial"/>
                <a:sym typeface="Questrial"/>
              </a:rPr>
              <a:t>Dilation is when the cervix dilates from 0 – 10 cm.</a:t>
            </a:r>
            <a:endParaRPr sz="2800"/>
          </a:p>
          <a:p>
            <a:pPr indent="-406400" lvl="0" marL="457200" marR="0" rtl="0" algn="l">
              <a:lnSpc>
                <a:spcPct val="100000"/>
              </a:lnSpc>
              <a:spcBef>
                <a:spcPts val="0"/>
              </a:spcBef>
              <a:spcAft>
                <a:spcPts val="0"/>
              </a:spcAft>
              <a:buClr>
                <a:srgbClr val="FFFF00"/>
              </a:buClr>
              <a:buSzPts val="2800"/>
              <a:buFont typeface="Questrial"/>
              <a:buChar char="➔"/>
            </a:pPr>
            <a:r>
              <a:rPr b="0" i="0" lang="en-US" sz="2800" u="none" cap="none" strike="noStrike">
                <a:solidFill>
                  <a:schemeClr val="dk1"/>
                </a:solidFill>
                <a:latin typeface="Questrial"/>
                <a:ea typeface="Questrial"/>
                <a:cs typeface="Questrial"/>
                <a:sym typeface="Questrial"/>
              </a:rPr>
              <a:t>Effacement is the thinning of the cervix.</a:t>
            </a:r>
            <a:endParaRPr sz="2800"/>
          </a:p>
          <a:p>
            <a:pPr indent="-406400" lvl="0" marL="457200" marR="0" rtl="0" algn="l">
              <a:lnSpc>
                <a:spcPct val="100000"/>
              </a:lnSpc>
              <a:spcBef>
                <a:spcPts val="0"/>
              </a:spcBef>
              <a:spcAft>
                <a:spcPts val="0"/>
              </a:spcAft>
              <a:buClr>
                <a:srgbClr val="FFFF00"/>
              </a:buClr>
              <a:buSzPts val="2800"/>
              <a:buFont typeface="Questrial"/>
              <a:buChar char="➔"/>
            </a:pPr>
            <a:r>
              <a:rPr b="0" i="0" lang="en-US" sz="2800" u="none" cap="none" strike="noStrike">
                <a:solidFill>
                  <a:schemeClr val="dk1"/>
                </a:solidFill>
                <a:latin typeface="Questrial"/>
                <a:ea typeface="Questrial"/>
                <a:cs typeface="Questrial"/>
                <a:sym typeface="Questrial"/>
              </a:rPr>
              <a:t>Average length of labor for a first baby is 12 – 20 hours.</a:t>
            </a:r>
            <a:endParaRPr sz="2800"/>
          </a:p>
        </p:txBody>
      </p:sp>
      <p:sp>
        <p:nvSpPr>
          <p:cNvPr id="114" name="Google Shape;114;p20"/>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115" name="Google Shape;115;p20"/>
          <p:cNvPicPr preferRelativeResize="0"/>
          <p:nvPr/>
        </p:nvPicPr>
        <p:blipFill>
          <a:blip r:embed="rId3">
            <a:alphaModFix/>
          </a:blip>
          <a:stretch>
            <a:fillRect/>
          </a:stretch>
        </p:blipFill>
        <p:spPr>
          <a:xfrm>
            <a:off x="5236750" y="1278300"/>
            <a:ext cx="3569525" cy="534797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416" name="Shape 416"/>
        <p:cNvGrpSpPr/>
        <p:nvPr/>
      </p:nvGrpSpPr>
      <p:grpSpPr>
        <a:xfrm>
          <a:off x="0" y="0"/>
          <a:ext cx="0" cy="0"/>
          <a:chOff x="0" y="0"/>
          <a:chExt cx="0" cy="0"/>
        </a:xfrm>
      </p:grpSpPr>
      <p:sp>
        <p:nvSpPr>
          <p:cNvPr id="417" name="Google Shape;417;p5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18" name="Google Shape;418;p56"/>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t>Zero in on Baby’s Needs</a:t>
            </a:r>
            <a:endParaRPr sz="4800"/>
          </a:p>
        </p:txBody>
      </p:sp>
      <p:sp>
        <p:nvSpPr>
          <p:cNvPr id="419" name="Google Shape;419;p56"/>
          <p:cNvSpPr txBox="1"/>
          <p:nvPr/>
        </p:nvSpPr>
        <p:spPr>
          <a:xfrm>
            <a:off x="250025" y="1315550"/>
            <a:ext cx="8601000" cy="554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t>  </a:t>
            </a:r>
            <a:r>
              <a:rPr lang="en-US" sz="1800">
                <a:solidFill>
                  <a:srgbClr val="FFFFFF"/>
                </a:solidFill>
              </a:rPr>
              <a:t> Your baby will be very sleeping for the first few days and will need 20 hours of sleep per day for the next few weeks.</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Keep baby inside and away from strangers for the first 2- 3 weeks because the immune system can’t fight germs yet.</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Everyone should wash their hands before holding baby, especially before and after changing diaper.</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The neck is very weak so support the head at all times.</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Care for the umbilical cord until it falls off.</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Provide safe sleep by placing your baby on his back.</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Remove all pillows, stuffed animals and padding from crib</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Always use the car seat facing the rear.</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Try to eliminate stress and tension around baby</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Comfort your baby by feeding, swaddling, rocking, singing and offering a pacifier.</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Never leave your baby unattended.</a:t>
            </a:r>
            <a:endParaRPr sz="1800">
              <a:solidFill>
                <a:srgbClr val="FFFFFF"/>
              </a:solidFill>
            </a:endParaRPr>
          </a:p>
          <a:p>
            <a:pPr indent="0" lvl="0" marL="0" rtl="0" algn="l">
              <a:lnSpc>
                <a:spcPct val="115000"/>
              </a:lnSpc>
              <a:spcBef>
                <a:spcPts val="0"/>
              </a:spcBef>
              <a:spcAft>
                <a:spcPts val="0"/>
              </a:spcAft>
              <a:buNone/>
            </a:pPr>
            <a:r>
              <a:rPr lang="en-US" sz="1800">
                <a:solidFill>
                  <a:srgbClr val="FFFFFF"/>
                </a:solidFill>
              </a:rPr>
              <a:t>   For a calm baby begin creating a routine for</a:t>
            </a:r>
            <a:endParaRPr sz="1800">
              <a:solidFill>
                <a:srgbClr val="FFFFFF"/>
              </a:solidFill>
            </a:endParaRPr>
          </a:p>
          <a:p>
            <a:pPr indent="0" lvl="0" marL="0" rtl="0" algn="ctr">
              <a:lnSpc>
                <a:spcPct val="115000"/>
              </a:lnSpc>
              <a:spcBef>
                <a:spcPts val="0"/>
              </a:spcBef>
              <a:spcAft>
                <a:spcPts val="0"/>
              </a:spcAft>
              <a:buNone/>
            </a:pPr>
            <a:r>
              <a:rPr lang="en-US" sz="1800"/>
              <a:t>You can’t spoil a baby with too much love!</a:t>
            </a:r>
            <a:endParaRPr sz="1800"/>
          </a:p>
          <a:p>
            <a:pPr indent="0" lvl="0" marL="0" rtl="0" algn="ctr">
              <a:lnSpc>
                <a:spcPct val="115000"/>
              </a:lnSpc>
              <a:spcBef>
                <a:spcPts val="0"/>
              </a:spcBef>
              <a:spcAft>
                <a:spcPts val="0"/>
              </a:spcAft>
              <a:buNone/>
            </a:pPr>
            <a:r>
              <a:rPr lang="en-US" sz="1800"/>
              <a:t>So hug and cuddle often!</a:t>
            </a:r>
            <a:endParaRPr sz="1800"/>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423" name="Shape 423"/>
        <p:cNvGrpSpPr/>
        <p:nvPr/>
      </p:nvGrpSpPr>
      <p:grpSpPr>
        <a:xfrm>
          <a:off x="0" y="0"/>
          <a:ext cx="0" cy="0"/>
          <a:chOff x="0" y="0"/>
          <a:chExt cx="0" cy="0"/>
        </a:xfrm>
      </p:grpSpPr>
      <p:sp>
        <p:nvSpPr>
          <p:cNvPr id="424" name="Google Shape;424;p57"/>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7"/>
          <p:cNvSpPr txBox="1"/>
          <p:nvPr>
            <p:ph type="title"/>
          </p:nvPr>
        </p:nvSpPr>
        <p:spPr>
          <a:xfrm>
            <a:off x="380275" y="380900"/>
            <a:ext cx="8006100" cy="681000"/>
          </a:xfrm>
          <a:prstGeom prst="rect">
            <a:avLst/>
          </a:prstGeom>
          <a:solidFill>
            <a:srgbClr val="FFF099"/>
          </a:solidFill>
          <a:ln>
            <a:noFill/>
          </a:ln>
        </p:spPr>
        <p:txBody>
          <a:bodyPr anchorCtr="0" anchor="b" bIns="45700" lIns="91425" spcFirstLastPara="1" rIns="91425" wrap="square" tIns="45700">
            <a:noAutofit/>
          </a:bodyPr>
          <a:lstStyle/>
          <a:p>
            <a:pPr indent="-274320" lvl="0" marL="274320" rtl="0" algn="l">
              <a:spcBef>
                <a:spcPts val="600"/>
              </a:spcBef>
              <a:spcAft>
                <a:spcPts val="0"/>
              </a:spcAft>
              <a:buClr>
                <a:schemeClr val="accent1"/>
              </a:buClr>
              <a:buSzPts val="1680"/>
              <a:buFont typeface="Noto Sans Symbols"/>
              <a:buNone/>
            </a:pPr>
            <a:r>
              <a:rPr lang="en-US" sz="4100">
                <a:solidFill>
                  <a:srgbClr val="000000"/>
                </a:solidFill>
              </a:rPr>
              <a:t>What are the 3 Stages of Labor?</a:t>
            </a:r>
            <a:endParaRPr sz="4100" cap="small">
              <a:solidFill>
                <a:schemeClr val="dk2"/>
              </a:solidFill>
              <a:latin typeface="Century Schoolbook"/>
              <a:ea typeface="Century Schoolbook"/>
              <a:cs typeface="Century Schoolbook"/>
              <a:sym typeface="Century Schoolbook"/>
            </a:endParaRPr>
          </a:p>
        </p:txBody>
      </p:sp>
      <p:sp>
        <p:nvSpPr>
          <p:cNvPr id="426" name="Google Shape;426;p57"/>
          <p:cNvSpPr txBox="1"/>
          <p:nvPr>
            <p:ph idx="1" type="body"/>
          </p:nvPr>
        </p:nvSpPr>
        <p:spPr>
          <a:xfrm>
            <a:off x="457200" y="1600200"/>
            <a:ext cx="8006100" cy="49740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600"/>
              </a:spcBef>
              <a:spcAft>
                <a:spcPts val="0"/>
              </a:spcAft>
              <a:buClr>
                <a:srgbClr val="01C9F1"/>
              </a:buClr>
              <a:buSzPts val="3600"/>
              <a:buAutoNum type="arabicParenR"/>
            </a:pPr>
            <a:r>
              <a:rPr b="1" i="0" lang="en-US" sz="3600" u="none" cap="none" strike="noStrike">
                <a:solidFill>
                  <a:schemeClr val="dk1"/>
                </a:solidFill>
              </a:rPr>
              <a:t>Contractions open the cervix</a:t>
            </a:r>
            <a:endParaRPr b="1" i="0" sz="3600" u="none" cap="none" strike="noStrike">
              <a:solidFill>
                <a:schemeClr val="dk1"/>
              </a:solidFill>
            </a:endParaRPr>
          </a:p>
          <a:p>
            <a:pPr indent="-419100" lvl="1" marL="914400" marR="0" rtl="0" algn="l">
              <a:lnSpc>
                <a:spcPct val="100000"/>
              </a:lnSpc>
              <a:spcBef>
                <a:spcPts val="0"/>
              </a:spcBef>
              <a:spcAft>
                <a:spcPts val="0"/>
              </a:spcAft>
              <a:buClr>
                <a:srgbClr val="F9B44E"/>
              </a:buClr>
              <a:buSzPts val="3000"/>
              <a:buFont typeface="Calibri"/>
              <a:buAutoNum type="alphaLcParenR"/>
            </a:pPr>
            <a:r>
              <a:rPr lang="en-US" sz="3000">
                <a:solidFill>
                  <a:schemeClr val="dk1"/>
                </a:solidFill>
                <a:latin typeface="Calibri"/>
                <a:ea typeface="Calibri"/>
                <a:cs typeface="Calibri"/>
                <a:sym typeface="Calibri"/>
              </a:rPr>
              <a:t>Phases:</a:t>
            </a:r>
            <a:endParaRPr sz="1400">
              <a:solidFill>
                <a:srgbClr val="000000"/>
              </a:solidFill>
            </a:endParaRPr>
          </a:p>
          <a:p>
            <a:pPr indent="-419100" lvl="2" marL="1371600" marR="0" rtl="0" algn="l">
              <a:lnSpc>
                <a:spcPct val="100000"/>
              </a:lnSpc>
              <a:spcBef>
                <a:spcPts val="0"/>
              </a:spcBef>
              <a:spcAft>
                <a:spcPts val="0"/>
              </a:spcAft>
              <a:buClr>
                <a:srgbClr val="7FD13B"/>
              </a:buClr>
              <a:buSzPts val="3000"/>
              <a:buFont typeface="Calibri"/>
              <a:buAutoNum type="romanLcParenR"/>
            </a:pPr>
            <a:r>
              <a:rPr lang="en-US" sz="3000">
                <a:solidFill>
                  <a:schemeClr val="dk1"/>
                </a:solidFill>
                <a:latin typeface="Calibri"/>
                <a:ea typeface="Calibri"/>
                <a:cs typeface="Calibri"/>
                <a:sym typeface="Calibri"/>
              </a:rPr>
              <a:t>Early Labor</a:t>
            </a:r>
            <a:endParaRPr sz="1400">
              <a:solidFill>
                <a:srgbClr val="000000"/>
              </a:solidFill>
            </a:endParaRPr>
          </a:p>
          <a:p>
            <a:pPr indent="-419100" lvl="2" marL="1371600" rtl="0" algn="l">
              <a:lnSpc>
                <a:spcPct val="100000"/>
              </a:lnSpc>
              <a:spcBef>
                <a:spcPts val="0"/>
              </a:spcBef>
              <a:spcAft>
                <a:spcPts val="0"/>
              </a:spcAft>
              <a:buClr>
                <a:srgbClr val="7FD13B"/>
              </a:buClr>
              <a:buSzPts val="3000"/>
              <a:buFont typeface="Calibri"/>
              <a:buAutoNum type="romanLcParenR"/>
            </a:pPr>
            <a:r>
              <a:rPr lang="en-US" sz="3000">
                <a:solidFill>
                  <a:schemeClr val="dk1"/>
                </a:solidFill>
                <a:latin typeface="Calibri"/>
                <a:ea typeface="Calibri"/>
                <a:cs typeface="Calibri"/>
                <a:sym typeface="Calibri"/>
              </a:rPr>
              <a:t>Active Labor</a:t>
            </a:r>
            <a:endParaRPr sz="1400">
              <a:solidFill>
                <a:srgbClr val="000000"/>
              </a:solidFill>
            </a:endParaRPr>
          </a:p>
          <a:p>
            <a:pPr indent="-419100" lvl="2" marL="1371600" rtl="0" algn="l">
              <a:lnSpc>
                <a:spcPct val="100000"/>
              </a:lnSpc>
              <a:spcBef>
                <a:spcPts val="0"/>
              </a:spcBef>
              <a:spcAft>
                <a:spcPts val="0"/>
              </a:spcAft>
              <a:buClr>
                <a:srgbClr val="7FD13B"/>
              </a:buClr>
              <a:buSzPts val="3000"/>
              <a:buFont typeface="Calibri"/>
              <a:buAutoNum type="romanLcParenR"/>
            </a:pPr>
            <a:r>
              <a:rPr lang="en-US" sz="3000">
                <a:solidFill>
                  <a:schemeClr val="dk1"/>
                </a:solidFill>
                <a:latin typeface="Calibri"/>
                <a:ea typeface="Calibri"/>
                <a:cs typeface="Calibri"/>
                <a:sym typeface="Calibri"/>
              </a:rPr>
              <a:t>Transition</a:t>
            </a:r>
            <a:endParaRPr sz="30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t/>
            </a:r>
            <a:endParaRPr b="1" sz="1000">
              <a:solidFill>
                <a:schemeClr val="dk1"/>
              </a:solidFill>
            </a:endParaRPr>
          </a:p>
          <a:p>
            <a:pPr indent="-457200" lvl="0" marL="457200" marR="0" rtl="0" algn="l">
              <a:lnSpc>
                <a:spcPct val="100000"/>
              </a:lnSpc>
              <a:spcBef>
                <a:spcPts val="600"/>
              </a:spcBef>
              <a:spcAft>
                <a:spcPts val="0"/>
              </a:spcAft>
              <a:buClr>
                <a:srgbClr val="01C9F1"/>
              </a:buClr>
              <a:buSzPts val="3600"/>
              <a:buAutoNum type="arabicParenR"/>
            </a:pPr>
            <a:r>
              <a:rPr b="1" i="0" lang="en-US" sz="3600" u="none" cap="none" strike="noStrike">
                <a:solidFill>
                  <a:schemeClr val="dk1"/>
                </a:solidFill>
              </a:rPr>
              <a:t>The baby is born</a:t>
            </a:r>
            <a:endParaRPr b="1" i="0" sz="3600" u="none" cap="none" strike="noStrike">
              <a:solidFill>
                <a:schemeClr val="dk1"/>
              </a:solidFill>
            </a:endParaRPr>
          </a:p>
          <a:p>
            <a:pPr indent="0" lvl="0" marL="0" marR="0" rtl="0" algn="l">
              <a:lnSpc>
                <a:spcPct val="100000"/>
              </a:lnSpc>
              <a:spcBef>
                <a:spcPts val="600"/>
              </a:spcBef>
              <a:spcAft>
                <a:spcPts val="0"/>
              </a:spcAft>
              <a:buNone/>
            </a:pPr>
            <a:r>
              <a:t/>
            </a:r>
            <a:endParaRPr b="1" sz="3600">
              <a:solidFill>
                <a:schemeClr val="dk1"/>
              </a:solidFill>
            </a:endParaRPr>
          </a:p>
          <a:p>
            <a:pPr indent="-457200" lvl="0" marL="457200" marR="0" rtl="0" algn="l">
              <a:lnSpc>
                <a:spcPct val="100000"/>
              </a:lnSpc>
              <a:spcBef>
                <a:spcPts val="600"/>
              </a:spcBef>
              <a:spcAft>
                <a:spcPts val="0"/>
              </a:spcAft>
              <a:buClr>
                <a:srgbClr val="01C9F1"/>
              </a:buClr>
              <a:buSzPts val="3600"/>
              <a:buAutoNum type="arabicParenR"/>
            </a:pPr>
            <a:r>
              <a:rPr b="1" i="0" lang="en-US" sz="3600" u="none" cap="none" strike="noStrike">
                <a:solidFill>
                  <a:schemeClr val="dk1"/>
                </a:solidFill>
              </a:rPr>
              <a:t>The placenta is expelled</a:t>
            </a:r>
            <a:endParaRPr b="1" i="0" sz="3600" u="none" cap="none" strike="noStrike">
              <a:solidFill>
                <a:schemeClr val="dk1"/>
              </a:solidFill>
            </a:endParaRPr>
          </a:p>
        </p:txBody>
      </p:sp>
      <p:sp>
        <p:nvSpPr>
          <p:cNvPr id="427" name="Google Shape;427;p57"/>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EA157A"/>
            </a:gs>
            <a:gs pos="100000">
              <a:srgbClr val="737373"/>
            </a:gs>
          </a:gsLst>
          <a:lin ang="16200038" scaled="0"/>
        </a:gradFill>
      </p:bgPr>
    </p:bg>
    <p:spTree>
      <p:nvGrpSpPr>
        <p:cNvPr id="431" name="Shape 431"/>
        <p:cNvGrpSpPr/>
        <p:nvPr/>
      </p:nvGrpSpPr>
      <p:grpSpPr>
        <a:xfrm>
          <a:off x="0" y="0"/>
          <a:ext cx="0" cy="0"/>
          <a:chOff x="0" y="0"/>
          <a:chExt cx="0" cy="0"/>
        </a:xfrm>
      </p:grpSpPr>
      <p:sp>
        <p:nvSpPr>
          <p:cNvPr id="432" name="Google Shape;432;p58"/>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8"/>
          <p:cNvSpPr txBox="1"/>
          <p:nvPr>
            <p:ph type="title"/>
          </p:nvPr>
        </p:nvSpPr>
        <p:spPr>
          <a:xfrm>
            <a:off x="364425" y="380900"/>
            <a:ext cx="8109000" cy="750900"/>
          </a:xfrm>
          <a:prstGeom prst="rect">
            <a:avLst/>
          </a:prstGeom>
          <a:solidFill>
            <a:srgbClr val="FFF0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Questrial"/>
              <a:buNone/>
            </a:pPr>
            <a:r>
              <a:rPr i="0" lang="en-US" u="none" cap="none" strike="noStrike">
                <a:solidFill>
                  <a:srgbClr val="000000"/>
                </a:solidFill>
              </a:rPr>
              <a:t>Cesarean Delivery Used When:</a:t>
            </a:r>
            <a:endParaRPr>
              <a:solidFill>
                <a:srgbClr val="000000"/>
              </a:solidFill>
            </a:endParaRPr>
          </a:p>
        </p:txBody>
      </p:sp>
      <p:sp>
        <p:nvSpPr>
          <p:cNvPr id="434" name="Google Shape;434;p58"/>
          <p:cNvSpPr txBox="1"/>
          <p:nvPr>
            <p:ph idx="1" type="body"/>
          </p:nvPr>
        </p:nvSpPr>
        <p:spPr>
          <a:xfrm>
            <a:off x="250025" y="1315100"/>
            <a:ext cx="3868200" cy="5092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1C9F1"/>
              </a:buClr>
              <a:buSzPts val="2400"/>
              <a:buFont typeface="Questrial"/>
              <a:buChar char="➔"/>
            </a:pPr>
            <a:r>
              <a:rPr b="0" i="0" lang="en-US" sz="2400" u="none">
                <a:solidFill>
                  <a:schemeClr val="dk1"/>
                </a:solidFill>
                <a:latin typeface="Questrial"/>
                <a:ea typeface="Questrial"/>
                <a:cs typeface="Questrial"/>
                <a:sym typeface="Questrial"/>
              </a:rPr>
              <a:t>The labor is long and difficult and the life or the baby or mother is threatened.</a:t>
            </a:r>
            <a:endParaRPr sz="2400"/>
          </a:p>
          <a:p>
            <a:pPr indent="-381000" lvl="0" marL="457200" marR="0" rtl="0" algn="l">
              <a:lnSpc>
                <a:spcPct val="100000"/>
              </a:lnSpc>
              <a:spcBef>
                <a:spcPts val="0"/>
              </a:spcBef>
              <a:spcAft>
                <a:spcPts val="0"/>
              </a:spcAft>
              <a:buClr>
                <a:srgbClr val="01C9F1"/>
              </a:buClr>
              <a:buSzPts val="2400"/>
              <a:buFont typeface="Questrial"/>
              <a:buChar char="➔"/>
            </a:pPr>
            <a:r>
              <a:rPr b="0" i="0" lang="en-US" sz="2400" u="none">
                <a:solidFill>
                  <a:schemeClr val="dk1"/>
                </a:solidFill>
                <a:latin typeface="Questrial"/>
                <a:ea typeface="Questrial"/>
                <a:cs typeface="Questrial"/>
                <a:sym typeface="Questrial"/>
              </a:rPr>
              <a:t>The fetal monitor shows a drop in heart rate.</a:t>
            </a:r>
            <a:endParaRPr sz="2400"/>
          </a:p>
          <a:p>
            <a:pPr indent="-381000" lvl="0" marL="457200" marR="0" rtl="0" algn="l">
              <a:lnSpc>
                <a:spcPct val="100000"/>
              </a:lnSpc>
              <a:spcBef>
                <a:spcPts val="0"/>
              </a:spcBef>
              <a:spcAft>
                <a:spcPts val="0"/>
              </a:spcAft>
              <a:buClr>
                <a:srgbClr val="01C9F1"/>
              </a:buClr>
              <a:buSzPts val="2400"/>
              <a:buFont typeface="Questrial"/>
              <a:buChar char="➔"/>
            </a:pPr>
            <a:r>
              <a:rPr b="0" i="0" lang="en-US" sz="2400" u="none">
                <a:solidFill>
                  <a:schemeClr val="dk1"/>
                </a:solidFill>
                <a:latin typeface="Questrial"/>
                <a:ea typeface="Questrial"/>
                <a:cs typeface="Questrial"/>
                <a:sym typeface="Questrial"/>
              </a:rPr>
              <a:t>Placenta Previa,</a:t>
            </a:r>
            <a:r>
              <a:rPr lang="en-US" sz="2400">
                <a:solidFill>
                  <a:schemeClr val="dk1"/>
                </a:solidFill>
                <a:latin typeface="Questrial"/>
                <a:ea typeface="Questrial"/>
                <a:cs typeface="Questrial"/>
                <a:sym typeface="Questrial"/>
              </a:rPr>
              <a:t> </a:t>
            </a:r>
            <a:r>
              <a:rPr b="0" i="0" lang="en-US" sz="2400" u="none">
                <a:solidFill>
                  <a:schemeClr val="dk1"/>
                </a:solidFill>
                <a:latin typeface="Questrial"/>
                <a:ea typeface="Questrial"/>
                <a:cs typeface="Questrial"/>
                <a:sym typeface="Questrial"/>
              </a:rPr>
              <a:t>placenta is covering the opening to the cervix.</a:t>
            </a:r>
            <a:endParaRPr sz="2400"/>
          </a:p>
          <a:p>
            <a:pPr indent="-381000" lvl="0" marL="457200" marR="0" rtl="0" algn="l">
              <a:lnSpc>
                <a:spcPct val="100000"/>
              </a:lnSpc>
              <a:spcBef>
                <a:spcPts val="0"/>
              </a:spcBef>
              <a:spcAft>
                <a:spcPts val="0"/>
              </a:spcAft>
              <a:buClr>
                <a:srgbClr val="01C9F1"/>
              </a:buClr>
              <a:buSzPts val="2400"/>
              <a:buFont typeface="Questrial"/>
              <a:buChar char="➔"/>
            </a:pPr>
            <a:r>
              <a:rPr b="0" i="0" lang="en-US" sz="2400" u="none">
                <a:solidFill>
                  <a:schemeClr val="dk1"/>
                </a:solidFill>
                <a:latin typeface="Questrial"/>
                <a:ea typeface="Questrial"/>
                <a:cs typeface="Questrial"/>
                <a:sym typeface="Questrial"/>
              </a:rPr>
              <a:t>The woman’s bone structure is too small to allow vaginal delivery.</a:t>
            </a:r>
            <a:endParaRPr sz="2400"/>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Questrial"/>
              <a:ea typeface="Questrial"/>
              <a:cs typeface="Questrial"/>
              <a:sym typeface="Questrial"/>
            </a:endParaRPr>
          </a:p>
        </p:txBody>
      </p:sp>
      <p:sp>
        <p:nvSpPr>
          <p:cNvPr id="435" name="Google Shape;435;p58"/>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436" name="Google Shape;436;p58"/>
          <p:cNvPicPr preferRelativeResize="0"/>
          <p:nvPr/>
        </p:nvPicPr>
        <p:blipFill>
          <a:blip r:embed="rId3">
            <a:alphaModFix/>
          </a:blip>
          <a:stretch>
            <a:fillRect/>
          </a:stretch>
        </p:blipFill>
        <p:spPr>
          <a:xfrm>
            <a:off x="3893025" y="1758821"/>
            <a:ext cx="5154200" cy="2699525"/>
          </a:xfrm>
          <a:prstGeom prst="rect">
            <a:avLst/>
          </a:prstGeom>
          <a:noFill/>
          <a:ln>
            <a:noFill/>
          </a:ln>
        </p:spPr>
      </p:pic>
      <p:sp>
        <p:nvSpPr>
          <p:cNvPr id="437" name="Google Shape;437;p58"/>
          <p:cNvSpPr txBox="1"/>
          <p:nvPr/>
        </p:nvSpPr>
        <p:spPr>
          <a:xfrm>
            <a:off x="4317900" y="4458350"/>
            <a:ext cx="4826100" cy="23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US" sz="2400">
                <a:solidFill>
                  <a:schemeClr val="dk1"/>
                </a:solidFill>
              </a:rPr>
              <a:t>Having a C-Section is considered major surgery as layers of organs are cut through and sutures can become infected.</a:t>
            </a:r>
            <a:endParaRPr b="1" i="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19" name="Shape 119"/>
        <p:cNvGrpSpPr/>
        <p:nvPr/>
      </p:nvGrpSpPr>
      <p:grpSpPr>
        <a:xfrm>
          <a:off x="0" y="0"/>
          <a:ext cx="0" cy="0"/>
          <a:chOff x="0" y="0"/>
          <a:chExt cx="0" cy="0"/>
        </a:xfrm>
      </p:grpSpPr>
      <p:sp>
        <p:nvSpPr>
          <p:cNvPr id="120" name="Google Shape;120;p21"/>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nvSpPr>
        <p:spPr>
          <a:xfrm>
            <a:off x="1081625" y="383550"/>
            <a:ext cx="7345800" cy="7737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False Labor</a:t>
            </a:r>
            <a:endParaRPr sz="4800"/>
          </a:p>
        </p:txBody>
      </p:sp>
      <p:sp>
        <p:nvSpPr>
          <p:cNvPr id="122" name="Google Shape;122;p21"/>
          <p:cNvSpPr txBox="1"/>
          <p:nvPr>
            <p:ph idx="1" type="body"/>
          </p:nvPr>
        </p:nvSpPr>
        <p:spPr>
          <a:xfrm>
            <a:off x="457200" y="1157250"/>
            <a:ext cx="8229600" cy="5564100"/>
          </a:xfrm>
          <a:prstGeom prst="rect">
            <a:avLst/>
          </a:prstGeom>
          <a:noFill/>
          <a:ln>
            <a:noFill/>
          </a:ln>
        </p:spPr>
        <p:txBody>
          <a:bodyPr anchorCtr="0" anchor="t" bIns="45700" lIns="91425" spcFirstLastPara="1" rIns="91425" wrap="square" tIns="45700">
            <a:noAutofit/>
          </a:bodyPr>
          <a:lstStyle/>
          <a:p>
            <a:pPr indent="-419100" lvl="0" marL="457200" marR="0" rtl="0" algn="l">
              <a:spcBef>
                <a:spcPts val="0"/>
              </a:spcBef>
              <a:spcAft>
                <a:spcPts val="0"/>
              </a:spcAft>
              <a:buClr>
                <a:srgbClr val="FFFF00"/>
              </a:buClr>
              <a:buSzPts val="3000"/>
              <a:buChar char="➔"/>
            </a:pPr>
            <a:r>
              <a:rPr i="0" lang="en-US" sz="3000" u="none" cap="none" strike="noStrike">
                <a:solidFill>
                  <a:srgbClr val="FFFFFF"/>
                </a:solidFill>
              </a:rPr>
              <a:t>Contractions are not regular or rhythmic</a:t>
            </a:r>
            <a:endParaRPr sz="3000">
              <a:solidFill>
                <a:srgbClr val="FFFFFF"/>
              </a:solidFill>
            </a:endParaRPr>
          </a:p>
          <a:p>
            <a:pPr indent="-419100" lvl="0" marL="457200" marR="0" rtl="0" algn="l">
              <a:spcBef>
                <a:spcPts val="0"/>
              </a:spcBef>
              <a:spcAft>
                <a:spcPts val="0"/>
              </a:spcAft>
              <a:buClr>
                <a:srgbClr val="FFFF00"/>
              </a:buClr>
              <a:buSzPts val="3000"/>
              <a:buChar char="➔"/>
            </a:pPr>
            <a:r>
              <a:rPr i="0" lang="en-US" sz="3000" u="none" cap="none" strike="noStrike">
                <a:solidFill>
                  <a:srgbClr val="FFFFFF"/>
                </a:solidFill>
              </a:rPr>
              <a:t>Contractions do not get stronger over time</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No bloody show</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Membranes are intact</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Contractions are up front and up high</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No progression in timing or intensity</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Contractions stop when you walk</a:t>
            </a:r>
            <a:endParaRPr sz="3000">
              <a:solidFill>
                <a:srgbClr val="FFFFFF"/>
              </a:solidFill>
            </a:endParaRPr>
          </a:p>
          <a:p>
            <a:pPr indent="-419100" lvl="0" marL="457200" rtl="0" algn="l">
              <a:lnSpc>
                <a:spcPct val="115000"/>
              </a:lnSpc>
              <a:spcBef>
                <a:spcPts val="0"/>
              </a:spcBef>
              <a:spcAft>
                <a:spcPts val="0"/>
              </a:spcAft>
              <a:buClr>
                <a:srgbClr val="FFFF00"/>
              </a:buClr>
              <a:buSzPts val="3000"/>
              <a:buChar char="➔"/>
            </a:pPr>
            <a:r>
              <a:rPr lang="en-US" sz="3000">
                <a:solidFill>
                  <a:srgbClr val="FFFFFF"/>
                </a:solidFill>
              </a:rPr>
              <a:t>No cervical changes</a:t>
            </a:r>
            <a:endParaRPr sz="3000">
              <a:solidFill>
                <a:srgbClr val="FFFFFF"/>
              </a:solidFill>
            </a:endParaRPr>
          </a:p>
          <a:p>
            <a:pPr indent="-412750" lvl="0" marL="457200" rtl="0" algn="l">
              <a:spcBef>
                <a:spcPts val="0"/>
              </a:spcBef>
              <a:spcAft>
                <a:spcPts val="0"/>
              </a:spcAft>
              <a:buClr>
                <a:srgbClr val="FFFF00"/>
              </a:buClr>
              <a:buSzPts val="2900"/>
              <a:buFont typeface="Questrial"/>
              <a:buChar char="➔"/>
            </a:pPr>
            <a:r>
              <a:rPr lang="en-US" sz="2900">
                <a:solidFill>
                  <a:srgbClr val="FFFF00"/>
                </a:solidFill>
                <a:latin typeface="Questrial"/>
                <a:ea typeface="Questrial"/>
                <a:cs typeface="Questrial"/>
                <a:sym typeface="Questrial"/>
              </a:rPr>
              <a:t>Braxton-Hicks</a:t>
            </a:r>
            <a:r>
              <a:rPr lang="en-US" sz="2900">
                <a:solidFill>
                  <a:schemeClr val="dk1"/>
                </a:solidFill>
                <a:latin typeface="Questrial"/>
                <a:ea typeface="Questrial"/>
                <a:cs typeface="Questrial"/>
                <a:sym typeface="Questrial"/>
              </a:rPr>
              <a:t> can occur throughout the pregnancy as a the uterus practices contracting.</a:t>
            </a:r>
            <a:endParaRPr sz="3000"/>
          </a:p>
          <a:p>
            <a:pPr indent="0" lvl="0" marL="0" marR="0" rtl="0" algn="l">
              <a:spcBef>
                <a:spcPts val="600"/>
              </a:spcBef>
              <a:spcAft>
                <a:spcPts val="0"/>
              </a:spcAft>
              <a:buNone/>
            </a:pPr>
            <a:r>
              <a:t/>
            </a:r>
            <a:endParaRPr sz="2400">
              <a:solidFill>
                <a:srgbClr val="FFFFFF"/>
              </a:solidFill>
            </a:endParaRPr>
          </a:p>
        </p:txBody>
      </p:sp>
      <p:sp>
        <p:nvSpPr>
          <p:cNvPr id="123" name="Google Shape;123;p21"/>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27" name="Shape 127"/>
        <p:cNvGrpSpPr/>
        <p:nvPr/>
      </p:nvGrpSpPr>
      <p:grpSpPr>
        <a:xfrm>
          <a:off x="0" y="0"/>
          <a:ext cx="0" cy="0"/>
          <a:chOff x="0" y="0"/>
          <a:chExt cx="0" cy="0"/>
        </a:xfrm>
      </p:grpSpPr>
      <p:sp>
        <p:nvSpPr>
          <p:cNvPr id="128" name="Google Shape;128;p22"/>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ph idx="1" type="body"/>
          </p:nvPr>
        </p:nvSpPr>
        <p:spPr>
          <a:xfrm>
            <a:off x="457200" y="1283675"/>
            <a:ext cx="8523300" cy="5361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rgbClr val="FFFF00"/>
              </a:buClr>
              <a:buSzPts val="2400"/>
              <a:buChar char="➔"/>
            </a:pPr>
            <a:r>
              <a:rPr b="1" i="0" lang="en-US" sz="2400" u="sng" cap="none" strike="noStrike">
                <a:solidFill>
                  <a:schemeClr val="dk1"/>
                </a:solidFill>
              </a:rPr>
              <a:t>The “Show” or “Bloody Show”</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Few drops of blood or pinkish vaginal stain that occurs when the mucus that plugs the uterus during pregnancy dissolves.</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May occur as early as a few days prior to birth.</a:t>
            </a:r>
            <a:endParaRPr i="0" sz="2400" u="none" cap="none" strike="noStrike">
              <a:solidFill>
                <a:schemeClr val="dk1"/>
              </a:solidFill>
            </a:endParaRPr>
          </a:p>
          <a:p>
            <a:pPr indent="-381000" lvl="0" marL="457200" marR="0" rtl="0" algn="l">
              <a:lnSpc>
                <a:spcPct val="115000"/>
              </a:lnSpc>
              <a:spcBef>
                <a:spcPts val="0"/>
              </a:spcBef>
              <a:spcAft>
                <a:spcPts val="0"/>
              </a:spcAft>
              <a:buClr>
                <a:srgbClr val="FFFF00"/>
              </a:buClr>
              <a:buSzPts val="2400"/>
              <a:buChar char="➔"/>
            </a:pPr>
            <a:r>
              <a:rPr b="1" i="0" lang="en-US" sz="2400" u="sng" cap="none" strike="noStrike">
                <a:solidFill>
                  <a:schemeClr val="dk1"/>
                </a:solidFill>
              </a:rPr>
              <a:t>Water Breaks</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Trickle or gush of warm fluid from the vagina</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This indicates that the amniotic sac has broken</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Delivery should be within 24 to 48 hours</a:t>
            </a:r>
            <a:endParaRPr sz="2400"/>
          </a:p>
          <a:p>
            <a:pPr indent="-381000" lvl="1" marL="914400" marR="0" rtl="0" algn="l">
              <a:lnSpc>
                <a:spcPct val="115000"/>
              </a:lnSpc>
              <a:spcBef>
                <a:spcPts val="0"/>
              </a:spcBef>
              <a:spcAft>
                <a:spcPts val="0"/>
              </a:spcAft>
              <a:buClr>
                <a:srgbClr val="F9B44E"/>
              </a:buClr>
              <a:buSzPts val="2400"/>
              <a:buChar char="◆"/>
            </a:pPr>
            <a:r>
              <a:rPr i="0" lang="en-US" sz="2400" u="none" cap="none" strike="noStrike">
                <a:solidFill>
                  <a:schemeClr val="dk1"/>
                </a:solidFill>
              </a:rPr>
              <a:t>Call your doctor or midwife immediately</a:t>
            </a:r>
            <a:endParaRPr sz="2400">
              <a:solidFill>
                <a:schemeClr val="dk1"/>
              </a:solidFill>
            </a:endParaRPr>
          </a:p>
          <a:p>
            <a:pPr indent="-381000" lvl="0" marL="457200" rtl="0" algn="l">
              <a:lnSpc>
                <a:spcPct val="115000"/>
              </a:lnSpc>
              <a:spcBef>
                <a:spcPts val="0"/>
              </a:spcBef>
              <a:spcAft>
                <a:spcPts val="0"/>
              </a:spcAft>
              <a:buClr>
                <a:srgbClr val="FFFF00"/>
              </a:buClr>
              <a:buSzPts val="2400"/>
              <a:buChar char="➔"/>
            </a:pPr>
            <a:r>
              <a:rPr b="1" lang="en-US" sz="2400" u="sng">
                <a:solidFill>
                  <a:schemeClr val="dk1"/>
                </a:solidFill>
              </a:rPr>
              <a:t>Contractions</a:t>
            </a:r>
            <a:endParaRPr sz="2400">
              <a:solidFill>
                <a:schemeClr val="dk1"/>
              </a:solidFill>
            </a:endParaRPr>
          </a:p>
          <a:p>
            <a:pPr indent="-381000" lvl="1" marL="914400" rtl="0" algn="l">
              <a:lnSpc>
                <a:spcPct val="115000"/>
              </a:lnSpc>
              <a:spcBef>
                <a:spcPts val="420"/>
              </a:spcBef>
              <a:spcAft>
                <a:spcPts val="0"/>
              </a:spcAft>
              <a:buClr>
                <a:srgbClr val="F9B44E"/>
              </a:buClr>
              <a:buSzPts val="2400"/>
              <a:buChar char="◆"/>
            </a:pPr>
            <a:r>
              <a:rPr lang="en-US" sz="2400">
                <a:solidFill>
                  <a:schemeClr val="dk1"/>
                </a:solidFill>
              </a:rPr>
              <a:t>Tightening and releasing of the muscles of the uterus</a:t>
            </a:r>
            <a:endParaRPr sz="2400"/>
          </a:p>
          <a:p>
            <a:pPr indent="-381000" lvl="1" marL="914400" rtl="0" algn="l">
              <a:lnSpc>
                <a:spcPct val="115000"/>
              </a:lnSpc>
              <a:spcBef>
                <a:spcPts val="420"/>
              </a:spcBef>
              <a:spcAft>
                <a:spcPts val="0"/>
              </a:spcAft>
              <a:buClr>
                <a:srgbClr val="F9B44E"/>
              </a:buClr>
              <a:buSzPts val="2400"/>
              <a:buChar char="◆"/>
            </a:pPr>
            <a:r>
              <a:rPr lang="en-US" sz="2400">
                <a:solidFill>
                  <a:schemeClr val="dk1"/>
                </a:solidFill>
              </a:rPr>
              <a:t>Purpose:  to push the baby against the cervix</a:t>
            </a:r>
            <a:endParaRPr sz="2400">
              <a:solidFill>
                <a:schemeClr val="dk1"/>
              </a:solidFill>
            </a:endParaRPr>
          </a:p>
        </p:txBody>
      </p:sp>
      <p:sp>
        <p:nvSpPr>
          <p:cNvPr id="130" name="Google Shape;130;p22"/>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
        <p:nvSpPr>
          <p:cNvPr id="131" name="Google Shape;131;p22"/>
          <p:cNvSpPr txBox="1"/>
          <p:nvPr/>
        </p:nvSpPr>
        <p:spPr>
          <a:xfrm>
            <a:off x="457200" y="368550"/>
            <a:ext cx="7312200" cy="720300"/>
          </a:xfrm>
          <a:prstGeom prst="rect">
            <a:avLst/>
          </a:prstGeom>
          <a:solidFill>
            <a:srgbClr val="FFF0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True</a:t>
            </a:r>
            <a:r>
              <a:rPr lang="en-US" sz="4800"/>
              <a:t> Signs of Labor</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35" name="Shape 135"/>
        <p:cNvGrpSpPr/>
        <p:nvPr/>
      </p:nvGrpSpPr>
      <p:grpSpPr>
        <a:xfrm>
          <a:off x="0" y="0"/>
          <a:ext cx="0" cy="0"/>
          <a:chOff x="0" y="0"/>
          <a:chExt cx="0" cy="0"/>
        </a:xfrm>
      </p:grpSpPr>
      <p:sp>
        <p:nvSpPr>
          <p:cNvPr id="136" name="Google Shape;136;p23"/>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681200" y="317550"/>
            <a:ext cx="6960300" cy="822300"/>
          </a:xfrm>
          <a:prstGeom prst="rect">
            <a:avLst/>
          </a:prstGeom>
          <a:solidFill>
            <a:srgbClr val="FFF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Arial"/>
              <a:buNone/>
            </a:pPr>
            <a:r>
              <a:rPr b="0" i="0" lang="en-US" sz="4400" u="none" cap="none" strike="noStrike">
                <a:solidFill>
                  <a:srgbClr val="000000"/>
                </a:solidFill>
                <a:latin typeface="Arial"/>
                <a:ea typeface="Arial"/>
                <a:cs typeface="Arial"/>
                <a:sym typeface="Arial"/>
              </a:rPr>
              <a:t>How does Labor Feel?</a:t>
            </a:r>
            <a:endParaRPr>
              <a:solidFill>
                <a:srgbClr val="000000"/>
              </a:solidFill>
            </a:endParaRPr>
          </a:p>
        </p:txBody>
      </p:sp>
      <p:sp>
        <p:nvSpPr>
          <p:cNvPr id="138" name="Google Shape;138;p23"/>
          <p:cNvSpPr txBox="1"/>
          <p:nvPr>
            <p:ph idx="1" type="body"/>
          </p:nvPr>
        </p:nvSpPr>
        <p:spPr>
          <a:xfrm>
            <a:off x="292450" y="1283675"/>
            <a:ext cx="8321700" cy="5265900"/>
          </a:xfrm>
          <a:prstGeom prst="rect">
            <a:avLst/>
          </a:prstGeom>
          <a:noFill/>
          <a:ln>
            <a:noFill/>
          </a:ln>
        </p:spPr>
        <p:txBody>
          <a:bodyPr anchorCtr="0" anchor="t" bIns="91425" lIns="91425" spcFirstLastPara="1" rIns="91425" wrap="square" tIns="91425">
            <a:noAutofit/>
          </a:bodyPr>
          <a:lstStyle/>
          <a:p>
            <a:pPr indent="-76200" lvl="0" marL="203200" marR="0" rtl="0" algn="l">
              <a:lnSpc>
                <a:spcPct val="100000"/>
              </a:lnSpc>
              <a:spcBef>
                <a:spcPts val="0"/>
              </a:spcBef>
              <a:spcAft>
                <a:spcPts val="0"/>
              </a:spcAft>
              <a:buClr>
                <a:schemeClr val="dk1"/>
              </a:buClr>
              <a:buFont typeface="Arial"/>
              <a:buNone/>
            </a:pPr>
            <a:r>
              <a:rPr b="1" i="0" lang="en-US" sz="2800" u="none" cap="none" strike="noStrike">
                <a:solidFill>
                  <a:srgbClr val="FFFFFF"/>
                </a:solidFill>
                <a:latin typeface="Calibri"/>
                <a:ea typeface="Calibri"/>
                <a:cs typeface="Calibri"/>
                <a:sym typeface="Calibri"/>
              </a:rPr>
              <a:t>Emotions and feelings women experience</a:t>
            </a:r>
            <a:endParaRPr b="1" i="0" sz="2800" u="none" cap="none" strike="noStrike">
              <a:solidFill>
                <a:srgbClr val="FFFFFF"/>
              </a:solidFill>
              <a:latin typeface="Calibri"/>
              <a:ea typeface="Calibri"/>
              <a:cs typeface="Calibri"/>
              <a:sym typeface="Calibri"/>
            </a:endParaRPr>
          </a:p>
          <a:p>
            <a:pPr indent="-76200" lvl="0" marL="203200" marR="0" rtl="0" algn="l">
              <a:lnSpc>
                <a:spcPct val="100000"/>
              </a:lnSpc>
              <a:spcBef>
                <a:spcPts val="0"/>
              </a:spcBef>
              <a:spcAft>
                <a:spcPts val="0"/>
              </a:spcAft>
              <a:buClr>
                <a:schemeClr val="dk1"/>
              </a:buClr>
              <a:buFont typeface="Arial"/>
              <a:buNone/>
            </a:pPr>
            <a:r>
              <a:t/>
            </a:r>
            <a:endParaRPr b="1" sz="2400">
              <a:latin typeface="Calibri"/>
              <a:ea typeface="Calibri"/>
              <a:cs typeface="Calibri"/>
              <a:sym typeface="Calibri"/>
            </a:endParaRPr>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Excited</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Afraid</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Confused</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Quiet</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Hopeful</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Nervous</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Restless</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Nauseous</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Shaking</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Tired</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Frustrated</a:t>
            </a:r>
            <a:endParaRPr b="1"/>
          </a:p>
          <a:p>
            <a:pPr indent="-381000" lvl="0" marL="457200" marR="0" rtl="0" algn="l">
              <a:lnSpc>
                <a:spcPct val="100000"/>
              </a:lnSpc>
              <a:spcBef>
                <a:spcPts val="0"/>
              </a:spcBef>
              <a:spcAft>
                <a:spcPts val="0"/>
              </a:spcAft>
              <a:buClr>
                <a:srgbClr val="FFFF00"/>
              </a:buClr>
              <a:buSzPts val="2400"/>
              <a:buFont typeface="Calibri"/>
              <a:buChar char="•"/>
            </a:pPr>
            <a:r>
              <a:rPr b="1" i="0" lang="en-US" sz="2400" u="none" cap="none" strike="noStrike">
                <a:solidFill>
                  <a:srgbClr val="FFFFFF"/>
                </a:solidFill>
                <a:latin typeface="Calibri"/>
                <a:ea typeface="Calibri"/>
                <a:cs typeface="Calibri"/>
                <a:sym typeface="Calibri"/>
              </a:rPr>
              <a:t>   Grouchy</a:t>
            </a:r>
            <a:endParaRPr b="1"/>
          </a:p>
          <a:p>
            <a:pPr indent="-139700" lvl="0" marL="342900" marR="0" rtl="0" algn="l">
              <a:lnSpc>
                <a:spcPct val="100000"/>
              </a:lnSpc>
              <a:spcBef>
                <a:spcPts val="0"/>
              </a:spcBef>
              <a:spcAft>
                <a:spcPts val="0"/>
              </a:spcAft>
              <a:buClr>
                <a:srgbClr val="FFFFFF"/>
              </a:buClr>
              <a:buFont typeface="Arial"/>
              <a:buNone/>
            </a:pPr>
            <a:r>
              <a:t/>
            </a:r>
            <a:endParaRPr b="0" i="0" sz="3200" u="none" cap="none" strike="noStrike">
              <a:solidFill>
                <a:srgbClr val="FFFFFF"/>
              </a:solidFill>
              <a:latin typeface="Arial"/>
              <a:ea typeface="Arial"/>
              <a:cs typeface="Arial"/>
              <a:sym typeface="Arial"/>
            </a:endParaRPr>
          </a:p>
        </p:txBody>
      </p:sp>
      <p:pic>
        <p:nvPicPr>
          <p:cNvPr id="139" name="Google Shape;139;p23"/>
          <p:cNvPicPr preferRelativeResize="0"/>
          <p:nvPr/>
        </p:nvPicPr>
        <p:blipFill rotWithShape="1">
          <a:blip r:embed="rId3">
            <a:alphaModFix/>
          </a:blip>
          <a:srcRect b="0" l="0" r="18374" t="0"/>
          <a:stretch/>
        </p:blipFill>
        <p:spPr>
          <a:xfrm>
            <a:off x="3060396" y="1927625"/>
            <a:ext cx="5967600" cy="4112100"/>
          </a:xfrm>
          <a:prstGeom prst="rect">
            <a:avLst/>
          </a:prstGeom>
          <a:noFill/>
          <a:ln cap="flat" cmpd="sng" w="38100">
            <a:solidFill>
              <a:srgbClr val="000000">
                <a:alpha val="0"/>
              </a:srgbClr>
            </a:solidFill>
            <a:prstDash val="solid"/>
            <a:round/>
            <a:headEnd len="sm" w="sm" type="none"/>
            <a:tailEnd len="sm" w="sm" type="none"/>
          </a:ln>
        </p:spPr>
      </p:pic>
      <p:sp>
        <p:nvSpPr>
          <p:cNvPr id="140" name="Google Shape;140;p23"/>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44" name="Shape 144"/>
        <p:cNvGrpSpPr/>
        <p:nvPr/>
      </p:nvGrpSpPr>
      <p:grpSpPr>
        <a:xfrm>
          <a:off x="0" y="0"/>
          <a:ext cx="0" cy="0"/>
          <a:chOff x="0" y="0"/>
          <a:chExt cx="0" cy="0"/>
        </a:xfrm>
      </p:grpSpPr>
      <p:sp>
        <p:nvSpPr>
          <p:cNvPr id="145" name="Google Shape;145;p24"/>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ph type="title"/>
          </p:nvPr>
        </p:nvSpPr>
        <p:spPr>
          <a:xfrm>
            <a:off x="457200" y="396725"/>
            <a:ext cx="7665300" cy="662100"/>
          </a:xfrm>
          <a:prstGeom prst="rect">
            <a:avLst/>
          </a:prstGeom>
          <a:solidFill>
            <a:srgbClr val="FFF099"/>
          </a:solidFill>
          <a:ln cap="flat" cmpd="sng" w="9525">
            <a:solidFill>
              <a:srgbClr val="FFF099">
                <a:alpha val="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Arial"/>
              <a:buNone/>
            </a:pPr>
            <a:r>
              <a:rPr b="0" i="0" lang="en-US" sz="4400" u="none" cap="none" strike="noStrike">
                <a:solidFill>
                  <a:srgbClr val="000000"/>
                </a:solidFill>
                <a:latin typeface="Arial"/>
                <a:ea typeface="Arial"/>
                <a:cs typeface="Arial"/>
                <a:sym typeface="Arial"/>
              </a:rPr>
              <a:t>Opening the Cervix</a:t>
            </a:r>
            <a:endParaRPr>
              <a:solidFill>
                <a:srgbClr val="000000"/>
              </a:solidFill>
            </a:endParaRPr>
          </a:p>
        </p:txBody>
      </p:sp>
      <p:sp>
        <p:nvSpPr>
          <p:cNvPr id="147" name="Google Shape;147;p24"/>
          <p:cNvSpPr txBox="1"/>
          <p:nvPr>
            <p:ph idx="1" type="body"/>
          </p:nvPr>
        </p:nvSpPr>
        <p:spPr>
          <a:xfrm>
            <a:off x="250025" y="1157250"/>
            <a:ext cx="7375800" cy="55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Arial"/>
              <a:buNone/>
            </a:pPr>
            <a:r>
              <a:rPr b="1" i="0" lang="en-US" sz="2400" u="none" cap="none" strike="noStrike">
                <a:solidFill>
                  <a:srgbClr val="FFFF00"/>
                </a:solidFill>
                <a:latin typeface="Calibri"/>
                <a:ea typeface="Calibri"/>
                <a:cs typeface="Calibri"/>
                <a:sym typeface="Calibri"/>
              </a:rPr>
              <a:t>Here are some examples of  1 – 10 centimeters dilation</a:t>
            </a:r>
            <a:endParaRPr b="1"/>
          </a:p>
          <a:p>
            <a:pPr indent="0" lvl="0" marL="0" marR="0" rtl="0" algn="l">
              <a:lnSpc>
                <a:spcPct val="100000"/>
              </a:lnSpc>
              <a:spcBef>
                <a:spcPts val="0"/>
              </a:spcBef>
              <a:spcAft>
                <a:spcPts val="0"/>
              </a:spcAft>
              <a:buClr>
                <a:srgbClr val="FFFFFF"/>
              </a:buClr>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1 cm = Cheerio</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2 cm = </a:t>
            </a:r>
            <a:r>
              <a:rPr lang="en-US" sz="2200"/>
              <a:t>Cherry</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3 cm = Banana Slice</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4 cm = Cracker</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5 cm = </a:t>
            </a:r>
            <a:r>
              <a:rPr lang="en-US" sz="2200"/>
              <a:t>Lime slice</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 6 cm = Chocolate Chip Cookie</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 7 cm = </a:t>
            </a:r>
            <a:r>
              <a:rPr lang="en-US" sz="2200"/>
              <a:t>Orange Slice</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 8 cm = </a:t>
            </a:r>
            <a:r>
              <a:rPr lang="en-US" sz="2200"/>
              <a:t>Soda Can</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 9 cm = Doughnut</a:t>
            </a:r>
            <a:endParaRPr sz="2200"/>
          </a:p>
          <a:p>
            <a:pPr indent="0" lvl="0" marL="0" marR="0" rtl="0" algn="l">
              <a:lnSpc>
                <a:spcPct val="150000"/>
              </a:lnSpc>
              <a:spcBef>
                <a:spcPts val="0"/>
              </a:spcBef>
              <a:spcAft>
                <a:spcPts val="0"/>
              </a:spcAft>
              <a:buClr>
                <a:srgbClr val="FFFFFF"/>
              </a:buClr>
              <a:buFont typeface="Arial"/>
              <a:buNone/>
            </a:pPr>
            <a:r>
              <a:rPr i="0" lang="en-US" sz="2200" u="none" cap="none" strike="noStrike">
                <a:solidFill>
                  <a:srgbClr val="FFFFFF"/>
                </a:solidFill>
              </a:rPr>
              <a:t> 10 cm = Bagel</a:t>
            </a:r>
            <a:endParaRPr sz="2200"/>
          </a:p>
          <a:p>
            <a:pPr indent="-139700" lvl="0" marL="342900" marR="0" rtl="0" algn="l">
              <a:lnSpc>
                <a:spcPct val="100000"/>
              </a:lnSpc>
              <a:spcBef>
                <a:spcPts val="0"/>
              </a:spcBef>
              <a:spcAft>
                <a:spcPts val="0"/>
              </a:spcAft>
              <a:buClr>
                <a:srgbClr val="FFFFFF"/>
              </a:buClr>
              <a:buFont typeface="Arial"/>
              <a:buNone/>
            </a:pPr>
            <a:r>
              <a:t/>
            </a:r>
            <a:endParaRPr b="0" i="0" sz="3200" u="none" cap="none" strike="noStrike">
              <a:solidFill>
                <a:srgbClr val="FFFFFF"/>
              </a:solidFill>
              <a:latin typeface="Arial"/>
              <a:ea typeface="Arial"/>
              <a:cs typeface="Arial"/>
              <a:sym typeface="Arial"/>
            </a:endParaRPr>
          </a:p>
        </p:txBody>
      </p:sp>
      <p:sp>
        <p:nvSpPr>
          <p:cNvPr id="148" name="Google Shape;148;p24"/>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149" name="Google Shape;149;p24"/>
          <p:cNvPicPr preferRelativeResize="0"/>
          <p:nvPr/>
        </p:nvPicPr>
        <p:blipFill>
          <a:blip r:embed="rId3">
            <a:alphaModFix/>
          </a:blip>
          <a:stretch>
            <a:fillRect/>
          </a:stretch>
        </p:blipFill>
        <p:spPr>
          <a:xfrm>
            <a:off x="4446900" y="1801150"/>
            <a:ext cx="4523975" cy="4523975"/>
          </a:xfrm>
          <a:prstGeom prst="rect">
            <a:avLst/>
          </a:prstGeom>
          <a:noFill/>
          <a:ln cap="flat" cmpd="sng" w="38100">
            <a:solidFill>
              <a:schemeClr val="dk2"/>
            </a:solidFill>
            <a:prstDash val="solid"/>
            <a:round/>
            <a:headEnd len="sm" w="sm" type="none"/>
            <a:tailEnd len="sm" w="sm" type="none"/>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A157A"/>
            </a:gs>
            <a:gs pos="100000">
              <a:srgbClr val="737373"/>
            </a:gs>
          </a:gsLst>
          <a:lin ang="16200038" scaled="0"/>
        </a:gradFill>
      </p:bgPr>
    </p:bg>
    <p:spTree>
      <p:nvGrpSpPr>
        <p:cNvPr id="153" name="Shape 153"/>
        <p:cNvGrpSpPr/>
        <p:nvPr/>
      </p:nvGrpSpPr>
      <p:grpSpPr>
        <a:xfrm>
          <a:off x="0" y="0"/>
          <a:ext cx="0" cy="0"/>
          <a:chOff x="0" y="0"/>
          <a:chExt cx="0" cy="0"/>
        </a:xfrm>
      </p:grpSpPr>
      <p:sp>
        <p:nvSpPr>
          <p:cNvPr id="154" name="Google Shape;154;p25"/>
          <p:cNvSpPr/>
          <p:nvPr/>
        </p:nvSpPr>
        <p:spPr>
          <a:xfrm>
            <a:off x="250025" y="300150"/>
            <a:ext cx="8321700" cy="857100"/>
          </a:xfrm>
          <a:prstGeom prst="round2DiagRect">
            <a:avLst>
              <a:gd fmla="val 16667" name="adj1"/>
              <a:gd fmla="val 0" name="adj2"/>
            </a:avLst>
          </a:prstGeom>
          <a:solidFill>
            <a:srgbClr val="FFF0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txBox="1"/>
          <p:nvPr>
            <p:ph type="title"/>
          </p:nvPr>
        </p:nvSpPr>
        <p:spPr>
          <a:xfrm>
            <a:off x="457200" y="380900"/>
            <a:ext cx="7572900" cy="665100"/>
          </a:xfrm>
          <a:prstGeom prst="rect">
            <a:avLst/>
          </a:prstGeom>
          <a:solidFill>
            <a:srgbClr val="FFF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Arial"/>
              <a:buNone/>
            </a:pPr>
            <a:r>
              <a:rPr lang="en-US">
                <a:solidFill>
                  <a:srgbClr val="000000"/>
                </a:solidFill>
              </a:rPr>
              <a:t>Stage 1</a:t>
            </a:r>
            <a:endParaRPr>
              <a:solidFill>
                <a:srgbClr val="000000"/>
              </a:solidFill>
            </a:endParaRPr>
          </a:p>
        </p:txBody>
      </p:sp>
      <p:sp>
        <p:nvSpPr>
          <p:cNvPr id="156" name="Google Shape;156;p25"/>
          <p:cNvSpPr txBox="1"/>
          <p:nvPr>
            <p:ph idx="1" type="body"/>
          </p:nvPr>
        </p:nvSpPr>
        <p:spPr>
          <a:xfrm>
            <a:off x="522800" y="1545775"/>
            <a:ext cx="4118100" cy="45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The uterus is like a balloon and the cervix</a:t>
            </a:r>
            <a:endParaRPr/>
          </a:p>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is the opening.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00">
              <a:latin typeface="Calibri"/>
              <a:ea typeface="Calibri"/>
              <a:cs typeface="Calibri"/>
              <a:sym typeface="Calibri"/>
            </a:endParaRPr>
          </a:p>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The purpose of each</a:t>
            </a:r>
            <a:endParaRPr sz="3000">
              <a:latin typeface="Calibri"/>
              <a:ea typeface="Calibri"/>
              <a:cs typeface="Calibri"/>
              <a:sym typeface="Calibri"/>
            </a:endParaRPr>
          </a:p>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contraction is to open the</a:t>
            </a:r>
            <a:r>
              <a:rPr lang="en-US" sz="3000">
                <a:latin typeface="Calibri"/>
                <a:ea typeface="Calibri"/>
                <a:cs typeface="Calibri"/>
                <a:sym typeface="Calibri"/>
              </a:rPr>
              <a:t> </a:t>
            </a:r>
            <a:r>
              <a:rPr b="0" i="0" lang="en-US" sz="3000" u="none" cap="none" strike="noStrike">
                <a:solidFill>
                  <a:srgbClr val="FFFFFF"/>
                </a:solidFill>
                <a:latin typeface="Calibri"/>
                <a:ea typeface="Calibri"/>
                <a:cs typeface="Calibri"/>
                <a:sym typeface="Calibri"/>
              </a:rPr>
              <a:t>cervix to 10 centimeters</a:t>
            </a:r>
            <a:r>
              <a:rPr lang="en-US" sz="3000">
                <a:latin typeface="Calibri"/>
                <a:ea typeface="Calibri"/>
                <a:cs typeface="Calibri"/>
                <a:sym typeface="Calibri"/>
              </a:rPr>
              <a:t> </a:t>
            </a:r>
            <a:r>
              <a:rPr b="0" i="0" lang="en-US" sz="3000" u="none" cap="none" strike="noStrike">
                <a:solidFill>
                  <a:srgbClr val="FFFFFF"/>
                </a:solidFill>
                <a:latin typeface="Calibri"/>
                <a:ea typeface="Calibri"/>
                <a:cs typeface="Calibri"/>
                <a:sym typeface="Calibri"/>
              </a:rPr>
              <a:t>over the course of 8-15</a:t>
            </a:r>
            <a:r>
              <a:rPr lang="en-US" sz="3000">
                <a:latin typeface="Calibri"/>
                <a:ea typeface="Calibri"/>
                <a:cs typeface="Calibri"/>
                <a:sym typeface="Calibri"/>
              </a:rPr>
              <a:t> </a:t>
            </a:r>
            <a:r>
              <a:rPr b="0" i="0" lang="en-US" sz="3000" u="none" cap="none" strike="noStrike">
                <a:solidFill>
                  <a:srgbClr val="FFFFFF"/>
                </a:solidFill>
                <a:latin typeface="Calibri"/>
                <a:ea typeface="Calibri"/>
                <a:cs typeface="Calibri"/>
                <a:sym typeface="Calibri"/>
              </a:rPr>
              <a:t>hours. </a:t>
            </a:r>
            <a:endParaRPr/>
          </a:p>
          <a:p>
            <a:pPr indent="-139700" lvl="0" marL="342900" marR="0" rtl="0" algn="l">
              <a:lnSpc>
                <a:spcPct val="100000"/>
              </a:lnSpc>
              <a:spcBef>
                <a:spcPts val="0"/>
              </a:spcBef>
              <a:spcAft>
                <a:spcPts val="0"/>
              </a:spcAft>
              <a:buClr>
                <a:srgbClr val="FFFFFF"/>
              </a:buClr>
              <a:buFont typeface="Arial"/>
              <a:buNone/>
            </a:pPr>
            <a:r>
              <a:t/>
            </a:r>
            <a:endParaRPr b="0" i="0" sz="3200" u="none" cap="none" strike="noStrike">
              <a:solidFill>
                <a:srgbClr val="FFFFFF"/>
              </a:solidFill>
              <a:latin typeface="Arial"/>
              <a:ea typeface="Arial"/>
              <a:cs typeface="Arial"/>
              <a:sym typeface="Arial"/>
            </a:endParaRPr>
          </a:p>
        </p:txBody>
      </p:sp>
      <p:sp>
        <p:nvSpPr>
          <p:cNvPr id="157" name="Google Shape;157;p25"/>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Font typeface="Arial"/>
              <a:buNone/>
            </a:pPr>
            <a:fld id="{00000000-1234-1234-1234-123412341234}" type="slidenum">
              <a:rPr lang="en-US"/>
              <a:t>‹#›</a:t>
            </a:fld>
            <a:endParaRPr sz="1000">
              <a:latin typeface="Lato"/>
              <a:ea typeface="Lato"/>
              <a:cs typeface="Lato"/>
              <a:sym typeface="Lato"/>
            </a:endParaRPr>
          </a:p>
        </p:txBody>
      </p:sp>
      <p:pic>
        <p:nvPicPr>
          <p:cNvPr id="158" name="Google Shape;158;p25"/>
          <p:cNvPicPr preferRelativeResize="0"/>
          <p:nvPr/>
        </p:nvPicPr>
        <p:blipFill rotWithShape="1">
          <a:blip r:embed="rId3">
            <a:alphaModFix/>
          </a:blip>
          <a:srcRect b="0" l="0" r="0" t="0"/>
          <a:stretch/>
        </p:blipFill>
        <p:spPr>
          <a:xfrm>
            <a:off x="5050399" y="1359848"/>
            <a:ext cx="3059100" cy="5028900"/>
          </a:xfrm>
          <a:prstGeom prst="rect">
            <a:avLst/>
          </a:prstGeom>
          <a:noFill/>
          <a:ln cap="flat" cmpd="sng" w="38100">
            <a:solidFill>
              <a:srgbClr val="000000">
                <a:alpha val="0"/>
              </a:srgbClr>
            </a:solidFill>
            <a:prstDash val="solid"/>
            <a:round/>
            <a:headEnd len="sm" w="sm" type="none"/>
            <a:tailEnd len="sm" w="sm" type="none"/>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