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7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embeddedFontLst>
    <p:embeddedFont>
      <p:font typeface="Crafty Girls" panose="020B0604020202020204" charset="0"/>
      <p:regular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E92"/>
    <a:srgbClr val="C31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B991B1-1C9A-4A2B-B36E-43FB2ECC8AED}"/>
              </a:ext>
            </a:extLst>
          </p:cNvPr>
          <p:cNvPicPr>
            <a:picLocks noChangeAspect="1"/>
          </p:cNvPicPr>
          <p:nvPr/>
        </p:nvPicPr>
        <p:blipFill>
          <a:blip r:embed="rId2"/>
          <a:stretch>
            <a:fillRect/>
          </a:stretch>
        </p:blipFill>
        <p:spPr>
          <a:xfrm>
            <a:off x="665691" y="1202060"/>
            <a:ext cx="3754641" cy="3941440"/>
          </a:xfrm>
          <a:prstGeom prst="rect">
            <a:avLst/>
          </a:prstGeom>
        </p:spPr>
      </p:pic>
      <p:sp>
        <p:nvSpPr>
          <p:cNvPr id="2" name="Google Shape;56;p13">
            <a:extLst>
              <a:ext uri="{FF2B5EF4-FFF2-40B4-BE49-F238E27FC236}">
                <a16:creationId xmlns:a16="http://schemas.microsoft.com/office/drawing/2014/main" id="{B8AE661D-CDCA-4415-A6C3-9DDF5C9692B4}"/>
              </a:ext>
            </a:extLst>
          </p:cNvPr>
          <p:cNvSpPr txBox="1">
            <a:spLocks/>
          </p:cNvSpPr>
          <p:nvPr/>
        </p:nvSpPr>
        <p:spPr>
          <a:xfrm>
            <a:off x="276430" y="295918"/>
            <a:ext cx="8591140" cy="950077"/>
          </a:xfrm>
          <a:prstGeom prst="rect">
            <a:avLst/>
          </a:prstGeom>
          <a:solidFill>
            <a:srgbClr val="C01E9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4000" dirty="0"/>
              <a:t>      </a:t>
            </a:r>
            <a:r>
              <a:rPr lang="en-US" sz="4000" dirty="0">
                <a:solidFill>
                  <a:srgbClr val="FFFFFF"/>
                </a:solidFill>
              </a:rPr>
              <a:t>Baby Project</a:t>
            </a:r>
          </a:p>
        </p:txBody>
      </p:sp>
      <p:pic>
        <p:nvPicPr>
          <p:cNvPr id="4" name="Picture 3">
            <a:extLst>
              <a:ext uri="{FF2B5EF4-FFF2-40B4-BE49-F238E27FC236}">
                <a16:creationId xmlns:a16="http://schemas.microsoft.com/office/drawing/2014/main" id="{84A34F6C-E5D5-4AE9-A571-A186D5B71362}"/>
              </a:ext>
            </a:extLst>
          </p:cNvPr>
          <p:cNvPicPr>
            <a:picLocks noChangeAspect="1"/>
          </p:cNvPicPr>
          <p:nvPr/>
        </p:nvPicPr>
        <p:blipFill>
          <a:blip r:embed="rId3"/>
          <a:stretch>
            <a:fillRect/>
          </a:stretch>
        </p:blipFill>
        <p:spPr>
          <a:xfrm rot="613179">
            <a:off x="4990268" y="692067"/>
            <a:ext cx="3093446" cy="4003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2720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1"/>
          <p:cNvPicPr preferRelativeResize="0"/>
          <p:nvPr/>
        </p:nvPicPr>
        <p:blipFill rotWithShape="1">
          <a:blip r:embed="rId3">
            <a:alphaModFix/>
          </a:blip>
          <a:srcRect t="51960" r="67864"/>
          <a:stretch/>
        </p:blipFill>
        <p:spPr>
          <a:xfrm>
            <a:off x="500550" y="1133246"/>
            <a:ext cx="3657925" cy="3952792"/>
          </a:xfrm>
          <a:prstGeom prst="rect">
            <a:avLst/>
          </a:prstGeom>
          <a:noFill/>
          <a:ln w="38100" cap="flat" cmpd="sng">
            <a:solidFill>
              <a:srgbClr val="000000"/>
            </a:solidFill>
            <a:prstDash val="solid"/>
            <a:round/>
            <a:headEnd type="none" w="sm" len="sm"/>
            <a:tailEnd type="none" w="sm" len="sm"/>
          </a:ln>
        </p:spPr>
      </p:pic>
      <p:pic>
        <p:nvPicPr>
          <p:cNvPr id="104" name="Google Shape;104;p21"/>
          <p:cNvPicPr preferRelativeResize="0"/>
          <p:nvPr/>
        </p:nvPicPr>
        <p:blipFill rotWithShape="1">
          <a:blip r:embed="rId3">
            <a:alphaModFix/>
          </a:blip>
          <a:srcRect l="66558" t="14179" b="43138"/>
          <a:stretch/>
        </p:blipFill>
        <p:spPr>
          <a:xfrm>
            <a:off x="5048774" y="1422213"/>
            <a:ext cx="3657925" cy="3374825"/>
          </a:xfrm>
          <a:prstGeom prst="rect">
            <a:avLst/>
          </a:prstGeom>
          <a:noFill/>
          <a:ln w="38100" cap="flat" cmpd="sng">
            <a:solidFill>
              <a:schemeClr val="dk2"/>
            </a:solidFill>
            <a:prstDash val="solid"/>
            <a:round/>
            <a:headEnd type="none" w="sm" len="sm"/>
            <a:tailEnd type="none" w="sm" len="sm"/>
          </a:ln>
        </p:spPr>
      </p:pic>
      <p:sp>
        <p:nvSpPr>
          <p:cNvPr id="105" name="Google Shape;105;p21"/>
          <p:cNvSpPr txBox="1"/>
          <p:nvPr/>
        </p:nvSpPr>
        <p:spPr>
          <a:xfrm>
            <a:off x="398725" y="171950"/>
            <a:ext cx="3861600" cy="85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Look at the blue boy chart or the pink girl chart and locate the birth weight of your baby.</a:t>
            </a:r>
            <a:endParaRPr sz="1800" b="0" i="0" u="none" strike="noStrike" cap="none">
              <a:solidFill>
                <a:srgbClr val="000000"/>
              </a:solidFill>
              <a:latin typeface="Arial"/>
              <a:ea typeface="Arial"/>
              <a:cs typeface="Arial"/>
              <a:sym typeface="Arial"/>
            </a:endParaRPr>
          </a:p>
        </p:txBody>
      </p:sp>
      <p:sp>
        <p:nvSpPr>
          <p:cNvPr id="106" name="Google Shape;106;p21"/>
          <p:cNvSpPr txBox="1"/>
          <p:nvPr/>
        </p:nvSpPr>
        <p:spPr>
          <a:xfrm>
            <a:off x="4919325" y="171950"/>
            <a:ext cx="3861600" cy="117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Follow the line and record what the estimated weight and length will be for your child. What PERCENTILE is your child?</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p:nvPr/>
        </p:nvSpPr>
        <p:spPr>
          <a:xfrm>
            <a:off x="403125" y="1433225"/>
            <a:ext cx="3561000" cy="1922400"/>
          </a:xfrm>
          <a:prstGeom prst="rect">
            <a:avLst/>
          </a:prstGeom>
          <a:solidFill>
            <a:srgbClr val="D9EAD3"/>
          </a:solid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dk1"/>
                </a:solidFill>
                <a:highlight>
                  <a:srgbClr val="D9EAD3"/>
                </a:highlight>
                <a:latin typeface="Arial"/>
                <a:ea typeface="Arial"/>
                <a:cs typeface="Arial"/>
                <a:sym typeface="Arial"/>
              </a:rPr>
              <a:t>8. Family Tree - </a:t>
            </a:r>
            <a:r>
              <a:rPr lang="en" sz="1800" b="0" i="0" u="none" strike="noStrike" cap="none">
                <a:solidFill>
                  <a:schemeClr val="dk1"/>
                </a:solidFill>
                <a:highlight>
                  <a:srgbClr val="D9EAD3"/>
                </a:highlight>
                <a:latin typeface="Arial"/>
                <a:ea typeface="Arial"/>
                <a:cs typeface="Arial"/>
                <a:sym typeface="Arial"/>
              </a:rPr>
              <a:t>Baby's name is in the center. You can pretend the baby has another parent or leave that side blank.</a:t>
            </a:r>
            <a:endParaRPr sz="1800" b="0" i="0" u="none" strike="noStrike" cap="none">
              <a:solidFill>
                <a:srgbClr val="000000"/>
              </a:solidFill>
              <a:highlight>
                <a:srgbClr val="D9EAD3"/>
              </a:highlight>
              <a:latin typeface="Arial"/>
              <a:ea typeface="Arial"/>
              <a:cs typeface="Arial"/>
              <a:sym typeface="Arial"/>
            </a:endParaRPr>
          </a:p>
        </p:txBody>
      </p:sp>
      <p:pic>
        <p:nvPicPr>
          <p:cNvPr id="112" name="Google Shape;112;p22"/>
          <p:cNvPicPr preferRelativeResize="0"/>
          <p:nvPr/>
        </p:nvPicPr>
        <p:blipFill rotWithShape="1">
          <a:blip r:embed="rId3">
            <a:alphaModFix/>
          </a:blip>
          <a:srcRect/>
          <a:stretch/>
        </p:blipFill>
        <p:spPr>
          <a:xfrm>
            <a:off x="4514304" y="0"/>
            <a:ext cx="3728593" cy="5143501"/>
          </a:xfrm>
          <a:prstGeom prst="rect">
            <a:avLst/>
          </a:prstGeom>
          <a:noFill/>
          <a:ln w="76200" cap="flat" cmpd="sng">
            <a:solidFill>
              <a:srgbClr val="A64D79"/>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651075" y="1331150"/>
            <a:ext cx="2921700" cy="1742100"/>
          </a:xfrm>
          <a:prstGeom prst="rect">
            <a:avLst/>
          </a:prstGeom>
          <a:solidFill>
            <a:srgbClr val="D9EAD3"/>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highlight>
                  <a:srgbClr val="D9EAD3"/>
                </a:highlight>
              </a:rPr>
              <a:t>9. Headlines - </a:t>
            </a:r>
            <a:endParaRPr sz="2400">
              <a:highlight>
                <a:srgbClr val="D9EAD3"/>
              </a:highlight>
            </a:endParaRPr>
          </a:p>
          <a:p>
            <a:pPr marL="0" lvl="0" indent="0" algn="l" rtl="0">
              <a:lnSpc>
                <a:spcPct val="100000"/>
              </a:lnSpc>
              <a:spcBef>
                <a:spcPts val="0"/>
              </a:spcBef>
              <a:spcAft>
                <a:spcPts val="0"/>
              </a:spcAft>
              <a:buClr>
                <a:schemeClr val="dk1"/>
              </a:buClr>
              <a:buSzPts val="1100"/>
              <a:buFont typeface="Arial"/>
              <a:buNone/>
            </a:pPr>
            <a:r>
              <a:rPr lang="en" sz="1800">
                <a:highlight>
                  <a:srgbClr val="D9EAD3"/>
                </a:highlight>
              </a:rPr>
              <a:t>Research the headlines the day your baby was born.</a:t>
            </a:r>
            <a:endParaRPr sz="1800">
              <a:highlight>
                <a:srgbClr val="D9EAD3"/>
              </a:highlight>
            </a:endParaRPr>
          </a:p>
        </p:txBody>
      </p:sp>
      <p:pic>
        <p:nvPicPr>
          <p:cNvPr id="118" name="Google Shape;118;p23"/>
          <p:cNvPicPr preferRelativeResize="0"/>
          <p:nvPr/>
        </p:nvPicPr>
        <p:blipFill rotWithShape="1">
          <a:blip r:embed="rId3">
            <a:alphaModFix/>
          </a:blip>
          <a:srcRect/>
          <a:stretch/>
        </p:blipFill>
        <p:spPr>
          <a:xfrm>
            <a:off x="5024476" y="194025"/>
            <a:ext cx="3674649" cy="4755449"/>
          </a:xfrm>
          <a:prstGeom prst="rect">
            <a:avLst/>
          </a:prstGeom>
          <a:noFill/>
          <a:ln w="76200" cap="flat" cmpd="sng">
            <a:solidFill>
              <a:srgbClr val="A64D79"/>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594525" y="1331175"/>
            <a:ext cx="3449700" cy="2232300"/>
          </a:xfrm>
          <a:prstGeom prst="rect">
            <a:avLst/>
          </a:prstGeom>
          <a:solidFill>
            <a:srgbClr val="D9EAD3"/>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highlight>
                  <a:srgbClr val="D9EAD3"/>
                </a:highlight>
              </a:rPr>
              <a:t>10. Cost of Baby Items - </a:t>
            </a:r>
            <a:r>
              <a:rPr lang="en" sz="1800">
                <a:highlight>
                  <a:srgbClr val="D9EAD3"/>
                </a:highlight>
              </a:rPr>
              <a:t>Visit Target or Walmart online and search the cost of items. </a:t>
            </a:r>
            <a:endParaRPr sz="1800">
              <a:highlight>
                <a:srgbClr val="D9EAD3"/>
              </a:highlight>
            </a:endParaRPr>
          </a:p>
          <a:p>
            <a:pPr marL="0" lvl="0" indent="0" algn="l" rtl="0">
              <a:lnSpc>
                <a:spcPct val="100000"/>
              </a:lnSpc>
              <a:spcBef>
                <a:spcPts val="0"/>
              </a:spcBef>
              <a:spcAft>
                <a:spcPts val="0"/>
              </a:spcAft>
              <a:buClr>
                <a:schemeClr val="dk1"/>
              </a:buClr>
              <a:buSzPts val="1100"/>
              <a:buFont typeface="Arial"/>
              <a:buNone/>
            </a:pPr>
            <a:endParaRPr sz="1800">
              <a:highlight>
                <a:srgbClr val="D9EAD3"/>
              </a:highlight>
            </a:endParaRPr>
          </a:p>
          <a:p>
            <a:pPr marL="0" lvl="0" indent="0" algn="l" rtl="0">
              <a:lnSpc>
                <a:spcPct val="100000"/>
              </a:lnSpc>
              <a:spcBef>
                <a:spcPts val="0"/>
              </a:spcBef>
              <a:spcAft>
                <a:spcPts val="0"/>
              </a:spcAft>
              <a:buClr>
                <a:schemeClr val="dk1"/>
              </a:buClr>
              <a:buSzPts val="1100"/>
              <a:buFont typeface="Arial"/>
              <a:buNone/>
            </a:pPr>
            <a:r>
              <a:rPr lang="en" sz="1800">
                <a:highlight>
                  <a:srgbClr val="D9EAD3"/>
                </a:highlight>
              </a:rPr>
              <a:t>Add all items and enter the total at the top of page.</a:t>
            </a:r>
            <a:endParaRPr sz="1800">
              <a:highlight>
                <a:srgbClr val="D9EAD3"/>
              </a:highlight>
            </a:endParaRPr>
          </a:p>
        </p:txBody>
      </p:sp>
      <p:pic>
        <p:nvPicPr>
          <p:cNvPr id="124" name="Google Shape;124;p24"/>
          <p:cNvPicPr preferRelativeResize="0"/>
          <p:nvPr/>
        </p:nvPicPr>
        <p:blipFill rotWithShape="1">
          <a:blip r:embed="rId3">
            <a:alphaModFix/>
          </a:blip>
          <a:srcRect/>
          <a:stretch/>
        </p:blipFill>
        <p:spPr>
          <a:xfrm>
            <a:off x="4884801" y="245100"/>
            <a:ext cx="3595726" cy="4653301"/>
          </a:xfrm>
          <a:prstGeom prst="rect">
            <a:avLst/>
          </a:prstGeom>
          <a:noFill/>
          <a:ln w="76200" cap="flat" cmpd="sng">
            <a:solidFill>
              <a:srgbClr val="A64D79"/>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500225" y="665800"/>
            <a:ext cx="2685900" cy="4010100"/>
          </a:xfrm>
          <a:prstGeom prst="rect">
            <a:avLst/>
          </a:prstGeom>
          <a:solidFill>
            <a:srgbClr val="D9EAD3"/>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highlight>
                  <a:srgbClr val="D9EAD3"/>
                </a:highlight>
              </a:rPr>
              <a:t>11. Immunization Record -</a:t>
            </a:r>
            <a:r>
              <a:rPr lang="en" sz="1800">
                <a:highlight>
                  <a:srgbClr val="D9EAD3"/>
                </a:highlight>
              </a:rPr>
              <a:t> At the top of  the second column enter the baby's birthday. Calculate the dates that your child will need appointments for their vaccinations from birth to age 14.</a:t>
            </a:r>
            <a:endParaRPr sz="1800">
              <a:highlight>
                <a:srgbClr val="D9EAD3"/>
              </a:highlight>
            </a:endParaRPr>
          </a:p>
          <a:p>
            <a:pPr marL="0" lvl="0" indent="0" algn="l" rtl="0">
              <a:lnSpc>
                <a:spcPct val="100000"/>
              </a:lnSpc>
              <a:spcBef>
                <a:spcPts val="0"/>
              </a:spcBef>
              <a:spcAft>
                <a:spcPts val="0"/>
              </a:spcAft>
              <a:buClr>
                <a:schemeClr val="dk1"/>
              </a:buClr>
              <a:buSzPts val="1100"/>
              <a:buFont typeface="Arial"/>
              <a:buNone/>
            </a:pPr>
            <a:r>
              <a:rPr lang="en" sz="1800">
                <a:highlight>
                  <a:srgbClr val="D9EAD3"/>
                </a:highlight>
              </a:rPr>
              <a:t>Fill in the dates in the second column including the year.</a:t>
            </a:r>
            <a:endParaRPr sz="1800">
              <a:highlight>
                <a:srgbClr val="D9EAD3"/>
              </a:highlight>
            </a:endParaRPr>
          </a:p>
        </p:txBody>
      </p:sp>
      <p:pic>
        <p:nvPicPr>
          <p:cNvPr id="130" name="Google Shape;130;p25"/>
          <p:cNvPicPr preferRelativeResize="0"/>
          <p:nvPr/>
        </p:nvPicPr>
        <p:blipFill rotWithShape="1">
          <a:blip r:embed="rId3">
            <a:alphaModFix/>
          </a:blip>
          <a:srcRect/>
          <a:stretch/>
        </p:blipFill>
        <p:spPr>
          <a:xfrm>
            <a:off x="3751703" y="487975"/>
            <a:ext cx="5313350" cy="3954125"/>
          </a:xfrm>
          <a:prstGeom prst="rect">
            <a:avLst/>
          </a:prstGeom>
          <a:noFill/>
          <a:ln w="76200" cap="flat" cmpd="sng">
            <a:solidFill>
              <a:srgbClr val="A64D79"/>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405350" y="1084350"/>
            <a:ext cx="3610500" cy="1866300"/>
          </a:xfrm>
          <a:prstGeom prst="rect">
            <a:avLst/>
          </a:prstGeom>
          <a:solidFill>
            <a:srgbClr val="D9EAD3"/>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highlight>
                  <a:srgbClr val="D9EAD3"/>
                </a:highlight>
              </a:rPr>
              <a:t>12. Reflection - worth 10</a:t>
            </a:r>
            <a:endParaRPr sz="2400">
              <a:highlight>
                <a:srgbClr val="D9EAD3"/>
              </a:highlight>
            </a:endParaRPr>
          </a:p>
          <a:p>
            <a:pPr marL="457200" lvl="0" indent="-342900" algn="l" rtl="0">
              <a:lnSpc>
                <a:spcPct val="100000"/>
              </a:lnSpc>
              <a:spcBef>
                <a:spcPts val="0"/>
              </a:spcBef>
              <a:spcAft>
                <a:spcPts val="0"/>
              </a:spcAft>
              <a:buSzPts val="1800"/>
              <a:buChar char="➔"/>
            </a:pPr>
            <a:r>
              <a:rPr lang="en" sz="1800">
                <a:highlight>
                  <a:srgbClr val="D9EAD3"/>
                </a:highlight>
              </a:rPr>
              <a:t>Write about the Baby Project Experience.</a:t>
            </a:r>
            <a:endParaRPr sz="1800">
              <a:highlight>
                <a:srgbClr val="D9EAD3"/>
              </a:highlight>
            </a:endParaRPr>
          </a:p>
          <a:p>
            <a:pPr marL="457200" lvl="0" indent="-342900" algn="l" rtl="0">
              <a:lnSpc>
                <a:spcPct val="100000"/>
              </a:lnSpc>
              <a:spcBef>
                <a:spcPts val="0"/>
              </a:spcBef>
              <a:spcAft>
                <a:spcPts val="0"/>
              </a:spcAft>
              <a:buSzPts val="1800"/>
              <a:buChar char="➔"/>
            </a:pPr>
            <a:r>
              <a:rPr lang="en" sz="1800">
                <a:highlight>
                  <a:srgbClr val="D9EAD3"/>
                </a:highlight>
              </a:rPr>
              <a:t>Each statement must have at least 3 sentences</a:t>
            </a:r>
            <a:endParaRPr sz="1800">
              <a:highlight>
                <a:srgbClr val="D9EAD3"/>
              </a:highlight>
            </a:endParaRPr>
          </a:p>
        </p:txBody>
      </p:sp>
      <p:pic>
        <p:nvPicPr>
          <p:cNvPr id="136" name="Google Shape;136;p26"/>
          <p:cNvPicPr preferRelativeResize="0"/>
          <p:nvPr/>
        </p:nvPicPr>
        <p:blipFill rotWithShape="1">
          <a:blip r:embed="rId3">
            <a:alphaModFix/>
          </a:blip>
          <a:srcRect/>
          <a:stretch/>
        </p:blipFill>
        <p:spPr>
          <a:xfrm>
            <a:off x="4571999" y="150800"/>
            <a:ext cx="3665201" cy="4743251"/>
          </a:xfrm>
          <a:prstGeom prst="rect">
            <a:avLst/>
          </a:prstGeom>
          <a:noFill/>
          <a:ln w="76200" cap="flat" cmpd="sng">
            <a:solidFill>
              <a:srgbClr val="A64D79"/>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735925" y="1613950"/>
            <a:ext cx="3449700" cy="2189100"/>
          </a:xfrm>
          <a:prstGeom prst="rect">
            <a:avLst/>
          </a:prstGeom>
          <a:solidFill>
            <a:srgbClr val="D9EAD3"/>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highlight>
                  <a:srgbClr val="D9EAD3"/>
                </a:highlight>
              </a:rPr>
              <a:t>13. Rubrics - </a:t>
            </a:r>
            <a:endParaRPr sz="2400">
              <a:highlight>
                <a:srgbClr val="D9EAD3"/>
              </a:highlight>
            </a:endParaRPr>
          </a:p>
          <a:p>
            <a:pPr marL="457200" lvl="0" indent="-381000" algn="l" rtl="0">
              <a:lnSpc>
                <a:spcPct val="100000"/>
              </a:lnSpc>
              <a:spcBef>
                <a:spcPts val="0"/>
              </a:spcBef>
              <a:spcAft>
                <a:spcPts val="0"/>
              </a:spcAft>
              <a:buSzPts val="2400"/>
              <a:buChar char="➔"/>
            </a:pPr>
            <a:r>
              <a:rPr lang="en" sz="2400">
                <a:highlight>
                  <a:srgbClr val="D9EAD3"/>
                </a:highlight>
              </a:rPr>
              <a:t>make sure you understand how your project will be graded.</a:t>
            </a:r>
            <a:endParaRPr sz="2400">
              <a:highlight>
                <a:srgbClr val="D9EAD3"/>
              </a:highlight>
            </a:endParaRPr>
          </a:p>
        </p:txBody>
      </p:sp>
      <p:pic>
        <p:nvPicPr>
          <p:cNvPr id="142" name="Google Shape;142;p27"/>
          <p:cNvPicPr preferRelativeResize="0"/>
          <p:nvPr/>
        </p:nvPicPr>
        <p:blipFill rotWithShape="1">
          <a:blip r:embed="rId3">
            <a:alphaModFix/>
          </a:blip>
          <a:srcRect/>
          <a:stretch/>
        </p:blipFill>
        <p:spPr>
          <a:xfrm>
            <a:off x="4977350" y="190650"/>
            <a:ext cx="3618074" cy="4682226"/>
          </a:xfrm>
          <a:prstGeom prst="rect">
            <a:avLst/>
          </a:prstGeom>
          <a:noFill/>
          <a:ln w="76200" cap="flat" cmpd="sng">
            <a:solidFill>
              <a:srgbClr val="A64D79"/>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p:nvPr/>
        </p:nvSpPr>
        <p:spPr>
          <a:xfrm>
            <a:off x="-75" y="0"/>
            <a:ext cx="9144000" cy="1312200"/>
          </a:xfrm>
          <a:prstGeom prst="rect">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8"/>
          <p:cNvSpPr txBox="1">
            <a:spLocks noGrp="1"/>
          </p:cNvSpPr>
          <p:nvPr>
            <p:ph type="title" idx="4294967295"/>
          </p:nvPr>
        </p:nvSpPr>
        <p:spPr>
          <a:xfrm>
            <a:off x="329950" y="369750"/>
            <a:ext cx="819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solidFill>
                  <a:srgbClr val="FFFFFF"/>
                </a:solidFill>
              </a:rPr>
              <a:t>Take Photos - worth 15 points</a:t>
            </a:r>
            <a:endParaRPr>
              <a:solidFill>
                <a:srgbClr val="FFFFFF"/>
              </a:solidFill>
            </a:endParaRPr>
          </a:p>
        </p:txBody>
      </p:sp>
      <p:sp>
        <p:nvSpPr>
          <p:cNvPr id="149" name="Google Shape;149;p28"/>
          <p:cNvSpPr txBox="1"/>
          <p:nvPr/>
        </p:nvSpPr>
        <p:spPr>
          <a:xfrm>
            <a:off x="942675" y="1517725"/>
            <a:ext cx="5599500" cy="29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As part of your grade you must take photos of your time with “Baby” and create slides describing the photos.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Show proof you doing the following:</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Rocking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Feeding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Dressing/diapering</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Showing to relatives</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Going places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p:nvPr/>
        </p:nvSpPr>
        <p:spPr>
          <a:xfrm>
            <a:off x="-75" y="0"/>
            <a:ext cx="9144000" cy="1312200"/>
          </a:xfrm>
          <a:prstGeom prst="rect">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9"/>
          <p:cNvSpPr txBox="1">
            <a:spLocks noGrp="1"/>
          </p:cNvSpPr>
          <p:nvPr>
            <p:ph type="title" idx="4294967295"/>
          </p:nvPr>
        </p:nvSpPr>
        <p:spPr>
          <a:xfrm>
            <a:off x="329950" y="369750"/>
            <a:ext cx="819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solidFill>
                  <a:srgbClr val="FFFFFF"/>
                </a:solidFill>
              </a:rPr>
              <a:t>Example of the Slides</a:t>
            </a:r>
            <a:endParaRPr>
              <a:solidFill>
                <a:srgbClr val="FFFFFF"/>
              </a:solidFill>
            </a:endParaRPr>
          </a:p>
        </p:txBody>
      </p:sp>
      <p:sp>
        <p:nvSpPr>
          <p:cNvPr id="156" name="Google Shape;156;p29"/>
          <p:cNvSpPr txBox="1"/>
          <p:nvPr/>
        </p:nvSpPr>
        <p:spPr>
          <a:xfrm>
            <a:off x="1527150" y="1630825"/>
            <a:ext cx="5599500" cy="3092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You must take photos of your time with “Baby” and create slides describing the photos.</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Submit the slides to google classroom</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Worth 15 points</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View the following example of slides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60"/>
        <p:cNvGrpSpPr/>
        <p:nvPr/>
      </p:nvGrpSpPr>
      <p:grpSpPr>
        <a:xfrm>
          <a:off x="0" y="0"/>
          <a:ext cx="0" cy="0"/>
          <a:chOff x="0" y="0"/>
          <a:chExt cx="0" cy="0"/>
        </a:xfrm>
      </p:grpSpPr>
      <p:sp>
        <p:nvSpPr>
          <p:cNvPr id="161" name="Google Shape;161;p30"/>
          <p:cNvSpPr txBox="1">
            <a:spLocks noGrp="1"/>
          </p:cNvSpPr>
          <p:nvPr>
            <p:ph type="ctrTitle"/>
          </p:nvPr>
        </p:nvSpPr>
        <p:spPr>
          <a:xfrm>
            <a:off x="311700" y="744575"/>
            <a:ext cx="8520600" cy="1979400"/>
          </a:xfrm>
          <a:prstGeom prst="rect">
            <a:avLst/>
          </a:prstGeom>
          <a:solidFill>
            <a:srgbClr val="EAD1DC"/>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latin typeface="Crafty Girls"/>
                <a:ea typeface="Crafty Girls"/>
                <a:cs typeface="Crafty Girls"/>
                <a:sym typeface="Crafty Girls"/>
              </a:rPr>
              <a:t>Welcome Little One</a:t>
            </a:r>
            <a:endParaRPr>
              <a:latin typeface="Crafty Girls"/>
              <a:ea typeface="Crafty Girls"/>
              <a:cs typeface="Crafty Girls"/>
              <a:sym typeface="Crafty Girls"/>
            </a:endParaRPr>
          </a:p>
        </p:txBody>
      </p:sp>
      <p:sp>
        <p:nvSpPr>
          <p:cNvPr id="162" name="Google Shape;162;p30"/>
          <p:cNvSpPr txBox="1">
            <a:spLocks noGrp="1"/>
          </p:cNvSpPr>
          <p:nvPr>
            <p:ph type="subTitle" idx="1"/>
          </p:nvPr>
        </p:nvSpPr>
        <p:spPr>
          <a:xfrm>
            <a:off x="311700" y="2834125"/>
            <a:ext cx="8520600" cy="792600"/>
          </a:xfrm>
          <a:prstGeom prst="rect">
            <a:avLst/>
          </a:prstGeom>
          <a:solidFill>
            <a:srgbClr val="C27BA0"/>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800">
                <a:latin typeface="Crafty Girls"/>
                <a:ea typeface="Crafty Girls"/>
                <a:cs typeface="Crafty Girls"/>
                <a:sym typeface="Crafty Girls"/>
              </a:rPr>
              <a:t>By: Amanda</a:t>
            </a:r>
            <a:endParaRPr sz="1800">
              <a:latin typeface="Crafty Girls"/>
              <a:ea typeface="Crafty Girls"/>
              <a:cs typeface="Crafty Girls"/>
              <a:sym typeface="Crafty Girls"/>
            </a:endParaRPr>
          </a:p>
        </p:txBody>
      </p:sp>
      <p:pic>
        <p:nvPicPr>
          <p:cNvPr id="163" name="Google Shape;163;p30"/>
          <p:cNvPicPr preferRelativeResize="0"/>
          <p:nvPr/>
        </p:nvPicPr>
        <p:blipFill rotWithShape="1">
          <a:blip r:embed="rId3">
            <a:alphaModFix/>
          </a:blip>
          <a:srcRect l="6034" t="18544" r="11524" b="20030"/>
          <a:stretch/>
        </p:blipFill>
        <p:spPr>
          <a:xfrm>
            <a:off x="6337175" y="2723875"/>
            <a:ext cx="2268499" cy="2253727"/>
          </a:xfrm>
          <a:prstGeom prst="rect">
            <a:avLst/>
          </a:prstGeom>
          <a:noFill/>
          <a:ln>
            <a:noFill/>
          </a:ln>
        </p:spPr>
      </p:pic>
      <p:pic>
        <p:nvPicPr>
          <p:cNvPr id="164" name="Google Shape;164;p30"/>
          <p:cNvPicPr preferRelativeResize="0"/>
          <p:nvPr/>
        </p:nvPicPr>
        <p:blipFill rotWithShape="1">
          <a:blip r:embed="rId4">
            <a:alphaModFix/>
          </a:blip>
          <a:srcRect b="8272"/>
          <a:stretch/>
        </p:blipFill>
        <p:spPr>
          <a:xfrm>
            <a:off x="311700" y="3759050"/>
            <a:ext cx="1197425" cy="1329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571300" y="1183975"/>
            <a:ext cx="3432900" cy="3044100"/>
          </a:xfrm>
          <a:prstGeom prst="rect">
            <a:avLst/>
          </a:prstGeom>
          <a:solidFill>
            <a:srgbClr val="D9EAD3"/>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highlight>
                  <a:srgbClr val="D9EAD3"/>
                </a:highlight>
              </a:rPr>
              <a:t>Your teacher will ask for 5 volunteers to be parents each day. </a:t>
            </a:r>
            <a:endParaRPr sz="2400">
              <a:highlight>
                <a:srgbClr val="D9EAD3"/>
              </a:highlight>
            </a:endParaRPr>
          </a:p>
          <a:p>
            <a:pPr marL="0" lvl="0" indent="0" algn="l" rtl="0">
              <a:lnSpc>
                <a:spcPct val="100000"/>
              </a:lnSpc>
              <a:spcBef>
                <a:spcPts val="0"/>
              </a:spcBef>
              <a:spcAft>
                <a:spcPts val="0"/>
              </a:spcAft>
              <a:buClr>
                <a:schemeClr val="dk1"/>
              </a:buClr>
              <a:buSzPts val="1100"/>
              <a:buFont typeface="Arial"/>
              <a:buNone/>
            </a:pPr>
            <a:endParaRPr sz="2400">
              <a:highlight>
                <a:srgbClr val="D9EAD3"/>
              </a:highlight>
            </a:endParaRPr>
          </a:p>
          <a:p>
            <a:pPr marL="0" lvl="0" indent="0" algn="l" rtl="0">
              <a:lnSpc>
                <a:spcPct val="100000"/>
              </a:lnSpc>
              <a:spcBef>
                <a:spcPts val="0"/>
              </a:spcBef>
              <a:spcAft>
                <a:spcPts val="0"/>
              </a:spcAft>
              <a:buClr>
                <a:schemeClr val="dk1"/>
              </a:buClr>
              <a:buSzPts val="1100"/>
              <a:buFont typeface="Arial"/>
              <a:buNone/>
            </a:pPr>
            <a:r>
              <a:rPr lang="en" sz="2400">
                <a:highlight>
                  <a:srgbClr val="D9EAD3"/>
                </a:highlight>
              </a:rPr>
              <a:t>Students will draw for the baby number and weight. </a:t>
            </a:r>
            <a:endParaRPr sz="2400">
              <a:highlight>
                <a:srgbClr val="D9EAD3"/>
              </a:highlight>
            </a:endParaRPr>
          </a:p>
        </p:txBody>
      </p:sp>
      <p:pic>
        <p:nvPicPr>
          <p:cNvPr id="55" name="Google Shape;55;p13"/>
          <p:cNvPicPr preferRelativeResize="0"/>
          <p:nvPr/>
        </p:nvPicPr>
        <p:blipFill rotWithShape="1">
          <a:blip r:embed="rId3">
            <a:alphaModFix/>
          </a:blip>
          <a:srcRect/>
          <a:stretch/>
        </p:blipFill>
        <p:spPr>
          <a:xfrm>
            <a:off x="5011277" y="360600"/>
            <a:ext cx="3239925" cy="4192848"/>
          </a:xfrm>
          <a:prstGeom prst="rect">
            <a:avLst/>
          </a:prstGeom>
          <a:noFill/>
          <a:ln w="76200" cap="flat" cmpd="sng">
            <a:solidFill>
              <a:srgbClr val="C27BA0"/>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255800" y="442450"/>
            <a:ext cx="8576400" cy="575400"/>
          </a:xfrm>
          <a:prstGeom prst="rect">
            <a:avLst/>
          </a:prstGeom>
          <a:solidFill>
            <a:srgbClr val="EAD1DC"/>
          </a:solid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2800"/>
              <a:buNone/>
            </a:pPr>
            <a:r>
              <a:rPr lang="en"/>
              <a:t>1.) Rocking baby to sleep</a:t>
            </a:r>
            <a:endParaRPr/>
          </a:p>
        </p:txBody>
      </p:sp>
      <p:pic>
        <p:nvPicPr>
          <p:cNvPr id="170" name="Google Shape;170;p31"/>
          <p:cNvPicPr preferRelativeResize="0"/>
          <p:nvPr/>
        </p:nvPicPr>
        <p:blipFill rotWithShape="1">
          <a:blip r:embed="rId3">
            <a:alphaModFix/>
          </a:blip>
          <a:srcRect/>
          <a:stretch/>
        </p:blipFill>
        <p:spPr>
          <a:xfrm>
            <a:off x="3110650" y="1076950"/>
            <a:ext cx="2866698" cy="3822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74"/>
        <p:cNvGrpSpPr/>
        <p:nvPr/>
      </p:nvGrpSpPr>
      <p:grpSpPr>
        <a:xfrm>
          <a:off x="0" y="0"/>
          <a:ext cx="0" cy="0"/>
          <a:chOff x="0" y="0"/>
          <a:chExt cx="0" cy="0"/>
        </a:xfrm>
      </p:grpSpPr>
      <p:sp>
        <p:nvSpPr>
          <p:cNvPr id="175" name="Google Shape;175;p32"/>
          <p:cNvSpPr txBox="1">
            <a:spLocks noGrp="1"/>
          </p:cNvSpPr>
          <p:nvPr>
            <p:ph type="title"/>
          </p:nvPr>
        </p:nvSpPr>
        <p:spPr>
          <a:xfrm>
            <a:off x="311700" y="445025"/>
            <a:ext cx="8520600" cy="572700"/>
          </a:xfrm>
          <a:prstGeom prst="rect">
            <a:avLst/>
          </a:prstGeom>
          <a:solidFill>
            <a:srgbClr val="EAD1DC"/>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2.) Feeding</a:t>
            </a:r>
            <a:endParaRPr/>
          </a:p>
        </p:txBody>
      </p:sp>
      <p:pic>
        <p:nvPicPr>
          <p:cNvPr id="176" name="Google Shape;176;p32"/>
          <p:cNvPicPr preferRelativeResize="0"/>
          <p:nvPr/>
        </p:nvPicPr>
        <p:blipFill rotWithShape="1">
          <a:blip r:embed="rId3">
            <a:alphaModFix/>
          </a:blip>
          <a:srcRect/>
          <a:stretch/>
        </p:blipFill>
        <p:spPr>
          <a:xfrm>
            <a:off x="4572001" y="1100849"/>
            <a:ext cx="2922025" cy="3896023"/>
          </a:xfrm>
          <a:prstGeom prst="rect">
            <a:avLst/>
          </a:prstGeom>
          <a:noFill/>
          <a:ln>
            <a:noFill/>
          </a:ln>
        </p:spPr>
      </p:pic>
      <p:sp>
        <p:nvSpPr>
          <p:cNvPr id="177" name="Google Shape;177;p32"/>
          <p:cNvSpPr txBox="1"/>
          <p:nvPr/>
        </p:nvSpPr>
        <p:spPr>
          <a:xfrm>
            <a:off x="556175" y="2884600"/>
            <a:ext cx="3163200" cy="1436100"/>
          </a:xfrm>
          <a:prstGeom prst="rect">
            <a:avLst/>
          </a:prstGeom>
          <a:noFill/>
          <a:ln w="152400"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Feed Natashia after cheering on the JV football players on Saturday morning.</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311700" y="445025"/>
            <a:ext cx="8520600" cy="572700"/>
          </a:xfrm>
          <a:prstGeom prst="rect">
            <a:avLst/>
          </a:prstGeom>
          <a:solidFill>
            <a:srgbClr val="EAD1DC"/>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3.) Dressing</a:t>
            </a:r>
            <a:endParaRPr/>
          </a:p>
        </p:txBody>
      </p:sp>
      <p:pic>
        <p:nvPicPr>
          <p:cNvPr id="183" name="Google Shape;183;p33"/>
          <p:cNvPicPr preferRelativeResize="0"/>
          <p:nvPr/>
        </p:nvPicPr>
        <p:blipFill rotWithShape="1">
          <a:blip r:embed="rId3">
            <a:alphaModFix/>
          </a:blip>
          <a:srcRect/>
          <a:stretch/>
        </p:blipFill>
        <p:spPr>
          <a:xfrm>
            <a:off x="2499163" y="1321825"/>
            <a:ext cx="4145674" cy="3109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87"/>
        <p:cNvGrpSpPr/>
        <p:nvPr/>
      </p:nvGrpSpPr>
      <p:grpSpPr>
        <a:xfrm>
          <a:off x="0" y="0"/>
          <a:ext cx="0" cy="0"/>
          <a:chOff x="0" y="0"/>
          <a:chExt cx="0" cy="0"/>
        </a:xfrm>
      </p:grpSpPr>
      <p:sp>
        <p:nvSpPr>
          <p:cNvPr id="188" name="Google Shape;188;p34"/>
          <p:cNvSpPr txBox="1">
            <a:spLocks noGrp="1"/>
          </p:cNvSpPr>
          <p:nvPr>
            <p:ph type="title"/>
          </p:nvPr>
        </p:nvSpPr>
        <p:spPr>
          <a:xfrm>
            <a:off x="311700" y="445025"/>
            <a:ext cx="8520600" cy="572700"/>
          </a:xfrm>
          <a:prstGeom prst="rect">
            <a:avLst/>
          </a:prstGeom>
          <a:solidFill>
            <a:srgbClr val="EAD1DC"/>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4) Changing diaper</a:t>
            </a:r>
            <a:endParaRPr/>
          </a:p>
        </p:txBody>
      </p:sp>
      <p:pic>
        <p:nvPicPr>
          <p:cNvPr id="189" name="Google Shape;189;p34"/>
          <p:cNvPicPr preferRelativeResize="0"/>
          <p:nvPr/>
        </p:nvPicPr>
        <p:blipFill rotWithShape="1">
          <a:blip r:embed="rId3">
            <a:alphaModFix/>
          </a:blip>
          <a:srcRect t="3882" b="5772"/>
          <a:stretch/>
        </p:blipFill>
        <p:spPr>
          <a:xfrm>
            <a:off x="2809125" y="1152475"/>
            <a:ext cx="3053376" cy="3677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93"/>
        <p:cNvGrpSpPr/>
        <p:nvPr/>
      </p:nvGrpSpPr>
      <p:grpSpPr>
        <a:xfrm>
          <a:off x="0" y="0"/>
          <a:ext cx="0" cy="0"/>
          <a:chOff x="0" y="0"/>
          <a:chExt cx="0" cy="0"/>
        </a:xfrm>
      </p:grpSpPr>
      <p:sp>
        <p:nvSpPr>
          <p:cNvPr id="194" name="Google Shape;194;p35"/>
          <p:cNvSpPr txBox="1">
            <a:spLocks noGrp="1"/>
          </p:cNvSpPr>
          <p:nvPr>
            <p:ph type="title"/>
          </p:nvPr>
        </p:nvSpPr>
        <p:spPr>
          <a:xfrm>
            <a:off x="311700" y="445025"/>
            <a:ext cx="8520600" cy="572700"/>
          </a:xfrm>
          <a:prstGeom prst="rect">
            <a:avLst/>
          </a:prstGeom>
          <a:solidFill>
            <a:srgbClr val="EAD1DC"/>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5.) Showing to relatives</a:t>
            </a:r>
            <a:endParaRPr/>
          </a:p>
        </p:txBody>
      </p:sp>
      <p:pic>
        <p:nvPicPr>
          <p:cNvPr id="195" name="Google Shape;195;p35"/>
          <p:cNvPicPr preferRelativeResize="0"/>
          <p:nvPr/>
        </p:nvPicPr>
        <p:blipFill rotWithShape="1">
          <a:blip r:embed="rId3">
            <a:alphaModFix/>
          </a:blip>
          <a:srcRect/>
          <a:stretch/>
        </p:blipFill>
        <p:spPr>
          <a:xfrm>
            <a:off x="3790775" y="1152475"/>
            <a:ext cx="4919977" cy="3689975"/>
          </a:xfrm>
          <a:prstGeom prst="rect">
            <a:avLst/>
          </a:prstGeom>
          <a:noFill/>
          <a:ln>
            <a:noFill/>
          </a:ln>
        </p:spPr>
      </p:pic>
      <p:sp>
        <p:nvSpPr>
          <p:cNvPr id="196" name="Google Shape;196;p35"/>
          <p:cNvSpPr txBox="1"/>
          <p:nvPr/>
        </p:nvSpPr>
        <p:spPr>
          <a:xfrm>
            <a:off x="311700" y="2347275"/>
            <a:ext cx="3207900" cy="1676400"/>
          </a:xfrm>
          <a:prstGeom prst="rect">
            <a:avLst/>
          </a:prstGeom>
          <a:noFill/>
          <a:ln w="152400"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My two little cousins, Jaden (right) and Jace (left) stayed the night Saturday and loved spending some time with Natashia</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745325" y="916375"/>
            <a:ext cx="3185700" cy="2486700"/>
          </a:xfrm>
          <a:prstGeom prst="rect">
            <a:avLst/>
          </a:prstGeom>
          <a:solidFill>
            <a:srgbClr val="D9EAD3"/>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highlight>
                  <a:srgbClr val="D9EAD3"/>
                </a:highlight>
              </a:rPr>
              <a:t>1. Read and sign the contract.</a:t>
            </a:r>
            <a:endParaRPr sz="2400">
              <a:highlight>
                <a:srgbClr val="D9EAD3"/>
              </a:highlight>
            </a:endParaRPr>
          </a:p>
          <a:p>
            <a:pPr marL="0" lvl="0" indent="0" algn="l" rtl="0">
              <a:lnSpc>
                <a:spcPct val="100000"/>
              </a:lnSpc>
              <a:spcBef>
                <a:spcPts val="0"/>
              </a:spcBef>
              <a:spcAft>
                <a:spcPts val="0"/>
              </a:spcAft>
              <a:buClr>
                <a:schemeClr val="dk1"/>
              </a:buClr>
              <a:buSzPts val="1100"/>
              <a:buFont typeface="Arial"/>
              <a:buNone/>
            </a:pPr>
            <a:endParaRPr sz="2400">
              <a:highlight>
                <a:srgbClr val="D9EAD3"/>
              </a:highlight>
            </a:endParaRPr>
          </a:p>
          <a:p>
            <a:pPr marL="457200" lvl="0" indent="-342900" algn="l" rtl="0">
              <a:lnSpc>
                <a:spcPct val="100000"/>
              </a:lnSpc>
              <a:spcBef>
                <a:spcPts val="0"/>
              </a:spcBef>
              <a:spcAft>
                <a:spcPts val="0"/>
              </a:spcAft>
              <a:buSzPts val="1800"/>
              <a:buFont typeface="Roboto"/>
              <a:buChar char="➔"/>
            </a:pPr>
            <a:r>
              <a:rPr lang="en" sz="1800">
                <a:highlight>
                  <a:srgbClr val="D9EAD3"/>
                </a:highlight>
                <a:latin typeface="Roboto"/>
                <a:ea typeface="Roboto"/>
                <a:cs typeface="Roboto"/>
                <a:sym typeface="Roboto"/>
              </a:rPr>
              <a:t>Record your baby number and assigned weight in your Baby Book for reference.</a:t>
            </a:r>
            <a:endParaRPr sz="1800">
              <a:highlight>
                <a:srgbClr val="D9EAD3"/>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2400">
              <a:highlight>
                <a:srgbClr val="FFFFFF"/>
              </a:highlight>
            </a:endParaRPr>
          </a:p>
        </p:txBody>
      </p:sp>
      <p:pic>
        <p:nvPicPr>
          <p:cNvPr id="62" name="Google Shape;62;p14"/>
          <p:cNvPicPr preferRelativeResize="0"/>
          <p:nvPr/>
        </p:nvPicPr>
        <p:blipFill rotWithShape="1">
          <a:blip r:embed="rId3">
            <a:alphaModFix/>
          </a:blip>
          <a:srcRect/>
          <a:stretch/>
        </p:blipFill>
        <p:spPr>
          <a:xfrm>
            <a:off x="4986551" y="273375"/>
            <a:ext cx="3610625" cy="4672602"/>
          </a:xfrm>
          <a:prstGeom prst="rect">
            <a:avLst/>
          </a:prstGeom>
          <a:noFill/>
          <a:ln w="76200" cap="flat" cmpd="sng">
            <a:solidFill>
              <a:srgbClr val="A64D79"/>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43675" y="1095475"/>
            <a:ext cx="3383700" cy="1836300"/>
          </a:xfrm>
          <a:prstGeom prst="rect">
            <a:avLst/>
          </a:prstGeom>
          <a:solidFill>
            <a:srgbClr val="D9EAD3"/>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highlight>
                  <a:srgbClr val="D9EAD3"/>
                </a:highlight>
              </a:rPr>
              <a:t>2. Letter to Baby -</a:t>
            </a:r>
            <a:endParaRPr sz="2400">
              <a:highlight>
                <a:srgbClr val="D9EAD3"/>
              </a:highlight>
            </a:endParaRPr>
          </a:p>
          <a:p>
            <a:pPr marL="457200" lvl="0" indent="-342900" algn="l" rtl="0">
              <a:lnSpc>
                <a:spcPct val="100000"/>
              </a:lnSpc>
              <a:spcBef>
                <a:spcPts val="0"/>
              </a:spcBef>
              <a:spcAft>
                <a:spcPts val="0"/>
              </a:spcAft>
              <a:buSzPts val="1800"/>
              <a:buChar char="➔"/>
            </a:pPr>
            <a:r>
              <a:rPr lang="en" sz="2400">
                <a:highlight>
                  <a:srgbClr val="D9EAD3"/>
                </a:highlight>
              </a:rPr>
              <a:t> </a:t>
            </a:r>
            <a:r>
              <a:rPr lang="en" sz="1800">
                <a:highlight>
                  <a:srgbClr val="D9EAD3"/>
                </a:highlight>
              </a:rPr>
              <a:t>write a letter to your future child.</a:t>
            </a:r>
            <a:endParaRPr sz="1800">
              <a:highlight>
                <a:srgbClr val="D9EAD3"/>
              </a:highlight>
            </a:endParaRPr>
          </a:p>
        </p:txBody>
      </p:sp>
      <p:pic>
        <p:nvPicPr>
          <p:cNvPr id="68" name="Google Shape;68;p15"/>
          <p:cNvPicPr preferRelativeResize="0"/>
          <p:nvPr/>
        </p:nvPicPr>
        <p:blipFill rotWithShape="1">
          <a:blip r:embed="rId3">
            <a:alphaModFix/>
          </a:blip>
          <a:srcRect/>
          <a:stretch/>
        </p:blipFill>
        <p:spPr>
          <a:xfrm>
            <a:off x="4572001" y="205650"/>
            <a:ext cx="3750049" cy="4853025"/>
          </a:xfrm>
          <a:prstGeom prst="rect">
            <a:avLst/>
          </a:prstGeom>
          <a:noFill/>
          <a:ln w="76200" cap="flat" cmpd="sng">
            <a:solidFill>
              <a:srgbClr val="A64D79"/>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05350" y="1021400"/>
            <a:ext cx="2168100" cy="1995300"/>
          </a:xfrm>
          <a:prstGeom prst="rect">
            <a:avLst/>
          </a:prstGeom>
          <a:solidFill>
            <a:srgbClr val="D9EAD3"/>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highlight>
                  <a:srgbClr val="D9EAD3"/>
                </a:highlight>
              </a:rPr>
              <a:t>3. Birth Certificate - </a:t>
            </a:r>
            <a:endParaRPr sz="2400">
              <a:highlight>
                <a:srgbClr val="D9EAD3"/>
              </a:highlight>
            </a:endParaRPr>
          </a:p>
          <a:p>
            <a:pPr marL="457200" lvl="0" indent="-342900" algn="l" rtl="0">
              <a:lnSpc>
                <a:spcPct val="100000"/>
              </a:lnSpc>
              <a:spcBef>
                <a:spcPts val="0"/>
              </a:spcBef>
              <a:spcAft>
                <a:spcPts val="0"/>
              </a:spcAft>
              <a:buSzPts val="1800"/>
              <a:buChar char="➔"/>
            </a:pPr>
            <a:r>
              <a:rPr lang="en" sz="1800">
                <a:highlight>
                  <a:srgbClr val="D9EAD3"/>
                </a:highlight>
              </a:rPr>
              <a:t>complete and get the doctor's signature.</a:t>
            </a:r>
            <a:endParaRPr sz="1800">
              <a:highlight>
                <a:srgbClr val="D9EAD3"/>
              </a:highlight>
            </a:endParaRPr>
          </a:p>
        </p:txBody>
      </p:sp>
      <p:pic>
        <p:nvPicPr>
          <p:cNvPr id="74" name="Google Shape;74;p16"/>
          <p:cNvPicPr preferRelativeResize="0"/>
          <p:nvPr/>
        </p:nvPicPr>
        <p:blipFill rotWithShape="1">
          <a:blip r:embed="rId3">
            <a:alphaModFix/>
          </a:blip>
          <a:srcRect/>
          <a:stretch/>
        </p:blipFill>
        <p:spPr>
          <a:xfrm>
            <a:off x="2859200" y="263525"/>
            <a:ext cx="5967424" cy="4660200"/>
          </a:xfrm>
          <a:prstGeom prst="rect">
            <a:avLst/>
          </a:prstGeom>
          <a:noFill/>
          <a:ln w="76200" cap="flat" cmpd="sng">
            <a:solidFill>
              <a:srgbClr val="A64D79"/>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05975" y="1180325"/>
            <a:ext cx="3976800" cy="2043600"/>
          </a:xfrm>
          <a:prstGeom prst="rect">
            <a:avLst/>
          </a:prstGeom>
          <a:solidFill>
            <a:srgbClr val="D9EAD3"/>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000">
              <a:highlight>
                <a:srgbClr val="FFFFFF"/>
              </a:highlight>
              <a:latin typeface="Roboto"/>
              <a:ea typeface="Roboto"/>
              <a:cs typeface="Roboto"/>
              <a:sym typeface="Roboto"/>
            </a:endParaRPr>
          </a:p>
          <a:p>
            <a:pPr marL="0" lvl="0" indent="0" algn="l" rtl="0">
              <a:lnSpc>
                <a:spcPct val="100000"/>
              </a:lnSpc>
              <a:spcBef>
                <a:spcPts val="0"/>
              </a:spcBef>
              <a:spcAft>
                <a:spcPts val="0"/>
              </a:spcAft>
              <a:buSzPts val="2800"/>
              <a:buNone/>
            </a:pPr>
            <a:r>
              <a:rPr lang="en" sz="2400" u="sng">
                <a:highlight>
                  <a:srgbClr val="D9EAD3"/>
                </a:highlight>
              </a:rPr>
              <a:t>4. First Visitors &amp; Gifts</a:t>
            </a:r>
            <a:r>
              <a:rPr lang="en" sz="2400">
                <a:highlight>
                  <a:srgbClr val="D9EAD3"/>
                </a:highlight>
              </a:rPr>
              <a:t> - </a:t>
            </a:r>
            <a:endParaRPr sz="2400">
              <a:highlight>
                <a:srgbClr val="D9EAD3"/>
              </a:highlight>
            </a:endParaRPr>
          </a:p>
          <a:p>
            <a:pPr marL="457200" lvl="0" indent="-342900" algn="l" rtl="0">
              <a:lnSpc>
                <a:spcPct val="100000"/>
              </a:lnSpc>
              <a:spcBef>
                <a:spcPts val="0"/>
              </a:spcBef>
              <a:spcAft>
                <a:spcPts val="0"/>
              </a:spcAft>
              <a:buSzPts val="1800"/>
              <a:buChar char="➔"/>
            </a:pPr>
            <a:r>
              <a:rPr lang="en" sz="1800">
                <a:highlight>
                  <a:srgbClr val="D9EAD3"/>
                </a:highlight>
              </a:rPr>
              <a:t>introduce your baby and get autographs. </a:t>
            </a:r>
            <a:endParaRPr sz="1800">
              <a:highlight>
                <a:srgbClr val="D9EAD3"/>
              </a:highlight>
            </a:endParaRPr>
          </a:p>
          <a:p>
            <a:pPr marL="457200" lvl="0" indent="-342900" algn="l" rtl="0">
              <a:lnSpc>
                <a:spcPct val="100000"/>
              </a:lnSpc>
              <a:spcBef>
                <a:spcPts val="0"/>
              </a:spcBef>
              <a:spcAft>
                <a:spcPts val="0"/>
              </a:spcAft>
              <a:buSzPts val="1800"/>
              <a:buChar char="➔"/>
            </a:pPr>
            <a:r>
              <a:rPr lang="en" sz="1800">
                <a:highlight>
                  <a:srgbClr val="D9EAD3"/>
                </a:highlight>
              </a:rPr>
              <a:t>Gifts - list items new parents need.</a:t>
            </a:r>
            <a:endParaRPr sz="1800">
              <a:highlight>
                <a:srgbClr val="D9EAD3"/>
              </a:highlight>
            </a:endParaRPr>
          </a:p>
        </p:txBody>
      </p:sp>
      <p:pic>
        <p:nvPicPr>
          <p:cNvPr id="80" name="Google Shape;80;p17"/>
          <p:cNvPicPr preferRelativeResize="0"/>
          <p:nvPr/>
        </p:nvPicPr>
        <p:blipFill rotWithShape="1">
          <a:blip r:embed="rId3">
            <a:alphaModFix/>
          </a:blip>
          <a:srcRect/>
          <a:stretch/>
        </p:blipFill>
        <p:spPr>
          <a:xfrm>
            <a:off x="4873676" y="344275"/>
            <a:ext cx="3599226" cy="4657826"/>
          </a:xfrm>
          <a:prstGeom prst="rect">
            <a:avLst/>
          </a:prstGeom>
          <a:noFill/>
          <a:ln w="76200" cap="flat" cmpd="sng">
            <a:solidFill>
              <a:srgbClr val="A64D79"/>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1018100" y="1272625"/>
            <a:ext cx="3000000" cy="1977900"/>
          </a:xfrm>
          <a:prstGeom prst="rect">
            <a:avLst/>
          </a:prstGeom>
          <a:solidFill>
            <a:srgbClr val="D9EAD3"/>
          </a:solid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dk1"/>
                </a:solidFill>
                <a:highlight>
                  <a:srgbClr val="D9EAD3"/>
                </a:highlight>
                <a:latin typeface="Arial"/>
                <a:ea typeface="Arial"/>
                <a:cs typeface="Arial"/>
                <a:sym typeface="Arial"/>
              </a:rPr>
              <a:t>5. Announcement - </a:t>
            </a:r>
            <a:r>
              <a:rPr lang="en" sz="1800" b="0" i="0" u="none" strike="noStrike" cap="none">
                <a:solidFill>
                  <a:schemeClr val="dk1"/>
                </a:solidFill>
                <a:highlight>
                  <a:srgbClr val="D9EAD3"/>
                </a:highlight>
                <a:latin typeface="Arial"/>
                <a:ea typeface="Arial"/>
                <a:cs typeface="Arial"/>
                <a:sym typeface="Arial"/>
              </a:rPr>
              <a:t>Complete and research meaning of baby's name.</a:t>
            </a:r>
            <a:endParaRPr sz="1800" b="0" i="0" u="none" strike="noStrike" cap="none">
              <a:solidFill>
                <a:srgbClr val="000000"/>
              </a:solidFill>
              <a:highlight>
                <a:srgbClr val="D9EAD3"/>
              </a:highlight>
              <a:latin typeface="Arial"/>
              <a:ea typeface="Arial"/>
              <a:cs typeface="Arial"/>
              <a:sym typeface="Arial"/>
            </a:endParaRPr>
          </a:p>
        </p:txBody>
      </p:sp>
      <p:pic>
        <p:nvPicPr>
          <p:cNvPr id="86" name="Google Shape;86;p18"/>
          <p:cNvPicPr preferRelativeResize="0"/>
          <p:nvPr/>
        </p:nvPicPr>
        <p:blipFill rotWithShape="1">
          <a:blip r:embed="rId3">
            <a:alphaModFix/>
          </a:blip>
          <a:srcRect/>
          <a:stretch/>
        </p:blipFill>
        <p:spPr>
          <a:xfrm>
            <a:off x="4962350" y="152400"/>
            <a:ext cx="3738995" cy="4838699"/>
          </a:xfrm>
          <a:prstGeom prst="rect">
            <a:avLst/>
          </a:prstGeom>
          <a:noFill/>
          <a:ln w="76200" cap="flat" cmpd="sng">
            <a:solidFill>
              <a:srgbClr val="A64D79"/>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552575" y="471375"/>
            <a:ext cx="3280500" cy="4154100"/>
          </a:xfrm>
          <a:prstGeom prst="rect">
            <a:avLst/>
          </a:prstGeom>
          <a:solidFill>
            <a:srgbClr val="D9EAD3"/>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000">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2400">
                <a:highlight>
                  <a:srgbClr val="D9EAD3"/>
                </a:highlight>
              </a:rPr>
              <a:t>6. Baby Schedule - </a:t>
            </a:r>
            <a:r>
              <a:rPr lang="en" sz="1800">
                <a:highlight>
                  <a:srgbClr val="D9EAD3"/>
                </a:highlight>
              </a:rPr>
              <a:t>Complete the table with the number of times a parent would care for baby in 24 hours.</a:t>
            </a:r>
            <a:endParaRPr sz="1800">
              <a:highlight>
                <a:srgbClr val="D9EAD3"/>
              </a:highlight>
            </a:endParaRPr>
          </a:p>
          <a:p>
            <a:pPr marL="0" lvl="0" indent="0" algn="l" rtl="0">
              <a:lnSpc>
                <a:spcPct val="100000"/>
              </a:lnSpc>
              <a:spcBef>
                <a:spcPts val="0"/>
              </a:spcBef>
              <a:spcAft>
                <a:spcPts val="0"/>
              </a:spcAft>
              <a:buClr>
                <a:schemeClr val="dk1"/>
              </a:buClr>
              <a:buSzPts val="1100"/>
              <a:buFont typeface="Arial"/>
              <a:buNone/>
            </a:pPr>
            <a:r>
              <a:rPr lang="en" sz="1800">
                <a:highlight>
                  <a:srgbClr val="D9EAD3"/>
                </a:highlight>
              </a:rPr>
              <a:t>Baby sleeps a total of 16 hrs/day &amp; night for 2 hours at a time.</a:t>
            </a:r>
            <a:endParaRPr sz="1800">
              <a:highlight>
                <a:srgbClr val="D9EAD3"/>
              </a:highlight>
            </a:endParaRPr>
          </a:p>
          <a:p>
            <a:pPr marL="457200" lvl="0" indent="-342900" algn="l" rtl="0">
              <a:lnSpc>
                <a:spcPct val="100000"/>
              </a:lnSpc>
              <a:spcBef>
                <a:spcPts val="0"/>
              </a:spcBef>
              <a:spcAft>
                <a:spcPts val="0"/>
              </a:spcAft>
              <a:buSzPts val="1800"/>
              <a:buChar char="➔"/>
            </a:pPr>
            <a:r>
              <a:rPr lang="en" sz="1800">
                <a:highlight>
                  <a:srgbClr val="D9EAD3"/>
                </a:highlight>
              </a:rPr>
              <a:t>X from noon - 2</a:t>
            </a:r>
            <a:endParaRPr sz="1800">
              <a:highlight>
                <a:srgbClr val="D9EAD3"/>
              </a:highlight>
            </a:endParaRPr>
          </a:p>
          <a:p>
            <a:pPr marL="457200" lvl="0" indent="-342900" algn="l" rtl="0">
              <a:lnSpc>
                <a:spcPct val="100000"/>
              </a:lnSpc>
              <a:spcBef>
                <a:spcPts val="0"/>
              </a:spcBef>
              <a:spcAft>
                <a:spcPts val="0"/>
              </a:spcAft>
              <a:buSzPts val="1800"/>
              <a:buChar char="➔"/>
            </a:pPr>
            <a:r>
              <a:rPr lang="en" sz="1800">
                <a:highlight>
                  <a:srgbClr val="D9EAD3"/>
                </a:highlight>
              </a:rPr>
              <a:t>Skip 3 - 4:00 - feed, diaper, calm, rock, bathe or change clothes</a:t>
            </a:r>
            <a:endParaRPr sz="1800">
              <a:highlight>
                <a:srgbClr val="D9EAD3"/>
              </a:highlight>
            </a:endParaRPr>
          </a:p>
          <a:p>
            <a:pPr marL="457200" lvl="0" indent="-342900" algn="l" rtl="0">
              <a:lnSpc>
                <a:spcPct val="100000"/>
              </a:lnSpc>
              <a:spcBef>
                <a:spcPts val="0"/>
              </a:spcBef>
              <a:spcAft>
                <a:spcPts val="0"/>
              </a:spcAft>
              <a:buSzPts val="1800"/>
              <a:buChar char="➔"/>
            </a:pPr>
            <a:r>
              <a:rPr lang="en" sz="1800">
                <a:highlight>
                  <a:srgbClr val="D9EAD3"/>
                </a:highlight>
              </a:rPr>
              <a:t>X 4 - 6:00 - Sleep, repeat</a:t>
            </a:r>
            <a:endParaRPr sz="1800">
              <a:highlight>
                <a:srgbClr val="D9EAD3"/>
              </a:highlight>
            </a:endParaRPr>
          </a:p>
        </p:txBody>
      </p:sp>
      <p:pic>
        <p:nvPicPr>
          <p:cNvPr id="92" name="Google Shape;92;p19"/>
          <p:cNvPicPr preferRelativeResize="0"/>
          <p:nvPr/>
        </p:nvPicPr>
        <p:blipFill rotWithShape="1">
          <a:blip r:embed="rId3">
            <a:alphaModFix/>
          </a:blip>
          <a:srcRect/>
          <a:stretch/>
        </p:blipFill>
        <p:spPr>
          <a:xfrm>
            <a:off x="5163501" y="235688"/>
            <a:ext cx="3381897" cy="4672126"/>
          </a:xfrm>
          <a:prstGeom prst="rect">
            <a:avLst/>
          </a:prstGeom>
          <a:noFill/>
          <a:ln w="76200" cap="flat" cmpd="sng">
            <a:solidFill>
              <a:srgbClr val="C27BA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p:nvPr/>
        </p:nvSpPr>
        <p:spPr>
          <a:xfrm>
            <a:off x="952125" y="1442300"/>
            <a:ext cx="3000000" cy="2000700"/>
          </a:xfrm>
          <a:prstGeom prst="rect">
            <a:avLst/>
          </a:prstGeom>
          <a:solidFill>
            <a:srgbClr val="D9EAD3"/>
          </a:solid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dk1"/>
                </a:solidFill>
                <a:highlight>
                  <a:srgbClr val="D9EAD3"/>
                </a:highlight>
                <a:latin typeface="Arial"/>
                <a:ea typeface="Arial"/>
                <a:cs typeface="Arial"/>
                <a:sym typeface="Arial"/>
              </a:rPr>
              <a:t>7. Growth Chart - </a:t>
            </a:r>
            <a:r>
              <a:rPr lang="en" sz="1800" b="0" i="0" u="none" strike="noStrike" cap="none">
                <a:solidFill>
                  <a:schemeClr val="dk1"/>
                </a:solidFill>
                <a:highlight>
                  <a:srgbClr val="D9EAD3"/>
                </a:highlight>
                <a:latin typeface="Arial"/>
                <a:ea typeface="Arial"/>
                <a:cs typeface="Arial"/>
                <a:sym typeface="Arial"/>
              </a:rPr>
              <a:t>View the Percentile Documents and fill in your child's growth for each age.</a:t>
            </a:r>
            <a:endParaRPr sz="1800" b="0" i="0" u="none" strike="noStrike" cap="none">
              <a:solidFill>
                <a:schemeClr val="dk1"/>
              </a:solidFill>
              <a:highlight>
                <a:srgbClr val="D9EAD3"/>
              </a:highlight>
              <a:latin typeface="Arial"/>
              <a:ea typeface="Arial"/>
              <a:cs typeface="Arial"/>
              <a:sym typeface="Arial"/>
            </a:endParaRPr>
          </a:p>
        </p:txBody>
      </p:sp>
      <p:pic>
        <p:nvPicPr>
          <p:cNvPr id="98" name="Google Shape;98;p20"/>
          <p:cNvPicPr preferRelativeResize="0"/>
          <p:nvPr/>
        </p:nvPicPr>
        <p:blipFill rotWithShape="1">
          <a:blip r:embed="rId3">
            <a:alphaModFix/>
          </a:blip>
          <a:srcRect/>
          <a:stretch/>
        </p:blipFill>
        <p:spPr>
          <a:xfrm>
            <a:off x="4267200" y="192700"/>
            <a:ext cx="4718175" cy="4499900"/>
          </a:xfrm>
          <a:prstGeom prst="rect">
            <a:avLst/>
          </a:prstGeom>
          <a:noFill/>
          <a:ln w="38100" cap="flat" cmpd="sng">
            <a:solidFill>
              <a:srgbClr val="A64D79"/>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545</Words>
  <Application>Microsoft Office PowerPoint</Application>
  <PresentationFormat>On-screen Show (16:9)</PresentationFormat>
  <Paragraphs>61</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Roboto</vt:lpstr>
      <vt:lpstr>Arial</vt:lpstr>
      <vt:lpstr>Crafty Girls</vt:lpstr>
      <vt:lpstr>Simple Light</vt:lpstr>
      <vt:lpstr>PowerPoint Presentation</vt:lpstr>
      <vt:lpstr>Your teacher will ask for 5 volunteers to be parents each day.   Students will draw for the baby number and weight. </vt:lpstr>
      <vt:lpstr>1. Read and sign the contract.  Record your baby number and assigned weight in your Baby Book for reference. </vt:lpstr>
      <vt:lpstr>2. Letter to Baby -  write a letter to your future child.</vt:lpstr>
      <vt:lpstr>3. Birth Certificate -  complete and get the doctor's signature.</vt:lpstr>
      <vt:lpstr> 4. First Visitors &amp; Gifts -  introduce your baby and get autographs.  Gifts - list items new parents need.</vt:lpstr>
      <vt:lpstr>PowerPoint Presentation</vt:lpstr>
      <vt:lpstr> 6. Baby Schedule - Complete the table with the number of times a parent would care for baby in 24 hours. Baby sleeps a total of 16 hrs/day &amp; night for 2 hours at a time. X from noon - 2 Skip 3 - 4:00 - feed, diaper, calm, rock, bathe or change clothes X 4 - 6:00 - Sleep, repeat</vt:lpstr>
      <vt:lpstr>PowerPoint Presentation</vt:lpstr>
      <vt:lpstr>PowerPoint Presentation</vt:lpstr>
      <vt:lpstr>PowerPoint Presentation</vt:lpstr>
      <vt:lpstr>9. Headlines -  Research the headlines the day your baby was born.</vt:lpstr>
      <vt:lpstr>10. Cost of Baby Items - Visit Target or Walmart online and search the cost of items.   Add all items and enter the total at the top of page.</vt:lpstr>
      <vt:lpstr>11. Immunization Record - At the top of  the second column enter the baby's birthday. Calculate the dates that your child will need appointments for their vaccinations from birth to age 14. Fill in the dates in the second column including the year.</vt:lpstr>
      <vt:lpstr>12. Reflection - worth 10 Write about the Baby Project Experience. Each statement must have at least 3 sentences</vt:lpstr>
      <vt:lpstr>13. Rubrics -  make sure you understand how your project will be graded.</vt:lpstr>
      <vt:lpstr>Take Photos - worth 15 points</vt:lpstr>
      <vt:lpstr>Example of the Slides</vt:lpstr>
      <vt:lpstr>Welcome Little One</vt:lpstr>
      <vt:lpstr>1.) Rocking baby to sleep</vt:lpstr>
      <vt:lpstr>2.) Feeding</vt:lpstr>
      <vt:lpstr>3.) Dressing</vt:lpstr>
      <vt:lpstr>4) Changing diaper</vt:lpstr>
      <vt:lpstr>5.) Showing to relatives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Christie</cp:lastModifiedBy>
  <cp:revision>1</cp:revision>
  <dcterms:modified xsi:type="dcterms:W3CDTF">2022-02-09T15:56:58Z</dcterms:modified>
</cp:coreProperties>
</file>