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9144000"/>
  <p:notesSz cx="6858000" cy="9144000"/>
  <p:embeddedFontLst>
    <p:embeddedFont>
      <p:font typeface="Arial Black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06" name="Google Shape;20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7" name="Google Shape;207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23" name="Google Shape;22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4" name="Google Shape;224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32" name="Google Shape;23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3" name="Google Shape;233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2" name="Google Shape;242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3" name="Google Shape;243;p22:notes"/>
          <p:cNvSpPr txBox="1"/>
          <p:nvPr>
            <p:ph idx="3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p3:notes"/>
          <p:cNvSpPr txBox="1"/>
          <p:nvPr>
            <p:ph idx="3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 txBox="1"/>
          <p:nvPr>
            <p:ph idx="3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5:notes"/>
          <p:cNvSpPr txBox="1"/>
          <p:nvPr>
            <p:ph idx="3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6" name="Google Shape;126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9:notes"/>
          <p:cNvSpPr txBox="1"/>
          <p:nvPr>
            <p:ph idx="3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C2869"/>
              </a:buClr>
              <a:buSzPts val="2400"/>
              <a:buChar char="➔"/>
              <a:defRPr sz="2400">
                <a:solidFill>
                  <a:srgbClr val="000000"/>
                </a:solidFill>
              </a:defRPr>
            </a:lvl1pPr>
            <a:lvl2pPr indent="-3556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◆"/>
              <a:defRPr sz="2000">
                <a:solidFill>
                  <a:srgbClr val="000000"/>
                </a:solidFill>
              </a:defRPr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●"/>
              <a:defRPr sz="1600">
                <a:solidFill>
                  <a:srgbClr val="000000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◆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◆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ext on right">
  <p:cSld name="TITLE_AND_TWO_COLUMNS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C2869"/>
              </a:buClr>
              <a:buSzPts val="2400"/>
              <a:buChar char="➔"/>
              <a:defRPr sz="2400">
                <a:solidFill>
                  <a:srgbClr val="000000"/>
                </a:solidFill>
              </a:defRPr>
            </a:lvl1pPr>
            <a:lvl2pPr indent="-3556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◆"/>
              <a:defRPr sz="2000">
                <a:solidFill>
                  <a:srgbClr val="000000"/>
                </a:solidFill>
              </a:defRPr>
            </a:lvl2pPr>
            <a:lvl3pPr indent="-3429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  <a:defRPr sz="1800">
                <a:solidFill>
                  <a:srgbClr val="000000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◆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◆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●"/>
              <a:defRPr sz="12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erry Pretty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0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10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10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jpg"/><Relationship Id="rId4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311700" y="746449"/>
            <a:ext cx="8520600" cy="2353500"/>
          </a:xfrm>
          <a:prstGeom prst="rect">
            <a:avLst/>
          </a:prstGeom>
          <a:solidFill>
            <a:srgbClr val="AC2869"/>
          </a:solidFill>
          <a:ln cap="flat" cmpd="sng" w="1143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</a:pPr>
            <a:r>
              <a:rPr b="1" lang="en-US" sz="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Theories of </a:t>
            </a:r>
            <a:endParaRPr b="1" sz="5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</a:pPr>
            <a:r>
              <a:rPr b="1" i="0" lang="en-US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Child Development</a:t>
            </a:r>
            <a:endParaRPr b="1" i="0" sz="5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</a:pPr>
            <a:r>
              <a:rPr i="1" lang="en-US" sz="3000">
                <a:solidFill>
                  <a:srgbClr val="FFE599"/>
                </a:solidFill>
              </a:rPr>
              <a:t>Putting the pieces together</a:t>
            </a:r>
            <a:endParaRPr i="1" sz="3000">
              <a:solidFill>
                <a:srgbClr val="FFE599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4900" y="3363550"/>
            <a:ext cx="6474200" cy="324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idx="4294967295" type="title"/>
          </p:nvPr>
        </p:nvSpPr>
        <p:spPr>
          <a:xfrm>
            <a:off x="457200" y="562250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lang="en-US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John Locke </a:t>
            </a: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17th Century</a:t>
            </a:r>
            <a:b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 Age of Enlightenment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23"/>
          <p:cNvSpPr txBox="1"/>
          <p:nvPr>
            <p:ph idx="4294967295" type="body"/>
          </p:nvPr>
        </p:nvSpPr>
        <p:spPr>
          <a:xfrm>
            <a:off x="549300" y="2133600"/>
            <a:ext cx="45561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John Locke believed in </a:t>
            </a:r>
            <a:r>
              <a:rPr b="0" i="1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tabula rasa </a:t>
            </a:r>
            <a:r>
              <a:rPr b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blank slate</a:t>
            </a:r>
            <a:endParaRPr sz="30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develop in response to nurturing.</a:t>
            </a:r>
            <a:endParaRPr sz="30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Forerunner of behaviorism</a:t>
            </a:r>
            <a:endParaRPr sz="3000"/>
          </a:p>
        </p:txBody>
      </p:sp>
      <p:pic>
        <p:nvPicPr>
          <p:cNvPr id="140" name="Google Shape;140;p2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514600"/>
            <a:ext cx="3262312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3"/>
          <p:cNvSpPr txBox="1"/>
          <p:nvPr/>
        </p:nvSpPr>
        <p:spPr>
          <a:xfrm>
            <a:off x="5486400" y="6172200"/>
            <a:ext cx="3657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www.cooperativeindividualism.org/ locke-john.jpg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idx="4294967295" type="title"/>
          </p:nvPr>
        </p:nvSpPr>
        <p:spPr>
          <a:xfrm>
            <a:off x="457200" y="511700"/>
            <a:ext cx="8229600" cy="1201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lang="en-US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Charles Darwin </a:t>
            </a: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19th Century</a:t>
            </a:r>
            <a:b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Industrial Revolution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8" name="Google Shape;148;p24"/>
          <p:cNvSpPr txBox="1"/>
          <p:nvPr>
            <p:ph idx="4294967295" type="body"/>
          </p:nvPr>
        </p:nvSpPr>
        <p:spPr>
          <a:xfrm>
            <a:off x="3581400" y="1981200"/>
            <a:ext cx="53340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theories of natural selection and survival of the fittest </a:t>
            </a:r>
            <a:endParaRPr sz="3000"/>
          </a:p>
          <a:p>
            <a:pPr indent="0" lvl="0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Darwin made parallels between human prenatal growth and other animals.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4191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Forerunner of ethology</a:t>
            </a:r>
            <a:endParaRPr sz="3000"/>
          </a:p>
          <a:p>
            <a:pPr indent="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2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981200"/>
            <a:ext cx="2809875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20th Century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726000" y="1771375"/>
            <a:ext cx="76920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1" lang="en-US" sz="3000" u="none">
                <a:solidFill>
                  <a:srgbClr val="AC2869"/>
                </a:solidFill>
                <a:latin typeface="Arial"/>
                <a:ea typeface="Arial"/>
                <a:cs typeface="Arial"/>
                <a:sym typeface="Arial"/>
              </a:rPr>
              <a:t>Theories about children's development expanded around the world.</a:t>
            </a:r>
            <a:r>
              <a:rPr b="0" i="0" lang="en-US" sz="3000" u="none">
                <a:solidFill>
                  <a:srgbClr val="AC28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AC2869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Childhood was seen as worthy of special attention.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Laws were passed to protect children, </a:t>
            </a:r>
            <a:endParaRPr/>
          </a:p>
        </p:txBody>
      </p:sp>
      <p:sp>
        <p:nvSpPr>
          <p:cNvPr id="158" name="Google Shape;158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idx="4294967295" type="title"/>
          </p:nvPr>
        </p:nvSpPr>
        <p:spPr>
          <a:xfrm>
            <a:off x="457200" y="544550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Sigmund Freud 1856-1939</a:t>
            </a:r>
            <a:endParaRPr b="0" i="0" sz="3600" u="non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None/>
            </a:pPr>
            <a:r>
              <a:rPr b="1" lang="en-US" sz="26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Psychosexual Theory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165" name="Google Shape;165;p26"/>
          <p:cNvSpPr txBox="1"/>
          <p:nvPr>
            <p:ph idx="4294967295" type="body"/>
          </p:nvPr>
        </p:nvSpPr>
        <p:spPr>
          <a:xfrm>
            <a:off x="4917700" y="1947750"/>
            <a:ext cx="39309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emphasized that a child's personality is formed by the ways which his parents managed his sexual and aggressive drives.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Childhood is much more important than previously thought and its effects are longer lasting.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6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442125"/>
            <a:ext cx="4495800" cy="30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idx="4294967295"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John Watson </a:t>
            </a:r>
            <a:r>
              <a:rPr lang="en-US">
                <a:solidFill>
                  <a:srgbClr val="FFFFFF"/>
                </a:solidFill>
              </a:rPr>
              <a:t>1878-1958</a:t>
            </a:r>
            <a:endParaRPr i="0" sz="3600" u="non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lang="en-US" sz="28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Behaviorism Theory</a:t>
            </a:r>
            <a:endParaRPr sz="2800">
              <a:solidFill>
                <a:srgbClr val="FFE5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7"/>
          <p:cNvSpPr txBox="1"/>
          <p:nvPr>
            <p:ph idx="4294967295" type="body"/>
          </p:nvPr>
        </p:nvSpPr>
        <p:spPr>
          <a:xfrm>
            <a:off x="4152600" y="1903025"/>
            <a:ext cx="4534200" cy="48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Early 20th century, "Father of American Behaviorist theory.”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Based his work on Pavlov's experiments on the digestive system of dogs.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Researched classical conditioning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are passive beings who can be molded by controlling the stimulus-response associations.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20955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</a:pPr>
            <a:r>
              <a:t/>
            </a:r>
            <a:endParaRPr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234275"/>
            <a:ext cx="3467800" cy="346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idx="4294967295" type="title"/>
          </p:nvPr>
        </p:nvSpPr>
        <p:spPr>
          <a:xfrm>
            <a:off x="457200" y="307025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Jean Piaget 1896-1980</a:t>
            </a:r>
            <a:endParaRPr b="0" i="0" sz="3600" u="non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None/>
            </a:pPr>
            <a:r>
              <a:rPr b="1" lang="en-US" sz="34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Cognitive development theory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183" name="Google Shape;183;p28"/>
          <p:cNvSpPr txBox="1"/>
          <p:nvPr>
            <p:ph idx="4294967295" type="body"/>
          </p:nvPr>
        </p:nvSpPr>
        <p:spPr>
          <a:xfrm>
            <a:off x="4381025" y="1905000"/>
            <a:ext cx="4128300" cy="4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2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first to study children scientifically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Focused on how children learned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Believed they go through four stages of learning and must be given learning tasks appropriate to their level of development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4290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Google Shape;184;p28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200" y="1989250"/>
            <a:ext cx="3393600" cy="45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>
            <p:ph type="title"/>
          </p:nvPr>
        </p:nvSpPr>
        <p:spPr>
          <a:xfrm>
            <a:off x="311700" y="214504"/>
            <a:ext cx="8520600" cy="11424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Piaget’s Cognitive </a:t>
            </a:r>
            <a:b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Development Stages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2" name="Google Shape;192;p29"/>
          <p:cNvSpPr txBox="1"/>
          <p:nvPr>
            <p:ph idx="1" type="body"/>
          </p:nvPr>
        </p:nvSpPr>
        <p:spPr>
          <a:xfrm>
            <a:off x="457200" y="1981200"/>
            <a:ext cx="8305800" cy="47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Sensorimotor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Ages birth - 2: the infant uses his senses and motor abilities to understand the world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Preoperation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Ages 2-7: the child uses metal representations of objects and is able to use symbolic thought and language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Concrete operations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Ages 7-11; the child uses logical operations or principles when solving problems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Formal operations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Ages 12 up; the use of logical operations in a systematic fashion and with the ability to use abstractions</a:t>
            </a:r>
            <a:endParaRPr/>
          </a:p>
        </p:txBody>
      </p:sp>
      <p:sp>
        <p:nvSpPr>
          <p:cNvPr id="193" name="Google Shape;193;p2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/>
          <p:nvPr>
            <p:ph idx="4294967295" type="title"/>
          </p:nvPr>
        </p:nvSpPr>
        <p:spPr>
          <a:xfrm>
            <a:off x="541650" y="474850"/>
            <a:ext cx="8229600" cy="11247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Lev Vygotsky 1896-1934</a:t>
            </a:r>
            <a:endParaRPr>
              <a:solidFill>
                <a:srgbClr val="FFFFFF"/>
              </a:solidFill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None/>
            </a:pPr>
            <a:r>
              <a:rPr b="1" lang="en-US" sz="24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Socio-Cultural Theory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200" name="Google Shape;200;p30"/>
          <p:cNvSpPr txBox="1"/>
          <p:nvPr>
            <p:ph idx="4294967295" type="body"/>
          </p:nvPr>
        </p:nvSpPr>
        <p:spPr>
          <a:xfrm>
            <a:off x="541650" y="1752600"/>
            <a:ext cx="4792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Agreed that children are active learners, but their knowledge is socially constructed.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Cultural values and customs dictate what is important to learn.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Social contact is essential to intellectual development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Children should be given the opportunity for frequent social interaction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201" name="Google Shape;201;p30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2340675"/>
            <a:ext cx="26274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0" y="4953000"/>
            <a:ext cx="5945187" cy="17621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/>
          <p:nvPr>
            <p:ph idx="4294967295" type="title"/>
          </p:nvPr>
        </p:nvSpPr>
        <p:spPr>
          <a:xfrm>
            <a:off x="457200" y="282225"/>
            <a:ext cx="8229600" cy="10686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Erik Erikson 1902-1994</a:t>
            </a:r>
            <a:endParaRPr b="0" i="0" sz="3600" u="non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1" lang="en-US" sz="24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Psychosocial Theory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210" name="Google Shape;210;p31"/>
          <p:cNvSpPr txBox="1"/>
          <p:nvPr>
            <p:ph idx="4294967295" type="body"/>
          </p:nvPr>
        </p:nvSpPr>
        <p:spPr>
          <a:xfrm>
            <a:off x="242200" y="1295400"/>
            <a:ext cx="5761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➔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Expanded on Freud's theories. 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➔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Believed that development is 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lifelong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➔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Caregivers must be aware of children’s needs at each stage of development and support them through crisis.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➔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Emphasized that at each stage, the child acquires attitudes and skills resulting from 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solving a crisis in a positive way.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➔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Identified 8 stages:</a:t>
            </a:r>
            <a:endParaRPr b="0" i="0" sz="2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Basic trust vs mistrust (birth - 1 year)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Autonomy vs shame and doubt (ages 1-3)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Initiative vs guilt (ages 3-6)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Industry vs inferiority (ages 6-11)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Identity vs identity confusion (adolescence)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Intimacy vs isolation (young adulthood)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Generativity vs stagnation (middle adulthood)</a:t>
            </a:r>
            <a:endParaRPr/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◆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Integrity vs despair (the elderly)</a:t>
            </a:r>
            <a:endParaRPr/>
          </a:p>
        </p:txBody>
      </p:sp>
      <p:pic>
        <p:nvPicPr>
          <p:cNvPr id="211" name="Google Shape;211;p31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66000" y="2836125"/>
            <a:ext cx="31701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>
            <p:ph type="title"/>
          </p:nvPr>
        </p:nvSpPr>
        <p:spPr>
          <a:xfrm>
            <a:off x="311700" y="334678"/>
            <a:ext cx="8520600" cy="10221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B. F. Skinner 1904-1990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32"/>
          <p:cNvSpPr txBox="1"/>
          <p:nvPr>
            <p:ph idx="1" type="body"/>
          </p:nvPr>
        </p:nvSpPr>
        <p:spPr>
          <a:xfrm>
            <a:off x="457200" y="1752600"/>
            <a:ext cx="4718100" cy="46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Argued that when a child’s actions have positive results they will repeat action. Negative results will cause action to stop.</a:t>
            </a:r>
            <a:endParaRPr sz="2400"/>
          </a:p>
          <a:p>
            <a:pPr indent="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Believed that learning could be broken down into smaller tasks, and that offering immediate rewards for accomplishments would stimulate further learning.</a:t>
            </a:r>
            <a:endParaRPr sz="2400"/>
          </a:p>
          <a:p>
            <a:pPr indent="-20002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Noto Sans Symbols"/>
              <a:buNone/>
            </a:pPr>
            <a:r>
              <a:t/>
            </a:r>
            <a:endParaRPr b="0" i="0" sz="3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7700" y="2057400"/>
            <a:ext cx="3239774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457200" y="499475"/>
            <a:ext cx="8229600" cy="8697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i="0" lang="en-US" sz="3600" u="none" cap="none" strike="noStrike">
                <a:solidFill>
                  <a:srgbClr val="FFFFFF"/>
                </a:solidFill>
              </a:rPr>
              <a:t>Theories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57200" y="1631650"/>
            <a:ext cx="8229600" cy="48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theory?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Orderly set of ideas which describe, explain, and predict behavior.</a:t>
            </a:r>
            <a:endParaRPr b="0" i="0" sz="20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Char char="➔"/>
            </a:pPr>
            <a:r>
              <a:rPr b="0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theories important?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give meaning to what we observe.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a basis for action -- finding ways to improve the lives and education of children.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Category of theory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Heredity (nature)</a:t>
            </a:r>
            <a:endParaRPr sz="2000">
              <a:latin typeface="Arial Black"/>
              <a:ea typeface="Arial Black"/>
              <a:cs typeface="Arial Black"/>
              <a:sym typeface="Arial Black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Environment (Nurture)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◆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Interactional (Nature &amp; Nurture)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74295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idx="4294967295"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Urie Bronfenbrenner 1917-2005</a:t>
            </a:r>
            <a:endParaRPr b="0" i="0" sz="3600" u="non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42900" lvl="0" marL="3429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None/>
            </a:pPr>
            <a:r>
              <a:rPr b="1" lang="en-US" sz="280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Ecological Systems Theory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227" name="Google Shape;227;p33"/>
          <p:cNvSpPr txBox="1"/>
          <p:nvPr>
            <p:ph idx="4294967295" type="body"/>
          </p:nvPr>
        </p:nvSpPr>
        <p:spPr>
          <a:xfrm>
            <a:off x="3733800" y="2052300"/>
            <a:ext cx="5257800" cy="46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Outlined layers of environment that affect a child’s development such as the child’s own biology, family, community, environment, and society.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the environment and biology influence the child's development. 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Noto Sans Symbols"/>
              <a:buChar char="➔"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environment affects the child and the child influences the environment.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➔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Caregiver needs to be stable, loving and lasting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8" name="Google Shape;228;p3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9612" y="1981200"/>
            <a:ext cx="2789237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/>
          <p:nvPr>
            <p:ph type="title"/>
          </p:nvPr>
        </p:nvSpPr>
        <p:spPr>
          <a:xfrm>
            <a:off x="353600" y="736500"/>
            <a:ext cx="82296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None/>
            </a:pPr>
            <a:r>
              <a:rPr lang="en-US"/>
              <a:t>Albert Bandura 1925 -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i="0" lang="en-US" sz="28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Social Learning Theory</a:t>
            </a:r>
            <a:endParaRPr sz="2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4"/>
          <p:cNvSpPr txBox="1"/>
          <p:nvPr>
            <p:ph idx="1" type="body"/>
          </p:nvPr>
        </p:nvSpPr>
        <p:spPr>
          <a:xfrm>
            <a:off x="3926150" y="1981200"/>
            <a:ext cx="47607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Stressed how children learn by observation and imitation.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Believed that children gradually become more selective in what they imitate. </a:t>
            </a:r>
            <a:endParaRPr/>
          </a:p>
        </p:txBody>
      </p:sp>
      <p:pic>
        <p:nvPicPr>
          <p:cNvPr id="237" name="Google Shape;23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596" y="1879500"/>
            <a:ext cx="3294075" cy="4665477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 txBox="1"/>
          <p:nvPr>
            <p:ph type="title"/>
          </p:nvPr>
        </p:nvSpPr>
        <p:spPr>
          <a:xfrm>
            <a:off x="229450" y="762000"/>
            <a:ext cx="8457300" cy="11430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600"/>
              <a:buNone/>
            </a:pPr>
            <a:r>
              <a:rPr b="1" lang="en-US">
                <a:solidFill>
                  <a:srgbClr val="FFFFFF"/>
                </a:solidFill>
              </a:rPr>
              <a:t>Eclectic theoretical orientation: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46" name="Google Shape;246;p35"/>
          <p:cNvSpPr txBox="1"/>
          <p:nvPr>
            <p:ph idx="1" type="body"/>
          </p:nvPr>
        </p:nvSpPr>
        <p:spPr>
          <a:xfrm>
            <a:off x="311700" y="2203608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1" lang="en-US" sz="3000">
                <a:solidFill>
                  <a:srgbClr val="4E3B30"/>
                </a:solidFill>
                <a:latin typeface="Arial"/>
                <a:ea typeface="Arial"/>
                <a:cs typeface="Arial"/>
                <a:sym typeface="Arial"/>
              </a:rPr>
              <a:t>Selects features from other theories</a:t>
            </a:r>
            <a:endParaRPr sz="3000">
              <a:solidFill>
                <a:srgbClr val="4E3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1" lang="en-US" sz="3000">
                <a:solidFill>
                  <a:srgbClr val="4E3B30"/>
                </a:solidFill>
                <a:latin typeface="Arial"/>
                <a:ea typeface="Arial"/>
                <a:cs typeface="Arial"/>
                <a:sym typeface="Arial"/>
              </a:rPr>
              <a:t>No one theory has all the answers</a:t>
            </a:r>
            <a:endParaRPr sz="3000">
              <a:solidFill>
                <a:srgbClr val="4E3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1" lang="en-US" sz="3000">
                <a:solidFill>
                  <a:srgbClr val="4E3B30"/>
                </a:solidFill>
                <a:latin typeface="Arial"/>
                <a:ea typeface="Arial"/>
                <a:cs typeface="Arial"/>
                <a:sym typeface="Arial"/>
              </a:rPr>
              <a:t>Each theory can make a contribution to understanding life-span development</a:t>
            </a:r>
            <a:endParaRPr sz="3000">
              <a:solidFill>
                <a:srgbClr val="4E3B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47" name="Google Shape;247;p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Heredity (nature)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57200" y="1918699"/>
            <a:ext cx="8229600" cy="4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lang="en-US" sz="3000"/>
              <a:t>Development is a result of the child’s innate biological makeup. Growth and development becomes a process of waiting and watching as the child follows his/her biological programming.       </a:t>
            </a:r>
            <a:r>
              <a:rPr lang="en-US"/>
              <a:t>                                     </a:t>
            </a:r>
            <a:endParaRPr/>
          </a:p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Environment (nurture)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626850" y="1900175"/>
            <a:ext cx="78903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lang="en-US" sz="3000"/>
              <a:t>Development is a result of environmental influences on the child. The child comes into the world waiting for experience to influence what will become him/her.</a:t>
            </a:r>
            <a:endParaRPr sz="3000"/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Interactional (nature &amp; nurture)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2170601"/>
            <a:ext cx="8520600" cy="3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lang="en-US" sz="3000"/>
              <a:t>Development is influenced both by biological heredity and environment as well as by the dynamic interaction between the two.</a:t>
            </a:r>
            <a:endParaRPr sz="3000"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ctrTitle"/>
          </p:nvPr>
        </p:nvSpPr>
        <p:spPr>
          <a:xfrm>
            <a:off x="746400" y="486300"/>
            <a:ext cx="7651200" cy="2736900"/>
          </a:xfrm>
          <a:prstGeom prst="rect">
            <a:avLst/>
          </a:prstGeom>
          <a:solidFill>
            <a:srgbClr val="AC2869"/>
          </a:solidFill>
          <a:ln cap="flat" cmpd="sng" w="1143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Origins of </a:t>
            </a:r>
            <a:endParaRPr b="0" i="0" sz="4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Child Development </a:t>
            </a:r>
            <a:endParaRPr b="0" i="0" sz="4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Theories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7727" y="3670075"/>
            <a:ext cx="6568548" cy="27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i="0" lang="en-US" sz="3600" u="none" cap="none" strike="noStrike">
                <a:solidFill>
                  <a:srgbClr val="FFFFFF"/>
                </a:solidFill>
              </a:rPr>
              <a:t>6th - 15th centuries</a:t>
            </a:r>
            <a:r>
              <a:rPr lang="en-US">
                <a:solidFill>
                  <a:srgbClr val="FFFFFF"/>
                </a:solidFill>
              </a:rPr>
              <a:t>  </a:t>
            </a:r>
            <a:r>
              <a:rPr i="0" lang="en-US" sz="3600" u="none" cap="none" strike="noStrike">
                <a:solidFill>
                  <a:srgbClr val="FFFFFF"/>
                </a:solidFill>
              </a:rPr>
              <a:t>Medieval period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594825" y="1536625"/>
            <a:ext cx="82374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Noto Sans Symbols"/>
              <a:buChar char="➔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Preformationism: children seen as little adults.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Noto Sans Symbols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Childhood </a:t>
            </a:r>
            <a:r>
              <a:rPr lang="en-US" sz="3000"/>
              <a:t>was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not a unique phase.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Noto Sans Symbols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were cared for until they could begin caring for themselves, around 7 years old.</a:t>
            </a:r>
            <a:endParaRPr sz="3000"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Noto Sans Symbols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were treated as adults (e.g. their clothing, worked at adult jobs, could be married, were made into kings, were imprisoned or hanged as adults.)</a:t>
            </a:r>
            <a:endParaRPr sz="3000"/>
          </a:p>
        </p:txBody>
      </p:sp>
      <p:sp>
        <p:nvSpPr>
          <p:cNvPr id="115" name="Google Shape;115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343175"/>
            <a:ext cx="8520600" cy="11934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Black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16th Century</a:t>
            </a:r>
            <a:b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Reformation period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697425" y="2084600"/>
            <a:ext cx="7754700" cy="42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Puritan religion influenced how children were viewed.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lang="en-US" sz="3000"/>
              <a:t>Believed c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hildren were born evil, and must be civilized.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goal emerged to raise children effectively.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Char char="➔"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Special books were designed for children.</a:t>
            </a:r>
            <a:endParaRPr/>
          </a:p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solidFill>
            <a:srgbClr val="AC286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3600"/>
              <a:buFont typeface="Calibri"/>
              <a:buNone/>
            </a:pPr>
            <a:r>
              <a:rPr lang="en-US" sz="5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Child Development Theorist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457200" y="1981200"/>
            <a:ext cx="50622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400"/>
              <a:buNone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Theorists have provided: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2700"/>
              <a:buFont typeface="Arial"/>
              <a:buChar char="➔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valuable information about how children learn and develop skills.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700"/>
              <a:buFont typeface="Arial"/>
              <a:buChar char="➔"/>
            </a:pPr>
            <a:r>
              <a:rPr lang="en-US" sz="2700">
                <a:latin typeface="Arial"/>
                <a:ea typeface="Arial"/>
                <a:cs typeface="Arial"/>
                <a:sym typeface="Arial"/>
              </a:rPr>
              <a:t>insight about how best to nurture and educate children.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31" name="Google Shape;13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6875" y="1827950"/>
            <a:ext cx="2853478" cy="46481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