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71" r:id="rId3"/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6858000" cx="9144000"/>
  <p:notesSz cx="6858000" cy="9199550"/>
  <p:embeddedFontLst>
    <p:embeddedFont>
      <p:font typeface="Cabin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Cabin-bold.fntdata"/><Relationship Id="rId14" Type="http://schemas.openxmlformats.org/officeDocument/2006/relationships/slide" Target="slides/slide9.xml"/><Relationship Id="rId36" Type="http://schemas.openxmlformats.org/officeDocument/2006/relationships/font" Target="fonts/Cabin-regular.fntdata"/><Relationship Id="rId17" Type="http://schemas.openxmlformats.org/officeDocument/2006/relationships/slide" Target="slides/slide12.xml"/><Relationship Id="rId39" Type="http://schemas.openxmlformats.org/officeDocument/2006/relationships/font" Target="fonts/Cabin-boldItalic.fntdata"/><Relationship Id="rId16" Type="http://schemas.openxmlformats.org/officeDocument/2006/relationships/slide" Target="slides/slide11.xml"/><Relationship Id="rId38" Type="http://schemas.openxmlformats.org/officeDocument/2006/relationships/font" Target="fonts/Cabin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9950"/>
            <a:ext cx="4572225" cy="3449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69775"/>
            <a:ext cx="5486400" cy="41397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/>
          <p:nvPr>
            <p:ph idx="1" type="body"/>
          </p:nvPr>
        </p:nvSpPr>
        <p:spPr>
          <a:xfrm>
            <a:off x="685800" y="4369775"/>
            <a:ext cx="5486400" cy="4139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3:notes"/>
          <p:cNvSpPr/>
          <p:nvPr>
            <p:ph idx="2" type="sldImg"/>
          </p:nvPr>
        </p:nvSpPr>
        <p:spPr>
          <a:xfrm>
            <a:off x="1143225" y="689950"/>
            <a:ext cx="4572225" cy="3449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:notes"/>
          <p:cNvSpPr txBox="1"/>
          <p:nvPr>
            <p:ph idx="1" type="body"/>
          </p:nvPr>
        </p:nvSpPr>
        <p:spPr>
          <a:xfrm>
            <a:off x="685800" y="4369775"/>
            <a:ext cx="5486400" cy="4139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0:notes"/>
          <p:cNvSpPr/>
          <p:nvPr>
            <p:ph idx="2" type="sldImg"/>
          </p:nvPr>
        </p:nvSpPr>
        <p:spPr>
          <a:xfrm>
            <a:off x="1143225" y="689950"/>
            <a:ext cx="4572225" cy="3449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8:notes"/>
          <p:cNvSpPr txBox="1"/>
          <p:nvPr>
            <p:ph idx="1" type="body"/>
          </p:nvPr>
        </p:nvSpPr>
        <p:spPr>
          <a:xfrm>
            <a:off x="685800" y="4369775"/>
            <a:ext cx="5486400" cy="4139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8:notes"/>
          <p:cNvSpPr/>
          <p:nvPr>
            <p:ph idx="2" type="sldImg"/>
          </p:nvPr>
        </p:nvSpPr>
        <p:spPr>
          <a:xfrm>
            <a:off x="1143225" y="689950"/>
            <a:ext cx="4572225" cy="3449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9:notes"/>
          <p:cNvSpPr txBox="1"/>
          <p:nvPr>
            <p:ph idx="1" type="body"/>
          </p:nvPr>
        </p:nvSpPr>
        <p:spPr>
          <a:xfrm>
            <a:off x="685800" y="4369775"/>
            <a:ext cx="5486400" cy="4139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9:notes"/>
          <p:cNvSpPr/>
          <p:nvPr>
            <p:ph idx="2" type="sldImg"/>
          </p:nvPr>
        </p:nvSpPr>
        <p:spPr>
          <a:xfrm>
            <a:off x="1143225" y="689950"/>
            <a:ext cx="4572225" cy="3449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1:notes"/>
          <p:cNvSpPr txBox="1"/>
          <p:nvPr>
            <p:ph idx="1" type="body"/>
          </p:nvPr>
        </p:nvSpPr>
        <p:spPr>
          <a:xfrm>
            <a:off x="685800" y="4369775"/>
            <a:ext cx="5486400" cy="4139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1:notes"/>
          <p:cNvSpPr/>
          <p:nvPr>
            <p:ph idx="2" type="sldImg"/>
          </p:nvPr>
        </p:nvSpPr>
        <p:spPr>
          <a:xfrm>
            <a:off x="1143225" y="689950"/>
            <a:ext cx="4572225" cy="3449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498f945c5_0_0:notes"/>
          <p:cNvSpPr txBox="1"/>
          <p:nvPr>
            <p:ph idx="1" type="body"/>
          </p:nvPr>
        </p:nvSpPr>
        <p:spPr>
          <a:xfrm>
            <a:off x="685800" y="4369775"/>
            <a:ext cx="5486400" cy="413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3498f945c5_0_0:notes"/>
          <p:cNvSpPr/>
          <p:nvPr>
            <p:ph idx="2" type="sldImg"/>
          </p:nvPr>
        </p:nvSpPr>
        <p:spPr>
          <a:xfrm>
            <a:off x="1143225" y="689950"/>
            <a:ext cx="4572300" cy="3449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:notes"/>
          <p:cNvSpPr txBox="1"/>
          <p:nvPr>
            <p:ph idx="1" type="body"/>
          </p:nvPr>
        </p:nvSpPr>
        <p:spPr>
          <a:xfrm>
            <a:off x="685800" y="4369775"/>
            <a:ext cx="5486400" cy="4139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1:notes"/>
          <p:cNvSpPr/>
          <p:nvPr>
            <p:ph idx="2" type="sldImg"/>
          </p:nvPr>
        </p:nvSpPr>
        <p:spPr>
          <a:xfrm>
            <a:off x="1143225" y="689950"/>
            <a:ext cx="4572225" cy="3449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2:notes"/>
          <p:cNvSpPr txBox="1"/>
          <p:nvPr>
            <p:ph idx="1" type="body"/>
          </p:nvPr>
        </p:nvSpPr>
        <p:spPr>
          <a:xfrm>
            <a:off x="685800" y="4369775"/>
            <a:ext cx="5486400" cy="4139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32:notes"/>
          <p:cNvSpPr/>
          <p:nvPr>
            <p:ph idx="2" type="sldImg"/>
          </p:nvPr>
        </p:nvSpPr>
        <p:spPr>
          <a:xfrm>
            <a:off x="1143225" y="689950"/>
            <a:ext cx="4572225" cy="3449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5:notes"/>
          <p:cNvSpPr txBox="1"/>
          <p:nvPr>
            <p:ph idx="1" type="body"/>
          </p:nvPr>
        </p:nvSpPr>
        <p:spPr>
          <a:xfrm>
            <a:off x="685800" y="4369775"/>
            <a:ext cx="5486400" cy="4139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5:notes"/>
          <p:cNvSpPr/>
          <p:nvPr>
            <p:ph idx="2" type="sldImg"/>
          </p:nvPr>
        </p:nvSpPr>
        <p:spPr>
          <a:xfrm>
            <a:off x="1143225" y="689950"/>
            <a:ext cx="4572225" cy="3449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9:notes"/>
          <p:cNvSpPr txBox="1"/>
          <p:nvPr>
            <p:ph idx="1" type="body"/>
          </p:nvPr>
        </p:nvSpPr>
        <p:spPr>
          <a:xfrm>
            <a:off x="685800" y="4369775"/>
            <a:ext cx="5486400" cy="4139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9:notes"/>
          <p:cNvSpPr/>
          <p:nvPr>
            <p:ph idx="2" type="sldImg"/>
          </p:nvPr>
        </p:nvSpPr>
        <p:spPr>
          <a:xfrm>
            <a:off x="1143225" y="689950"/>
            <a:ext cx="4572225" cy="3449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0:notes"/>
          <p:cNvSpPr txBox="1"/>
          <p:nvPr>
            <p:ph idx="1" type="body"/>
          </p:nvPr>
        </p:nvSpPr>
        <p:spPr>
          <a:xfrm>
            <a:off x="685800" y="4369775"/>
            <a:ext cx="5486400" cy="4139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0:notes"/>
          <p:cNvSpPr/>
          <p:nvPr>
            <p:ph idx="2" type="sldImg"/>
          </p:nvPr>
        </p:nvSpPr>
        <p:spPr>
          <a:xfrm>
            <a:off x="1143225" y="689950"/>
            <a:ext cx="4572225" cy="3449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/>
          <p:nvPr>
            <p:ph idx="1" type="body"/>
          </p:nvPr>
        </p:nvSpPr>
        <p:spPr>
          <a:xfrm>
            <a:off x="685800" y="4369775"/>
            <a:ext cx="5486400" cy="4139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6:notes"/>
          <p:cNvSpPr/>
          <p:nvPr>
            <p:ph idx="2" type="sldImg"/>
          </p:nvPr>
        </p:nvSpPr>
        <p:spPr>
          <a:xfrm>
            <a:off x="1143225" y="689950"/>
            <a:ext cx="4572225" cy="3449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3:notes"/>
          <p:cNvSpPr txBox="1"/>
          <p:nvPr>
            <p:ph idx="1" type="body"/>
          </p:nvPr>
        </p:nvSpPr>
        <p:spPr>
          <a:xfrm>
            <a:off x="685800" y="4369775"/>
            <a:ext cx="5486400" cy="4139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3:notes"/>
          <p:cNvSpPr/>
          <p:nvPr>
            <p:ph idx="2" type="sldImg"/>
          </p:nvPr>
        </p:nvSpPr>
        <p:spPr>
          <a:xfrm>
            <a:off x="1143225" y="689950"/>
            <a:ext cx="4572225" cy="3449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4:notes"/>
          <p:cNvSpPr txBox="1"/>
          <p:nvPr>
            <p:ph idx="1" type="body"/>
          </p:nvPr>
        </p:nvSpPr>
        <p:spPr>
          <a:xfrm>
            <a:off x="685800" y="4369775"/>
            <a:ext cx="5486400" cy="4139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4:notes"/>
          <p:cNvSpPr/>
          <p:nvPr>
            <p:ph idx="2" type="sldImg"/>
          </p:nvPr>
        </p:nvSpPr>
        <p:spPr>
          <a:xfrm>
            <a:off x="1143225" y="689950"/>
            <a:ext cx="4572225" cy="3449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5:notes"/>
          <p:cNvSpPr txBox="1"/>
          <p:nvPr>
            <p:ph idx="1" type="body"/>
          </p:nvPr>
        </p:nvSpPr>
        <p:spPr>
          <a:xfrm>
            <a:off x="685800" y="4369775"/>
            <a:ext cx="5486400" cy="4139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5:notes"/>
          <p:cNvSpPr/>
          <p:nvPr>
            <p:ph idx="2" type="sldImg"/>
          </p:nvPr>
        </p:nvSpPr>
        <p:spPr>
          <a:xfrm>
            <a:off x="1143225" y="689950"/>
            <a:ext cx="4572225" cy="3449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6:notes"/>
          <p:cNvSpPr txBox="1"/>
          <p:nvPr>
            <p:ph idx="1" type="body"/>
          </p:nvPr>
        </p:nvSpPr>
        <p:spPr>
          <a:xfrm>
            <a:off x="685800" y="4369775"/>
            <a:ext cx="5486400" cy="4139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6:notes"/>
          <p:cNvSpPr/>
          <p:nvPr>
            <p:ph idx="2" type="sldImg"/>
          </p:nvPr>
        </p:nvSpPr>
        <p:spPr>
          <a:xfrm>
            <a:off x="1143225" y="689950"/>
            <a:ext cx="4572225" cy="3449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5057efc59d_0_0:notes"/>
          <p:cNvSpPr/>
          <p:nvPr>
            <p:ph idx="2" type="sldImg"/>
          </p:nvPr>
        </p:nvSpPr>
        <p:spPr>
          <a:xfrm>
            <a:off x="1143225" y="689950"/>
            <a:ext cx="4572300" cy="3449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5057efc59d_0_0:notes"/>
          <p:cNvSpPr txBox="1"/>
          <p:nvPr>
            <p:ph idx="1" type="body"/>
          </p:nvPr>
        </p:nvSpPr>
        <p:spPr>
          <a:xfrm>
            <a:off x="685800" y="4369775"/>
            <a:ext cx="5486400" cy="41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42fe5faf70_0_3:notes"/>
          <p:cNvSpPr/>
          <p:nvPr>
            <p:ph idx="2" type="sldImg"/>
          </p:nvPr>
        </p:nvSpPr>
        <p:spPr>
          <a:xfrm>
            <a:off x="1143225" y="689950"/>
            <a:ext cx="4572300" cy="3449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42fe5faf70_0_3:notes"/>
          <p:cNvSpPr txBox="1"/>
          <p:nvPr>
            <p:ph idx="1" type="body"/>
          </p:nvPr>
        </p:nvSpPr>
        <p:spPr>
          <a:xfrm>
            <a:off x="685800" y="4369775"/>
            <a:ext cx="5486400" cy="413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6:notes"/>
          <p:cNvSpPr txBox="1"/>
          <p:nvPr>
            <p:ph idx="1" type="body"/>
          </p:nvPr>
        </p:nvSpPr>
        <p:spPr>
          <a:xfrm>
            <a:off x="685800" y="4369775"/>
            <a:ext cx="5486400" cy="4139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26:notes"/>
          <p:cNvSpPr/>
          <p:nvPr>
            <p:ph idx="2" type="sldImg"/>
          </p:nvPr>
        </p:nvSpPr>
        <p:spPr>
          <a:xfrm>
            <a:off x="1143225" y="689950"/>
            <a:ext cx="4572225" cy="3449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7:notes"/>
          <p:cNvSpPr txBox="1"/>
          <p:nvPr>
            <p:ph idx="1" type="body"/>
          </p:nvPr>
        </p:nvSpPr>
        <p:spPr>
          <a:xfrm>
            <a:off x="685800" y="4369775"/>
            <a:ext cx="5486400" cy="4139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27:notes"/>
          <p:cNvSpPr/>
          <p:nvPr>
            <p:ph idx="2" type="sldImg"/>
          </p:nvPr>
        </p:nvSpPr>
        <p:spPr>
          <a:xfrm>
            <a:off x="1143225" y="689950"/>
            <a:ext cx="4572225" cy="3449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8:notes"/>
          <p:cNvSpPr txBox="1"/>
          <p:nvPr>
            <p:ph idx="1" type="body"/>
          </p:nvPr>
        </p:nvSpPr>
        <p:spPr>
          <a:xfrm>
            <a:off x="685800" y="4369775"/>
            <a:ext cx="5486400" cy="4139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28:notes"/>
          <p:cNvSpPr/>
          <p:nvPr>
            <p:ph idx="2" type="sldImg"/>
          </p:nvPr>
        </p:nvSpPr>
        <p:spPr>
          <a:xfrm>
            <a:off x="1143225" y="689950"/>
            <a:ext cx="4572225" cy="3449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7:notes"/>
          <p:cNvSpPr txBox="1"/>
          <p:nvPr>
            <p:ph idx="1" type="body"/>
          </p:nvPr>
        </p:nvSpPr>
        <p:spPr>
          <a:xfrm>
            <a:off x="685800" y="4369775"/>
            <a:ext cx="5486400" cy="4139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7:notes"/>
          <p:cNvSpPr/>
          <p:nvPr>
            <p:ph idx="2" type="sldImg"/>
          </p:nvPr>
        </p:nvSpPr>
        <p:spPr>
          <a:xfrm>
            <a:off x="1143225" y="689950"/>
            <a:ext cx="4572225" cy="3449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:notes"/>
          <p:cNvSpPr txBox="1"/>
          <p:nvPr>
            <p:ph idx="1" type="body"/>
          </p:nvPr>
        </p:nvSpPr>
        <p:spPr>
          <a:xfrm>
            <a:off x="685800" y="4369775"/>
            <a:ext cx="5486400" cy="4139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0:notes"/>
          <p:cNvSpPr/>
          <p:nvPr>
            <p:ph idx="2" type="sldImg"/>
          </p:nvPr>
        </p:nvSpPr>
        <p:spPr>
          <a:xfrm>
            <a:off x="1143225" y="689950"/>
            <a:ext cx="4572225" cy="3449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3:notes"/>
          <p:cNvSpPr txBox="1"/>
          <p:nvPr>
            <p:ph idx="1" type="body"/>
          </p:nvPr>
        </p:nvSpPr>
        <p:spPr>
          <a:xfrm>
            <a:off x="685800" y="4369775"/>
            <a:ext cx="5486400" cy="4139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3:notes"/>
          <p:cNvSpPr/>
          <p:nvPr>
            <p:ph idx="2" type="sldImg"/>
          </p:nvPr>
        </p:nvSpPr>
        <p:spPr>
          <a:xfrm>
            <a:off x="1143225" y="689950"/>
            <a:ext cx="4572225" cy="3449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 txBox="1"/>
          <p:nvPr>
            <p:ph idx="1" type="body"/>
          </p:nvPr>
        </p:nvSpPr>
        <p:spPr>
          <a:xfrm>
            <a:off x="685800" y="4369775"/>
            <a:ext cx="5486400" cy="4139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9:notes"/>
          <p:cNvSpPr/>
          <p:nvPr>
            <p:ph idx="2" type="sldImg"/>
          </p:nvPr>
        </p:nvSpPr>
        <p:spPr>
          <a:xfrm>
            <a:off x="1143225" y="689950"/>
            <a:ext cx="4572225" cy="3449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4:notes"/>
          <p:cNvSpPr txBox="1"/>
          <p:nvPr>
            <p:ph idx="1" type="body"/>
          </p:nvPr>
        </p:nvSpPr>
        <p:spPr>
          <a:xfrm>
            <a:off x="685800" y="4369775"/>
            <a:ext cx="5486400" cy="4139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4:notes"/>
          <p:cNvSpPr/>
          <p:nvPr>
            <p:ph idx="2" type="sldImg"/>
          </p:nvPr>
        </p:nvSpPr>
        <p:spPr>
          <a:xfrm>
            <a:off x="1143225" y="689950"/>
            <a:ext cx="4572225" cy="3449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05d8842b9_2_75:notes"/>
          <p:cNvSpPr txBox="1"/>
          <p:nvPr>
            <p:ph idx="1" type="body"/>
          </p:nvPr>
        </p:nvSpPr>
        <p:spPr>
          <a:xfrm>
            <a:off x="685800" y="4369786"/>
            <a:ext cx="5486400" cy="4139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505d8842b9_2_75:notes"/>
          <p:cNvSpPr/>
          <p:nvPr>
            <p:ph idx="2" type="sldImg"/>
          </p:nvPr>
        </p:nvSpPr>
        <p:spPr>
          <a:xfrm>
            <a:off x="1143225" y="689966"/>
            <a:ext cx="4572225" cy="344983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:notes"/>
          <p:cNvSpPr txBox="1"/>
          <p:nvPr>
            <p:ph idx="1" type="body"/>
          </p:nvPr>
        </p:nvSpPr>
        <p:spPr>
          <a:xfrm>
            <a:off x="685800" y="4369775"/>
            <a:ext cx="5486400" cy="4139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5:notes"/>
          <p:cNvSpPr/>
          <p:nvPr>
            <p:ph idx="2" type="sldImg"/>
          </p:nvPr>
        </p:nvSpPr>
        <p:spPr>
          <a:xfrm>
            <a:off x="1143225" y="689950"/>
            <a:ext cx="4572225" cy="3449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:notes"/>
          <p:cNvSpPr txBox="1"/>
          <p:nvPr>
            <p:ph idx="1" type="body"/>
          </p:nvPr>
        </p:nvSpPr>
        <p:spPr>
          <a:xfrm>
            <a:off x="685800" y="4369775"/>
            <a:ext cx="5486400" cy="4139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6:notes"/>
          <p:cNvSpPr/>
          <p:nvPr>
            <p:ph idx="2" type="sldImg"/>
          </p:nvPr>
        </p:nvSpPr>
        <p:spPr>
          <a:xfrm>
            <a:off x="1143225" y="689950"/>
            <a:ext cx="4572225" cy="3449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:notes"/>
          <p:cNvSpPr txBox="1"/>
          <p:nvPr>
            <p:ph idx="1" type="body"/>
          </p:nvPr>
        </p:nvSpPr>
        <p:spPr>
          <a:xfrm>
            <a:off x="685800" y="4369775"/>
            <a:ext cx="5486400" cy="4139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7:notes"/>
          <p:cNvSpPr/>
          <p:nvPr>
            <p:ph idx="2" type="sldImg"/>
          </p:nvPr>
        </p:nvSpPr>
        <p:spPr>
          <a:xfrm>
            <a:off x="1143225" y="689950"/>
            <a:ext cx="4572225" cy="3449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1435100" y="274637"/>
            <a:ext cx="7499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Cabin"/>
              <a:buNone/>
              <a:defRPr b="0" i="0" sz="4300" u="none" cap="none" strike="noStrik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1435100" y="1447800"/>
            <a:ext cx="74994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9116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  <a:defRPr b="0" i="0" sz="3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3581400" y="6305550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B5A788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5715000" y="6305550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613775" y="6305550"/>
            <a:ext cx="4572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bin"/>
              <a:buNone/>
              <a:defRPr b="0" i="0" sz="1200" u="none">
                <a:solidFill>
                  <a:srgbClr val="B5A788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bin"/>
              <a:buNone/>
              <a:defRPr b="0" i="0" sz="1200" u="none">
                <a:solidFill>
                  <a:srgbClr val="B5A788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bin"/>
              <a:buNone/>
              <a:defRPr b="0" i="0" sz="1200" u="none">
                <a:solidFill>
                  <a:srgbClr val="B5A788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bin"/>
              <a:buNone/>
              <a:defRPr b="0" i="0" sz="1200" u="none">
                <a:solidFill>
                  <a:srgbClr val="B5A788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bin"/>
              <a:buNone/>
              <a:defRPr b="0" i="0" sz="1200" u="none">
                <a:solidFill>
                  <a:srgbClr val="B5A788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bin"/>
              <a:buNone/>
              <a:defRPr b="0" i="0" sz="1200" u="none">
                <a:solidFill>
                  <a:srgbClr val="B5A788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bin"/>
              <a:buNone/>
              <a:defRPr b="0" i="0" sz="1200" u="none">
                <a:solidFill>
                  <a:srgbClr val="B5A788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bin"/>
              <a:buNone/>
              <a:defRPr b="0" i="0" sz="1200" u="none">
                <a:solidFill>
                  <a:srgbClr val="B5A788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bin"/>
              <a:buNone/>
              <a:defRPr b="0" i="0" sz="1200" u="none">
                <a:solidFill>
                  <a:srgbClr val="B5A788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" name="Google Shape;64;p1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8" name="Google Shape;98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4" name="Google Shape;114;p2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youtube.com/watch?v=LcgXN5UAMOQ" TargetMode="External"/><Relationship Id="rId4" Type="http://schemas.openxmlformats.org/officeDocument/2006/relationships/image" Target="../media/image13.jpg"/><Relationship Id="rId5" Type="http://schemas.openxmlformats.org/officeDocument/2006/relationships/hyperlink" Target="https://www.youtube.com/watch?v=LcgXN5UAMOQ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ctrTitle"/>
          </p:nvPr>
        </p:nvSpPr>
        <p:spPr>
          <a:xfrm>
            <a:off x="311700" y="158501"/>
            <a:ext cx="8520600" cy="1690800"/>
          </a:xfrm>
          <a:prstGeom prst="rect">
            <a:avLst/>
          </a:prstGeom>
          <a:solidFill>
            <a:srgbClr val="307F93">
              <a:alpha val="59609"/>
            </a:srgbClr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Cabin"/>
              <a:buNone/>
            </a:pPr>
            <a:r>
              <a:rPr lang="en-US" sz="48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Fetal</a:t>
            </a:r>
            <a:r>
              <a:rPr b="0" i="0" lang="en-US" sz="48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 Development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136" name="Google Shape;136;p26"/>
          <p:cNvSpPr txBox="1"/>
          <p:nvPr>
            <p:ph idx="1" type="subTitle"/>
          </p:nvPr>
        </p:nvSpPr>
        <p:spPr>
          <a:xfrm>
            <a:off x="640875" y="2041450"/>
            <a:ext cx="37299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269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None/>
            </a:pPr>
            <a:r>
              <a:rPr b="0" i="0" lang="en-US" sz="2600" u="none" cap="none" strike="noStrike">
                <a:solidFill>
                  <a:srgbClr val="320E04"/>
                </a:solidFill>
                <a:latin typeface="Cabin"/>
                <a:ea typeface="Cabin"/>
                <a:cs typeface="Cabin"/>
                <a:sym typeface="Cabin"/>
              </a:rPr>
              <a:t>The Developing Baby</a:t>
            </a:r>
            <a:endParaRPr b="0" i="0" sz="2600" u="none" cap="none" strike="noStrike">
              <a:solidFill>
                <a:srgbClr val="320E04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269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None/>
            </a:pPr>
            <a:r>
              <a:t/>
            </a:r>
            <a:endParaRPr>
              <a:solidFill>
                <a:srgbClr val="320E04"/>
              </a:solidFill>
            </a:endParaRPr>
          </a:p>
        </p:txBody>
      </p:sp>
      <p:pic>
        <p:nvPicPr>
          <p:cNvPr id="137" name="Google Shape;13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9202" y="2041457"/>
            <a:ext cx="3729900" cy="4674493"/>
          </a:xfrm>
          <a:prstGeom prst="rect">
            <a:avLst/>
          </a:prstGeom>
          <a:noFill/>
          <a:ln cap="flat" cmpd="sng" w="76200">
            <a:solidFill>
              <a:srgbClr val="FF33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5"/>
          <p:cNvSpPr txBox="1"/>
          <p:nvPr>
            <p:ph type="title"/>
          </p:nvPr>
        </p:nvSpPr>
        <p:spPr>
          <a:xfrm>
            <a:off x="318975" y="274625"/>
            <a:ext cx="8615400" cy="1143000"/>
          </a:xfrm>
          <a:prstGeom prst="rect">
            <a:avLst/>
          </a:prstGeom>
          <a:solidFill>
            <a:srgbClr val="307F93">
              <a:alpha val="5960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Cabin"/>
              <a:buNone/>
            </a:pPr>
            <a:r>
              <a:rPr b="0" i="0" lang="en-US" sz="43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The Fetal Stage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04" name="Google Shape;204;p35"/>
          <p:cNvSpPr txBox="1"/>
          <p:nvPr>
            <p:ph idx="1" type="body"/>
          </p:nvPr>
        </p:nvSpPr>
        <p:spPr>
          <a:xfrm>
            <a:off x="513900" y="1695300"/>
            <a:ext cx="8420400" cy="49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3366"/>
              </a:buClr>
              <a:buSzPts val="3000"/>
              <a:buFont typeface="Cabin"/>
              <a:buChar char="➔"/>
            </a:pPr>
            <a:r>
              <a:rPr b="0" i="0" lang="en-US" sz="30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3</a:t>
            </a:r>
            <a:r>
              <a:rPr b="0" baseline="30000" i="0" lang="en-US" sz="30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rd</a:t>
            </a:r>
            <a:r>
              <a:rPr b="0" i="0" lang="en-US" sz="30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stage</a:t>
            </a:r>
            <a:endParaRPr/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3366"/>
              </a:buClr>
              <a:buSzPts val="3000"/>
              <a:buFont typeface="Cabin"/>
              <a:buChar char="➔"/>
            </a:pPr>
            <a:r>
              <a:rPr b="0" i="0" lang="en-US" sz="30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Longest stage:  8</a:t>
            </a:r>
            <a:r>
              <a:rPr b="0" baseline="30000" i="0" lang="en-US" sz="30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</a:t>
            </a:r>
            <a:r>
              <a:rPr b="0" i="0" lang="en-US" sz="30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or 9</a:t>
            </a:r>
            <a:r>
              <a:rPr b="0" baseline="30000" i="0" lang="en-US" sz="30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</a:t>
            </a:r>
            <a:r>
              <a:rPr b="0" i="0" lang="en-US" sz="30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week to birth</a:t>
            </a:r>
            <a:endParaRPr/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3366"/>
              </a:buClr>
              <a:buSzPts val="3000"/>
              <a:buFont typeface="Cabin"/>
              <a:buChar char="➔"/>
            </a:pPr>
            <a:r>
              <a:rPr b="0" i="0" lang="en-US" sz="30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Baby develops into a Fetus</a:t>
            </a:r>
            <a:endParaRPr/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3366"/>
              </a:buClr>
              <a:buSzPts val="3000"/>
              <a:buFont typeface="Cabin"/>
              <a:buChar char="➔"/>
            </a:pPr>
            <a:r>
              <a:rPr b="0" i="0" lang="en-US" sz="30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Vocal cords develop</a:t>
            </a:r>
            <a:endParaRPr/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3366"/>
              </a:buClr>
              <a:buSzPts val="3000"/>
              <a:buFont typeface="Cabin"/>
              <a:buChar char="➔"/>
            </a:pPr>
            <a:r>
              <a:rPr b="0" i="0" lang="en-US" sz="30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Digestive system and kidneys begin working</a:t>
            </a:r>
            <a:endParaRPr/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3366"/>
              </a:buClr>
              <a:buSzPts val="3000"/>
              <a:buFont typeface="Cabin"/>
              <a:buChar char="➔"/>
            </a:pPr>
            <a:r>
              <a:rPr b="0" i="0" lang="en-US" sz="30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4</a:t>
            </a:r>
            <a:r>
              <a:rPr b="0" baseline="30000" i="0" lang="en-US" sz="30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</a:t>
            </a:r>
            <a:r>
              <a:rPr b="0" i="0" lang="en-US" sz="30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or 5</a:t>
            </a:r>
            <a:r>
              <a:rPr b="0" baseline="30000" i="0" lang="en-US" sz="30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</a:t>
            </a:r>
            <a:r>
              <a:rPr b="0" i="0" lang="en-US" sz="30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month kicks and other movements</a:t>
            </a:r>
            <a:endParaRPr/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3366"/>
              </a:buClr>
              <a:buSzPts val="3000"/>
              <a:buFont typeface="Cabin"/>
              <a:buChar char="➔"/>
            </a:pPr>
            <a:r>
              <a:rPr b="0" i="0" lang="en-US" sz="30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By the 7</a:t>
            </a:r>
            <a:r>
              <a:rPr b="0" baseline="30000" i="0" lang="en-US" sz="30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</a:t>
            </a:r>
            <a:r>
              <a:rPr b="0" i="0" lang="en-US" sz="30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month the baby can live outside of the uterus with medical help.</a:t>
            </a:r>
            <a:endParaRPr/>
          </a:p>
          <a:p>
            <a:pPr indent="-4191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3366"/>
              </a:buClr>
              <a:buSzPts val="3000"/>
              <a:buFont typeface="Cabin"/>
              <a:buChar char="➔"/>
            </a:pPr>
            <a:r>
              <a:rPr b="0" i="0" lang="en-US" sz="30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Common length of pregnancy is 40 weeks or 280 day </a:t>
            </a:r>
            <a:endParaRPr/>
          </a:p>
          <a:p>
            <a:pPr indent="-131064" lvl="0" marL="365760" marR="0" rtl="0" algn="l">
              <a:lnSpc>
                <a:spcPct val="100000"/>
              </a:lnSpc>
              <a:spcBef>
                <a:spcPts val="600"/>
              </a:spcBef>
              <a:spcAft>
                <a:spcPts val="160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t/>
            </a:r>
            <a:endParaRPr b="0" i="0" sz="30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05" name="Google Shape;205;p35"/>
          <p:cNvSpPr txBox="1"/>
          <p:nvPr>
            <p:ph idx="12" type="sldNum"/>
          </p:nvPr>
        </p:nvSpPr>
        <p:spPr>
          <a:xfrm>
            <a:off x="8613775" y="6305550"/>
            <a:ext cx="4572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bin"/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6"/>
          <p:cNvSpPr txBox="1"/>
          <p:nvPr>
            <p:ph type="title"/>
          </p:nvPr>
        </p:nvSpPr>
        <p:spPr>
          <a:xfrm>
            <a:off x="284275" y="274625"/>
            <a:ext cx="8650200" cy="1143000"/>
          </a:xfrm>
          <a:prstGeom prst="rect">
            <a:avLst/>
          </a:prstGeom>
          <a:solidFill>
            <a:srgbClr val="307F93">
              <a:alpha val="5960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Cabin"/>
              <a:buNone/>
            </a:pPr>
            <a:r>
              <a:rPr b="0" i="0" lang="en-US" sz="43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The Embryonic Stage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11" name="Google Shape;211;p36"/>
          <p:cNvSpPr txBox="1"/>
          <p:nvPr>
            <p:ph idx="1" type="body"/>
          </p:nvPr>
        </p:nvSpPr>
        <p:spPr>
          <a:xfrm>
            <a:off x="902100" y="1678775"/>
            <a:ext cx="74994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257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66"/>
              </a:buClr>
              <a:buSzPts val="2560"/>
              <a:buFont typeface="Arial"/>
              <a:buChar char="➔"/>
            </a:pPr>
            <a:r>
              <a:rPr b="1" i="0" lang="en-US" sz="3200" u="sng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Amniotic Sac- </a:t>
            </a:r>
            <a:r>
              <a:rPr b="0" i="0" lang="en-US" sz="3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 sac filled with fluid (amniotic fluid) that surrounds and protects the embryo in the uterus</a:t>
            </a:r>
            <a:endParaRPr/>
          </a:p>
          <a:p>
            <a:pPr indent="-28257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3366"/>
              </a:buClr>
              <a:buSzPts val="2560"/>
              <a:buFont typeface="Arial"/>
              <a:buChar char="➔"/>
            </a:pPr>
            <a:r>
              <a:rPr b="1" i="0" lang="en-US" sz="3200" u="sng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Placenta-</a:t>
            </a:r>
            <a:r>
              <a:rPr b="0" i="0" lang="en-US" sz="3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tissue that connects the embryo to the uterus.  Brings Oxygen and nourishment from the mother.</a:t>
            </a:r>
            <a:endParaRPr/>
          </a:p>
          <a:p>
            <a:pPr indent="-28257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3366"/>
              </a:buClr>
              <a:buSzPts val="2560"/>
              <a:buFont typeface="Arial"/>
              <a:buChar char="➔"/>
            </a:pPr>
            <a:r>
              <a:rPr b="1" i="0" lang="en-US" sz="3200" u="sng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Umbilical Cord- </a:t>
            </a:r>
            <a:r>
              <a:rPr b="0" i="0" lang="en-US" sz="3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long tube that connects the baby to the placenta.  Take waste away.</a:t>
            </a:r>
            <a:endParaRPr/>
          </a:p>
        </p:txBody>
      </p:sp>
      <p:sp>
        <p:nvSpPr>
          <p:cNvPr id="212" name="Google Shape;212;p36"/>
          <p:cNvSpPr txBox="1"/>
          <p:nvPr>
            <p:ph idx="12" type="sldNum"/>
          </p:nvPr>
        </p:nvSpPr>
        <p:spPr>
          <a:xfrm>
            <a:off x="8613775" y="6305550"/>
            <a:ext cx="4572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bin"/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lacenta.gif" id="217" name="Google Shape;217;p3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3500" y="376050"/>
            <a:ext cx="6477000" cy="6285000"/>
          </a:xfrm>
          <a:prstGeom prst="rect">
            <a:avLst/>
          </a:prstGeom>
          <a:noFill/>
          <a:ln cap="flat" cmpd="sng" w="76200">
            <a:solidFill>
              <a:srgbClr val="307F9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8" name="Google Shape;218;p37"/>
          <p:cNvSpPr txBox="1"/>
          <p:nvPr>
            <p:ph idx="12" type="sldNum"/>
          </p:nvPr>
        </p:nvSpPr>
        <p:spPr>
          <a:xfrm>
            <a:off x="8613775" y="6305550"/>
            <a:ext cx="4572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bin"/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650" y="320725"/>
            <a:ext cx="7775074" cy="6381025"/>
          </a:xfrm>
          <a:prstGeom prst="rect">
            <a:avLst/>
          </a:prstGeom>
          <a:noFill/>
          <a:ln cap="flat" cmpd="sng" w="76200">
            <a:solidFill>
              <a:srgbClr val="307F9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4" name="Google Shape;224;p38"/>
          <p:cNvSpPr txBox="1"/>
          <p:nvPr>
            <p:ph idx="12" type="sldNum"/>
          </p:nvPr>
        </p:nvSpPr>
        <p:spPr>
          <a:xfrm>
            <a:off x="8613775" y="6305550"/>
            <a:ext cx="4572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bin"/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9"/>
          <p:cNvSpPr txBox="1"/>
          <p:nvPr>
            <p:ph idx="12" type="sldNum"/>
          </p:nvPr>
        </p:nvSpPr>
        <p:spPr>
          <a:xfrm>
            <a:off x="8613775" y="6305550"/>
            <a:ext cx="4572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bin"/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his video was uploaded from an Android phone." id="230" name="Google Shape;230;p39" title="0 to 9 Months Journey In The Womb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727100"/>
            <a:ext cx="4555200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9"/>
          <p:cNvSpPr txBox="1"/>
          <p:nvPr/>
        </p:nvSpPr>
        <p:spPr>
          <a:xfrm>
            <a:off x="992925" y="547825"/>
            <a:ext cx="73437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u="sng">
                <a:solidFill>
                  <a:schemeClr val="hlink"/>
                </a:solidFill>
                <a:hlinkClick r:id="rId5"/>
              </a:rPr>
              <a:t>0 - 9 Month Journey in the Womb</a:t>
            </a:r>
            <a:endParaRPr sz="3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0"/>
          <p:cNvSpPr txBox="1"/>
          <p:nvPr>
            <p:ph type="title"/>
          </p:nvPr>
        </p:nvSpPr>
        <p:spPr>
          <a:xfrm>
            <a:off x="418800" y="274625"/>
            <a:ext cx="8515500" cy="1143000"/>
          </a:xfrm>
          <a:prstGeom prst="rect">
            <a:avLst/>
          </a:prstGeom>
          <a:solidFill>
            <a:srgbClr val="307F93">
              <a:alpha val="5960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Cabin"/>
              <a:buNone/>
            </a:pPr>
            <a:r>
              <a:rPr b="0" i="0" lang="en-US" sz="43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Multiple Births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37" name="Google Shape;237;p40"/>
          <p:cNvSpPr txBox="1"/>
          <p:nvPr>
            <p:ph idx="1" type="body"/>
          </p:nvPr>
        </p:nvSpPr>
        <p:spPr>
          <a:xfrm>
            <a:off x="545000" y="1757075"/>
            <a:ext cx="3701400" cy="47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Most common is twins</a:t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3366"/>
              </a:buClr>
              <a:buSzPts val="2400"/>
              <a:buFont typeface="Cabin"/>
              <a:buChar char="➔"/>
            </a:pPr>
            <a:r>
              <a:rPr b="0" i="0" lang="en-US" sz="24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2 types:</a:t>
            </a:r>
            <a:endParaRPr sz="2400"/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7F93"/>
              </a:buClr>
              <a:buSzPts val="2400"/>
              <a:buFont typeface="Cabin"/>
              <a:buChar char="◆"/>
            </a:pPr>
            <a:r>
              <a:rPr b="1" i="0" lang="en-US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Identical-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when the cell mass split in half</a:t>
            </a:r>
            <a:endParaRPr sz="2400"/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7F93"/>
              </a:buClr>
              <a:buSzPts val="2400"/>
              <a:buFont typeface="Cabin"/>
              <a:buChar char="◆"/>
            </a:pPr>
            <a:r>
              <a:rPr b="1" i="0" lang="en-US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Fraternal-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2 eggs fertilized by 2 sperm</a:t>
            </a:r>
            <a:endParaRPr sz="2400"/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7F93"/>
              </a:buClr>
              <a:buSzPts val="2400"/>
              <a:buFont typeface="Cabin"/>
              <a:buChar char="◆"/>
            </a:pPr>
            <a:r>
              <a:rPr b="0" i="0" lang="en-US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3 out of 100 births will be twins</a:t>
            </a:r>
            <a:endParaRPr sz="2400"/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7F93"/>
              </a:buClr>
              <a:buSzPts val="2400"/>
              <a:buFont typeface="Cabin"/>
              <a:buChar char="◆"/>
            </a:pPr>
            <a:r>
              <a:rPr b="0" i="0" lang="en-US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Fraternal twins are more common</a:t>
            </a:r>
            <a:endParaRPr sz="2400"/>
          </a:p>
          <a:p>
            <a:pPr indent="-141223" lvl="0" marL="365760" marR="0" rtl="0" algn="l">
              <a:lnSpc>
                <a:spcPct val="100000"/>
              </a:lnSpc>
              <a:spcBef>
                <a:spcPts val="600"/>
              </a:spcBef>
              <a:spcAft>
                <a:spcPts val="160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descr="C:\Documents and Settings\cf_haidet\Local Settings\Temporary Internet Files\Content.IE5\GEIP1F11\MP900284919[1].jpg" id="238" name="Google Shape;238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8900" y="2167328"/>
            <a:ext cx="4585399" cy="3056925"/>
          </a:xfrm>
          <a:prstGeom prst="rect">
            <a:avLst/>
          </a:prstGeom>
          <a:noFill/>
          <a:ln cap="flat" cmpd="sng" w="76200">
            <a:solidFill>
              <a:srgbClr val="FF33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9" name="Google Shape;239;p40"/>
          <p:cNvSpPr txBox="1"/>
          <p:nvPr>
            <p:ph idx="12" type="sldNum"/>
          </p:nvPr>
        </p:nvSpPr>
        <p:spPr>
          <a:xfrm>
            <a:off x="8613775" y="6305550"/>
            <a:ext cx="4572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bin"/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1"/>
          <p:cNvSpPr txBox="1"/>
          <p:nvPr>
            <p:ph type="title"/>
          </p:nvPr>
        </p:nvSpPr>
        <p:spPr>
          <a:xfrm>
            <a:off x="329875" y="274625"/>
            <a:ext cx="8604600" cy="1143000"/>
          </a:xfrm>
          <a:prstGeom prst="rect">
            <a:avLst/>
          </a:prstGeom>
          <a:solidFill>
            <a:srgbClr val="307F93">
              <a:alpha val="5960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Cabin"/>
              <a:buNone/>
            </a:pPr>
            <a:r>
              <a:rPr b="0" i="0" lang="en-US" sz="43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Multiple Births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45" name="Google Shape;245;p41"/>
          <p:cNvSpPr txBox="1"/>
          <p:nvPr>
            <p:ph idx="1" type="body"/>
          </p:nvPr>
        </p:nvSpPr>
        <p:spPr>
          <a:xfrm>
            <a:off x="399325" y="1447800"/>
            <a:ext cx="8535000" cy="25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66"/>
              </a:buClr>
              <a:buSzPts val="3200"/>
              <a:buFont typeface="Cabin"/>
              <a:buChar char="➔"/>
            </a:pPr>
            <a:r>
              <a:rPr b="0" i="0" lang="en-US" sz="3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Three or more babies</a:t>
            </a:r>
            <a:endParaRPr/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7F93"/>
              </a:buClr>
              <a:buSzPts val="2800"/>
              <a:buFont typeface="Cabin"/>
              <a:buChar char="◆"/>
            </a:pPr>
            <a:r>
              <a:rPr b="0" i="0" lang="en-US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Very rare</a:t>
            </a:r>
            <a:endParaRPr/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7F93"/>
              </a:buClr>
              <a:buSzPts val="2800"/>
              <a:buFont typeface="Cabin"/>
              <a:buChar char="◆"/>
            </a:pPr>
            <a:r>
              <a:rPr b="0" i="0" lang="en-US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Increase chances, if using treatment to help with fertility.</a:t>
            </a:r>
            <a:endParaRPr/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7F93"/>
              </a:buClr>
              <a:buSzPts val="2800"/>
              <a:buFont typeface="Cabin"/>
              <a:buChar char="◆"/>
            </a:pPr>
            <a:r>
              <a:rPr b="0" i="0" lang="en-US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More than one egg is released at a time</a:t>
            </a:r>
            <a:endParaRPr b="0" i="0" sz="28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46" name="Google Shape;24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2100" y="3831200"/>
            <a:ext cx="4999801" cy="2857024"/>
          </a:xfrm>
          <a:prstGeom prst="rect">
            <a:avLst/>
          </a:prstGeom>
          <a:noFill/>
          <a:ln cap="flat" cmpd="sng" w="76200">
            <a:solidFill>
              <a:srgbClr val="307F9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47" name="Google Shape;247;p41"/>
          <p:cNvSpPr txBox="1"/>
          <p:nvPr>
            <p:ph idx="12" type="sldNum"/>
          </p:nvPr>
        </p:nvSpPr>
        <p:spPr>
          <a:xfrm>
            <a:off x="8613775" y="6305550"/>
            <a:ext cx="4572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bin"/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2"/>
          <p:cNvSpPr txBox="1"/>
          <p:nvPr>
            <p:ph type="title"/>
          </p:nvPr>
        </p:nvSpPr>
        <p:spPr>
          <a:xfrm>
            <a:off x="282075" y="274625"/>
            <a:ext cx="8652300" cy="1143000"/>
          </a:xfrm>
          <a:prstGeom prst="rect">
            <a:avLst/>
          </a:prstGeom>
          <a:solidFill>
            <a:srgbClr val="307F93">
              <a:alpha val="5960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Cabin"/>
              <a:buNone/>
            </a:pPr>
            <a:r>
              <a:rPr b="0" i="0" lang="en-US" sz="43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Heredity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3" name="Google Shape;253;p42"/>
          <p:cNvSpPr txBox="1"/>
          <p:nvPr>
            <p:ph idx="1" type="body"/>
          </p:nvPr>
        </p:nvSpPr>
        <p:spPr>
          <a:xfrm>
            <a:off x="282075" y="1880525"/>
            <a:ext cx="4040700" cy="4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Heredity- the passing on of characteristics</a:t>
            </a:r>
            <a:endParaRPr sz="3000"/>
          </a:p>
          <a:p>
            <a:pPr indent="-4191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3366"/>
              </a:buClr>
              <a:buSzPts val="3000"/>
              <a:buFont typeface="Cabin"/>
              <a:buChar char="➔"/>
            </a:pPr>
            <a:r>
              <a:rPr b="0" i="0" lang="en-US" sz="3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Examples:  </a:t>
            </a:r>
            <a:endParaRPr sz="3000"/>
          </a:p>
          <a:p>
            <a:pPr indent="-4191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7F93"/>
              </a:buClr>
              <a:buSzPts val="3000"/>
              <a:buFont typeface="Cabin"/>
              <a:buChar char="◆"/>
            </a:pPr>
            <a:r>
              <a:rPr b="0" i="0" lang="en-US" sz="3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Physical Traits- hair, skin, eyes</a:t>
            </a:r>
            <a:endParaRPr sz="3000"/>
          </a:p>
          <a:p>
            <a:pPr indent="-4191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7F93"/>
              </a:buClr>
              <a:buSzPts val="3000"/>
              <a:buFont typeface="Cabin"/>
              <a:buChar char="◆"/>
            </a:pPr>
            <a:r>
              <a:rPr b="0" i="0" lang="en-US" sz="3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Talents- musical, athletic ability</a:t>
            </a:r>
            <a:endParaRPr sz="3000"/>
          </a:p>
          <a:p>
            <a:pPr indent="-4191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7F93"/>
              </a:buClr>
              <a:buSzPts val="3000"/>
              <a:buFont typeface="Cabin"/>
              <a:buChar char="◆"/>
            </a:pPr>
            <a:r>
              <a:rPr b="0" i="0" lang="en-US" sz="3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Medical Conditions</a:t>
            </a:r>
            <a:endParaRPr sz="3000"/>
          </a:p>
        </p:txBody>
      </p:sp>
      <p:pic>
        <p:nvPicPr>
          <p:cNvPr descr="C:\Documents and Settings\cf_haidet\Local Settings\Temporary Internet Files\Content.IE5\4DYNAHOS\MP900448407[1].jpg" id="254" name="Google Shape;25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42325" y="2637126"/>
            <a:ext cx="4392051" cy="2928026"/>
          </a:xfrm>
          <a:prstGeom prst="rect">
            <a:avLst/>
          </a:prstGeom>
          <a:noFill/>
          <a:ln cap="flat" cmpd="sng" w="76200">
            <a:solidFill>
              <a:srgbClr val="FF33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55" name="Google Shape;255;p42"/>
          <p:cNvSpPr txBox="1"/>
          <p:nvPr>
            <p:ph idx="12" type="sldNum"/>
          </p:nvPr>
        </p:nvSpPr>
        <p:spPr>
          <a:xfrm>
            <a:off x="8613775" y="6305550"/>
            <a:ext cx="4572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bin"/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3"/>
          <p:cNvSpPr txBox="1"/>
          <p:nvPr>
            <p:ph type="title"/>
          </p:nvPr>
        </p:nvSpPr>
        <p:spPr>
          <a:xfrm>
            <a:off x="349000" y="274625"/>
            <a:ext cx="8585400" cy="1143000"/>
          </a:xfrm>
          <a:prstGeom prst="rect">
            <a:avLst/>
          </a:prstGeom>
          <a:solidFill>
            <a:srgbClr val="307F93">
              <a:alpha val="5960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Cabin"/>
              <a:buNone/>
            </a:pPr>
            <a:r>
              <a:rPr b="0" i="0" lang="en-US" sz="43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Dominant vs. Recessive Gene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1" name="Google Shape;261;p43"/>
          <p:cNvSpPr txBox="1"/>
          <p:nvPr>
            <p:ph idx="1" type="body"/>
          </p:nvPr>
        </p:nvSpPr>
        <p:spPr>
          <a:xfrm>
            <a:off x="892025" y="1796800"/>
            <a:ext cx="74994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3366"/>
              </a:buClr>
              <a:buSzPts val="3200"/>
              <a:buFont typeface="Cabin"/>
              <a:buChar char="➔"/>
            </a:pPr>
            <a:r>
              <a:rPr b="0" i="0" lang="en-US" sz="3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Inherited Characteristic</a:t>
            </a:r>
            <a:endParaRPr/>
          </a:p>
          <a:p>
            <a:pPr indent="-4064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F93"/>
              </a:buClr>
              <a:buSzPts val="2800"/>
              <a:buFont typeface="Cabin"/>
              <a:buChar char="◆"/>
            </a:pPr>
            <a:r>
              <a:rPr b="0" i="0" lang="en-US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2 copies of a gene; 1 from mom, 1 from dad</a:t>
            </a:r>
            <a:endParaRPr/>
          </a:p>
          <a:p>
            <a:pPr indent="-4064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F93"/>
              </a:buClr>
              <a:buSzPts val="2800"/>
              <a:buFont typeface="Cabin"/>
              <a:buChar char="◆"/>
            </a:pPr>
            <a:r>
              <a:rPr b="0" i="0" lang="en-US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If both genes are the same, then the child automatically has the characteristic.</a:t>
            </a:r>
            <a:endParaRPr/>
          </a:p>
          <a:p>
            <a:pPr indent="-4064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F93"/>
              </a:buClr>
              <a:buSzPts val="2800"/>
              <a:buFont typeface="Cabin"/>
              <a:buChar char="◆"/>
            </a:pPr>
            <a:r>
              <a:rPr b="0" i="0" lang="en-US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Many cases this does not happen</a:t>
            </a:r>
            <a:endParaRPr/>
          </a:p>
          <a:p>
            <a:pPr indent="-4064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F93"/>
              </a:buClr>
              <a:buSzPts val="2800"/>
              <a:buFont typeface="Cabin"/>
              <a:buChar char="◆"/>
            </a:pPr>
            <a:r>
              <a:rPr b="1" i="0" lang="en-US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Dominant Gene-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 stronger gene, controls the characteristics</a:t>
            </a:r>
            <a:endParaRPr/>
          </a:p>
          <a:p>
            <a:pPr indent="-4064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F93"/>
              </a:buClr>
              <a:buSzPts val="2800"/>
              <a:buFont typeface="Cabin"/>
              <a:buChar char="◆"/>
            </a:pPr>
            <a:r>
              <a:rPr b="1" i="0" lang="en-US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Recessive Gene-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weaker gene, only expressed if both parents give it. </a:t>
            </a:r>
            <a:endParaRPr/>
          </a:p>
          <a:p>
            <a:pPr indent="-141223" lvl="0" marL="365760" marR="0" rtl="0" algn="l">
              <a:lnSpc>
                <a:spcPct val="100000"/>
              </a:lnSpc>
              <a:spcBef>
                <a:spcPts val="600"/>
              </a:spcBef>
              <a:spcAft>
                <a:spcPts val="160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62" name="Google Shape;262;p43"/>
          <p:cNvSpPr txBox="1"/>
          <p:nvPr>
            <p:ph idx="12" type="sldNum"/>
          </p:nvPr>
        </p:nvSpPr>
        <p:spPr>
          <a:xfrm>
            <a:off x="8613775" y="6305550"/>
            <a:ext cx="4572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bin"/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 txBox="1"/>
          <p:nvPr>
            <p:ph type="title"/>
          </p:nvPr>
        </p:nvSpPr>
        <p:spPr>
          <a:xfrm>
            <a:off x="382925" y="274625"/>
            <a:ext cx="8551500" cy="1143000"/>
          </a:xfrm>
          <a:prstGeom prst="rect">
            <a:avLst/>
          </a:prstGeom>
          <a:solidFill>
            <a:srgbClr val="307F93">
              <a:alpha val="5960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Cabin"/>
              <a:buNone/>
            </a:pPr>
            <a:r>
              <a:rPr b="0" i="0" lang="en-US" sz="43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Gender Determination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8" name="Google Shape;268;p44"/>
          <p:cNvSpPr txBox="1"/>
          <p:nvPr>
            <p:ph idx="1" type="body"/>
          </p:nvPr>
        </p:nvSpPr>
        <p:spPr>
          <a:xfrm>
            <a:off x="1748450" y="1588675"/>
            <a:ext cx="6066900" cy="3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66"/>
              </a:buClr>
              <a:buSzPts val="3200"/>
              <a:buFont typeface="Cabin"/>
              <a:buChar char="➔"/>
            </a:pPr>
            <a:r>
              <a:rPr b="0" i="0" lang="en-US" sz="3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Sex Chromosomes X and Y</a:t>
            </a:r>
            <a:endParaRPr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66"/>
              </a:buClr>
              <a:buSzPts val="3200"/>
              <a:buFont typeface="Cabin"/>
              <a:buChar char="➔"/>
            </a:pPr>
            <a:r>
              <a:rPr b="0" i="0" lang="en-US" sz="3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Women (ovum) carry only X</a:t>
            </a:r>
            <a:endParaRPr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66"/>
              </a:buClr>
              <a:buSzPts val="3200"/>
              <a:buFont typeface="Cabin"/>
              <a:buChar char="➔"/>
            </a:pPr>
            <a:r>
              <a:rPr b="0" i="0" lang="en-US" sz="3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Male (sperm) carry X or Y</a:t>
            </a:r>
            <a:endParaRPr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66"/>
              </a:buClr>
              <a:buSzPts val="3200"/>
              <a:buFont typeface="Cabin"/>
              <a:buChar char="➔"/>
            </a:pPr>
            <a:r>
              <a:rPr b="0" i="0" lang="en-US" sz="3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Children</a:t>
            </a:r>
            <a:endParaRPr/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7F93"/>
              </a:buClr>
              <a:buSzPts val="2800"/>
              <a:buFont typeface="Cabin"/>
              <a:buChar char="◆"/>
            </a:pPr>
            <a:r>
              <a:rPr b="0" i="0" lang="en-US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Girl = XX</a:t>
            </a:r>
            <a:endParaRPr/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7F93"/>
              </a:buClr>
              <a:buSzPts val="2800"/>
              <a:buFont typeface="Cabin"/>
              <a:buChar char="◆"/>
            </a:pPr>
            <a:r>
              <a:rPr b="0" i="0" lang="en-US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Boy = XY </a:t>
            </a:r>
            <a:endParaRPr/>
          </a:p>
          <a:p>
            <a:pPr indent="-141223" lvl="0" marL="365760" marR="0" rtl="0" algn="l">
              <a:lnSpc>
                <a:spcPct val="100000"/>
              </a:lnSpc>
              <a:spcBef>
                <a:spcPts val="600"/>
              </a:spcBef>
              <a:spcAft>
                <a:spcPts val="160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descr="C:\Documents and Settings\cf_haidet\Local Settings\Temporary Internet Files\Content.IE5\259OTE5Q\MC900285674[1].wmf" id="269" name="Google Shape;269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88950" y="3522975"/>
            <a:ext cx="2426400" cy="3090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cf_haidet\Local Settings\Temporary Internet Files\Content.IE5\4CAKNDDL\MC900156969[1].wmf" id="270" name="Google Shape;270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125" y="4432750"/>
            <a:ext cx="2574699" cy="2292851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44"/>
          <p:cNvSpPr txBox="1"/>
          <p:nvPr>
            <p:ph idx="12" type="sldNum"/>
          </p:nvPr>
        </p:nvSpPr>
        <p:spPr>
          <a:xfrm>
            <a:off x="8613775" y="6305550"/>
            <a:ext cx="4572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bin"/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/>
          <p:nvPr>
            <p:ph type="title"/>
          </p:nvPr>
        </p:nvSpPr>
        <p:spPr>
          <a:xfrm>
            <a:off x="306325" y="274625"/>
            <a:ext cx="8500500" cy="1143000"/>
          </a:xfrm>
          <a:prstGeom prst="rect">
            <a:avLst/>
          </a:prstGeom>
          <a:solidFill>
            <a:srgbClr val="307F93">
              <a:alpha val="5960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Cabin"/>
              <a:buNone/>
            </a:pPr>
            <a:r>
              <a:rPr lang="en-US">
                <a:solidFill>
                  <a:srgbClr val="FFFFFF"/>
                </a:solidFill>
              </a:rPr>
              <a:t>Process of Conception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43" name="Google Shape;143;p27"/>
          <p:cNvSpPr txBox="1"/>
          <p:nvPr>
            <p:ph idx="1" type="body"/>
          </p:nvPr>
        </p:nvSpPr>
        <p:spPr>
          <a:xfrm>
            <a:off x="4414300" y="1832200"/>
            <a:ext cx="4205700" cy="45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66"/>
              </a:buClr>
              <a:buSzPts val="3200"/>
              <a:buFont typeface="Cabin"/>
              <a:buChar char="➔"/>
            </a:pPr>
            <a:r>
              <a:rPr lang="en-US"/>
              <a:t>Summarize the process of conception using the following terms:</a:t>
            </a:r>
            <a:endParaRPr/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7F93"/>
              </a:buClr>
              <a:buSzPts val="2800"/>
              <a:buChar char="◆"/>
            </a:pPr>
            <a:r>
              <a:rPr lang="en-US"/>
              <a:t>Fallopian tube</a:t>
            </a:r>
            <a:endParaRPr/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7F93"/>
              </a:buClr>
              <a:buSzPts val="2800"/>
              <a:buChar char="◆"/>
            </a:pPr>
            <a:r>
              <a:rPr lang="en-US"/>
              <a:t>Ovum</a:t>
            </a:r>
            <a:endParaRPr/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7F93"/>
              </a:buClr>
              <a:buSzPts val="2800"/>
              <a:buChar char="◆"/>
            </a:pPr>
            <a:r>
              <a:rPr lang="en-US"/>
              <a:t>Ovulation</a:t>
            </a:r>
            <a:endParaRPr/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7F93"/>
              </a:buClr>
              <a:buSzPts val="2800"/>
              <a:buChar char="◆"/>
            </a:pPr>
            <a:r>
              <a:rPr lang="en-US"/>
              <a:t>Sperm</a:t>
            </a:r>
            <a:endParaRPr/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7F93"/>
              </a:buClr>
              <a:buSzPts val="2800"/>
              <a:buChar char="◆"/>
            </a:pPr>
            <a:r>
              <a:rPr lang="en-US"/>
              <a:t>Uterus</a:t>
            </a:r>
            <a:endParaRPr/>
          </a:p>
        </p:txBody>
      </p:sp>
      <p:pic>
        <p:nvPicPr>
          <p:cNvPr descr="http://4.bp.blogspot.com/-2u9m6R9WHRM/UmsHeIt2beI/AAAAAAAABME/AYJlD4WEnac/s1600/sperm_race.jpg" id="144" name="Google Shape;14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2200" y="2536025"/>
            <a:ext cx="3512600" cy="2634425"/>
          </a:xfrm>
          <a:prstGeom prst="rect">
            <a:avLst/>
          </a:prstGeom>
          <a:noFill/>
          <a:ln cap="flat" cmpd="sng" w="76200">
            <a:solidFill>
              <a:srgbClr val="FF33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5" name="Google Shape;145;p27"/>
          <p:cNvSpPr txBox="1"/>
          <p:nvPr>
            <p:ph idx="12" type="sldNum"/>
          </p:nvPr>
        </p:nvSpPr>
        <p:spPr>
          <a:xfrm>
            <a:off x="8613775" y="6305550"/>
            <a:ext cx="4572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bin"/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5"/>
          <p:cNvSpPr txBox="1"/>
          <p:nvPr>
            <p:ph type="title"/>
          </p:nvPr>
        </p:nvSpPr>
        <p:spPr>
          <a:xfrm>
            <a:off x="329050" y="274625"/>
            <a:ext cx="8605500" cy="1143000"/>
          </a:xfrm>
          <a:prstGeom prst="rect">
            <a:avLst/>
          </a:prstGeom>
          <a:solidFill>
            <a:srgbClr val="307F93">
              <a:alpha val="5960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Cabin"/>
              <a:buNone/>
            </a:pPr>
            <a:r>
              <a:rPr b="0" i="0" lang="en-US" sz="43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Infertility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77" name="Google Shape;277;p45"/>
          <p:cNvSpPr txBox="1"/>
          <p:nvPr>
            <p:ph idx="1" type="body"/>
          </p:nvPr>
        </p:nvSpPr>
        <p:spPr>
          <a:xfrm>
            <a:off x="484150" y="1500900"/>
            <a:ext cx="8295300" cy="30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66"/>
              </a:buClr>
              <a:buSzPts val="3200"/>
              <a:buFont typeface="Cabin"/>
              <a:buChar char="➔"/>
            </a:pPr>
            <a:r>
              <a:rPr b="0" i="0" lang="en-US" sz="3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Inability to conceive a child</a:t>
            </a:r>
            <a:endParaRPr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66"/>
              </a:buClr>
              <a:buSzPts val="3200"/>
              <a:buFont typeface="Cabin"/>
              <a:buChar char="➔"/>
            </a:pPr>
            <a:r>
              <a:rPr b="0" i="0" lang="en-US" sz="3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40% women infertility; 40% men infertility; 20% unknown causes or linked to both partners.</a:t>
            </a:r>
            <a:endParaRPr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66"/>
              </a:buClr>
              <a:buSzPts val="3200"/>
              <a:buFont typeface="Cabin"/>
              <a:buChar char="➔"/>
            </a:pPr>
            <a:r>
              <a:rPr b="0" i="0" lang="en-US" sz="3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Example- A Woman's ovary does not release an ovum each month.</a:t>
            </a:r>
            <a:endParaRPr/>
          </a:p>
        </p:txBody>
      </p:sp>
      <p:pic>
        <p:nvPicPr>
          <p:cNvPr id="278" name="Google Shape;27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7600" y="4231025"/>
            <a:ext cx="3636176" cy="2432850"/>
          </a:xfrm>
          <a:prstGeom prst="rect">
            <a:avLst/>
          </a:prstGeom>
          <a:noFill/>
          <a:ln cap="flat" cmpd="sng" w="76200">
            <a:solidFill>
              <a:srgbClr val="307F9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79" name="Google Shape;279;p45"/>
          <p:cNvSpPr txBox="1"/>
          <p:nvPr>
            <p:ph idx="12" type="sldNum"/>
          </p:nvPr>
        </p:nvSpPr>
        <p:spPr>
          <a:xfrm>
            <a:off x="8613775" y="6305550"/>
            <a:ext cx="4572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bin"/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6"/>
          <p:cNvSpPr txBox="1"/>
          <p:nvPr>
            <p:ph type="title"/>
          </p:nvPr>
        </p:nvSpPr>
        <p:spPr>
          <a:xfrm>
            <a:off x="243075" y="274625"/>
            <a:ext cx="8691300" cy="1143000"/>
          </a:xfrm>
          <a:prstGeom prst="rect">
            <a:avLst/>
          </a:prstGeom>
          <a:solidFill>
            <a:srgbClr val="307F93">
              <a:alpha val="5960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Cabin"/>
              <a:buNone/>
            </a:pPr>
            <a:r>
              <a:rPr b="0" i="0" lang="en-US" sz="43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Infertility Options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85" name="Google Shape;285;p46"/>
          <p:cNvSpPr txBox="1"/>
          <p:nvPr>
            <p:ph idx="1" type="body"/>
          </p:nvPr>
        </p:nvSpPr>
        <p:spPr>
          <a:xfrm>
            <a:off x="173625" y="1570025"/>
            <a:ext cx="8691300" cy="51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3366"/>
              </a:buClr>
              <a:buSzPts val="3200"/>
              <a:buFont typeface="Cabin"/>
              <a:buChar char="➔"/>
            </a:pPr>
            <a:r>
              <a:rPr b="1" i="0" lang="en-US" sz="3200" u="sng">
                <a:solidFill>
                  <a:schemeClr val="dk1"/>
                </a:solidFill>
              </a:rPr>
              <a:t>Medication</a:t>
            </a:r>
            <a:r>
              <a:rPr b="0" i="0" lang="en-US" sz="3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- Fertility Drugs </a:t>
            </a:r>
            <a:endParaRPr/>
          </a:p>
          <a:p>
            <a:pPr indent="-431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3366"/>
              </a:buClr>
              <a:buSzPts val="3200"/>
              <a:buFont typeface="Cabin"/>
              <a:buChar char="➔"/>
            </a:pPr>
            <a:r>
              <a:rPr b="1" i="0" lang="en-US" sz="3200" u="sng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Adoption-</a:t>
            </a:r>
            <a:r>
              <a:rPr b="0" i="0" lang="en-US" sz="3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legally takes on all responsibilities and rights for raising, loving, and caring for a child in need of a permanent home.</a:t>
            </a:r>
            <a:endParaRPr/>
          </a:p>
          <a:p>
            <a:pPr indent="-39116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3366"/>
              </a:buClr>
              <a:buSzPts val="2560"/>
              <a:buChar char="➔"/>
            </a:pPr>
            <a:r>
              <a:rPr b="1" lang="en-US" u="sng"/>
              <a:t>Ovum Transfer- </a:t>
            </a:r>
            <a:r>
              <a:rPr lang="en-US"/>
              <a:t>similar to In Vitro.  Another woman donates an ovum.</a:t>
            </a:r>
            <a:endParaRPr/>
          </a:p>
          <a:p>
            <a:pPr indent="-39116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3366"/>
              </a:buClr>
              <a:buSzPts val="2560"/>
              <a:buChar char="➔"/>
            </a:pPr>
            <a:r>
              <a:rPr b="1" lang="en-US" u="sng"/>
              <a:t>Surrogate Mother- </a:t>
            </a:r>
            <a:r>
              <a:rPr lang="en-US"/>
              <a:t>a woman who becomes pregnant for another woman. (legal arrangements)</a:t>
            </a:r>
            <a:endParaRPr/>
          </a:p>
          <a:p>
            <a:pPr indent="-120903" lvl="0" marL="365760" marR="0" rtl="0" algn="l">
              <a:lnSpc>
                <a:spcPct val="100000"/>
              </a:lnSpc>
              <a:spcBef>
                <a:spcPts val="600"/>
              </a:spcBef>
              <a:spcAft>
                <a:spcPts val="160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86" name="Google Shape;286;p46"/>
          <p:cNvSpPr txBox="1"/>
          <p:nvPr>
            <p:ph idx="12" type="sldNum"/>
          </p:nvPr>
        </p:nvSpPr>
        <p:spPr>
          <a:xfrm>
            <a:off x="8613775" y="6305550"/>
            <a:ext cx="4572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bin"/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7"/>
          <p:cNvSpPr txBox="1"/>
          <p:nvPr>
            <p:ph type="title"/>
          </p:nvPr>
        </p:nvSpPr>
        <p:spPr>
          <a:xfrm>
            <a:off x="328225" y="274625"/>
            <a:ext cx="8606100" cy="1143000"/>
          </a:xfrm>
          <a:prstGeom prst="rect">
            <a:avLst/>
          </a:prstGeom>
          <a:solidFill>
            <a:srgbClr val="307F93">
              <a:alpha val="5960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Cabin"/>
              <a:buNone/>
            </a:pPr>
            <a:r>
              <a:rPr b="0" i="0" lang="en-US" sz="43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Infertility Options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92" name="Google Shape;292;p47"/>
          <p:cNvSpPr txBox="1"/>
          <p:nvPr>
            <p:ph idx="1" type="body"/>
          </p:nvPr>
        </p:nvSpPr>
        <p:spPr>
          <a:xfrm>
            <a:off x="140625" y="1587300"/>
            <a:ext cx="47775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1160" lvl="0" marL="457200" rtl="0" algn="l">
              <a:spcBef>
                <a:spcPts val="600"/>
              </a:spcBef>
              <a:spcAft>
                <a:spcPts val="0"/>
              </a:spcAft>
              <a:buClr>
                <a:srgbClr val="FF3366"/>
              </a:buClr>
              <a:buSzPts val="2560"/>
              <a:buChar char="➔"/>
            </a:pPr>
            <a:r>
              <a:rPr b="1" lang="en-US" u="sng"/>
              <a:t>Artificial Insemination- </a:t>
            </a:r>
            <a:r>
              <a:rPr lang="en-US"/>
              <a:t>sperm injected in uterus.</a:t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91160" lvl="0" marL="457200" rtl="0" algn="l">
              <a:spcBef>
                <a:spcPts val="0"/>
              </a:spcBef>
              <a:spcAft>
                <a:spcPts val="0"/>
              </a:spcAft>
              <a:buClr>
                <a:srgbClr val="FF3366"/>
              </a:buClr>
              <a:buSzPts val="2560"/>
              <a:buChar char="➔"/>
            </a:pPr>
            <a:r>
              <a:rPr b="1" lang="en-US" u="sng"/>
              <a:t>In Vitro Fertilization- </a:t>
            </a:r>
            <a:endParaRPr b="1" u="sng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rgbClr val="307F93"/>
              </a:buClr>
              <a:buSzPts val="2800"/>
              <a:buChar char="◆"/>
            </a:pPr>
            <a:r>
              <a:rPr lang="en-US"/>
              <a:t>doctor combines sperm and ovum.  If fertilized, then placed in the uterus.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20903" lvl="0" marL="365760" marR="0" rtl="0" algn="l">
              <a:lnSpc>
                <a:spcPct val="100000"/>
              </a:lnSpc>
              <a:spcBef>
                <a:spcPts val="600"/>
              </a:spcBef>
              <a:spcAft>
                <a:spcPts val="160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93" name="Google Shape;29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8125" y="2422825"/>
            <a:ext cx="4053775" cy="3052058"/>
          </a:xfrm>
          <a:prstGeom prst="rect">
            <a:avLst/>
          </a:prstGeom>
          <a:noFill/>
          <a:ln cap="flat" cmpd="sng" w="76200">
            <a:solidFill>
              <a:srgbClr val="FF33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94" name="Google Shape;294;p47"/>
          <p:cNvSpPr txBox="1"/>
          <p:nvPr>
            <p:ph idx="12" type="sldNum"/>
          </p:nvPr>
        </p:nvSpPr>
        <p:spPr>
          <a:xfrm>
            <a:off x="8613775" y="6305550"/>
            <a:ext cx="4572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bin"/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8"/>
          <p:cNvSpPr txBox="1"/>
          <p:nvPr>
            <p:ph type="title"/>
          </p:nvPr>
        </p:nvSpPr>
        <p:spPr>
          <a:xfrm>
            <a:off x="357375" y="274625"/>
            <a:ext cx="8577000" cy="1143000"/>
          </a:xfrm>
          <a:prstGeom prst="rect">
            <a:avLst/>
          </a:prstGeom>
          <a:solidFill>
            <a:srgbClr val="307F93">
              <a:alpha val="5960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Cabin"/>
              <a:buNone/>
            </a:pPr>
            <a:r>
              <a:rPr b="0" i="0" lang="en-US" sz="43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Not Using Infertility Options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00" name="Google Shape;300;p48"/>
          <p:cNvSpPr txBox="1"/>
          <p:nvPr>
            <p:ph idx="1" type="body"/>
          </p:nvPr>
        </p:nvSpPr>
        <p:spPr>
          <a:xfrm>
            <a:off x="896175" y="1730100"/>
            <a:ext cx="74994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3366"/>
              </a:buClr>
              <a:buSzPts val="3600"/>
              <a:buFont typeface="Cabin"/>
              <a:buChar char="➔"/>
            </a:pPr>
            <a:r>
              <a:rPr b="0" i="0" lang="en-US" sz="36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Expensive</a:t>
            </a:r>
            <a:endParaRPr sz="3600"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3366"/>
              </a:buClr>
              <a:buSzPts val="3600"/>
              <a:buFont typeface="Cabin"/>
              <a:buChar char="➔"/>
            </a:pPr>
            <a:r>
              <a:rPr b="0" i="0" lang="en-US" sz="36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Controversial</a:t>
            </a:r>
            <a:endParaRPr sz="3600"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3366"/>
              </a:buClr>
              <a:buSzPts val="3600"/>
              <a:buFont typeface="Cabin"/>
              <a:buChar char="➔"/>
            </a:pPr>
            <a:r>
              <a:rPr b="0" i="0" lang="en-US" sz="36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Morals</a:t>
            </a:r>
            <a:endParaRPr sz="3600"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3366"/>
              </a:buClr>
              <a:buSzPts val="3600"/>
              <a:buFont typeface="Cabin"/>
              <a:buChar char="➔"/>
            </a:pPr>
            <a:r>
              <a:rPr b="0" i="0" lang="en-US" sz="36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New technology and knowledge</a:t>
            </a:r>
            <a:endParaRPr sz="3600"/>
          </a:p>
        </p:txBody>
      </p:sp>
      <p:sp>
        <p:nvSpPr>
          <p:cNvPr id="301" name="Google Shape;301;p48"/>
          <p:cNvSpPr txBox="1"/>
          <p:nvPr>
            <p:ph idx="12" type="sldNum"/>
          </p:nvPr>
        </p:nvSpPr>
        <p:spPr>
          <a:xfrm>
            <a:off x="8613775" y="6305550"/>
            <a:ext cx="4572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bin"/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9"/>
          <p:cNvSpPr txBox="1"/>
          <p:nvPr>
            <p:ph idx="1" type="body"/>
          </p:nvPr>
        </p:nvSpPr>
        <p:spPr>
          <a:xfrm>
            <a:off x="357200" y="244200"/>
            <a:ext cx="8592900" cy="899400"/>
          </a:xfrm>
          <a:prstGeom prst="rect">
            <a:avLst/>
          </a:prstGeom>
          <a:solidFill>
            <a:srgbClr val="307F9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1600"/>
              </a:spcAft>
              <a:buNone/>
            </a:pPr>
            <a:r>
              <a:rPr lang="en-US" sz="3600">
                <a:solidFill>
                  <a:srgbClr val="FFFFFF"/>
                </a:solidFill>
              </a:rPr>
              <a:t>Critical Stages of Human Development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307" name="Google Shape;307;p49"/>
          <p:cNvSpPr txBox="1"/>
          <p:nvPr>
            <p:ph idx="12" type="sldNum"/>
          </p:nvPr>
        </p:nvSpPr>
        <p:spPr>
          <a:xfrm>
            <a:off x="8613775" y="6305550"/>
            <a:ext cx="4572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bin"/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8" name="Google Shape;308;p49"/>
          <p:cNvPicPr preferRelativeResize="0"/>
          <p:nvPr/>
        </p:nvPicPr>
        <p:blipFill rotWithShape="1">
          <a:blip r:embed="rId3">
            <a:alphaModFix/>
          </a:blip>
          <a:srcRect b="0" l="0" r="0" t="9991"/>
          <a:stretch/>
        </p:blipFill>
        <p:spPr>
          <a:xfrm>
            <a:off x="703000" y="1338400"/>
            <a:ext cx="8176301" cy="551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0"/>
          <p:cNvSpPr txBox="1"/>
          <p:nvPr>
            <p:ph idx="1" type="body"/>
          </p:nvPr>
        </p:nvSpPr>
        <p:spPr>
          <a:xfrm>
            <a:off x="341725" y="1002750"/>
            <a:ext cx="8592900" cy="530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6000"/>
              <a:t>The end </a:t>
            </a:r>
            <a:endParaRPr sz="60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6000"/>
              <a:t>of study guide</a:t>
            </a:r>
            <a:endParaRPr sz="6000"/>
          </a:p>
        </p:txBody>
      </p:sp>
      <p:sp>
        <p:nvSpPr>
          <p:cNvPr id="314" name="Google Shape;314;p50"/>
          <p:cNvSpPr txBox="1"/>
          <p:nvPr>
            <p:ph idx="12" type="sldNum"/>
          </p:nvPr>
        </p:nvSpPr>
        <p:spPr>
          <a:xfrm>
            <a:off x="8613775" y="6305550"/>
            <a:ext cx="4572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bin"/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1"/>
          <p:cNvSpPr txBox="1"/>
          <p:nvPr>
            <p:ph type="title"/>
          </p:nvPr>
        </p:nvSpPr>
        <p:spPr>
          <a:xfrm>
            <a:off x="298175" y="274625"/>
            <a:ext cx="8636400" cy="1143000"/>
          </a:xfrm>
          <a:prstGeom prst="rect">
            <a:avLst/>
          </a:prstGeom>
          <a:solidFill>
            <a:srgbClr val="307F93">
              <a:alpha val="5960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Cabin"/>
              <a:buNone/>
            </a:pPr>
            <a:r>
              <a:rPr b="0" i="0" lang="en-US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Genetics</a:t>
            </a:r>
            <a:endParaRPr/>
          </a:p>
        </p:txBody>
      </p:sp>
      <p:sp>
        <p:nvSpPr>
          <p:cNvPr id="320" name="Google Shape;320;p51"/>
          <p:cNvSpPr txBox="1"/>
          <p:nvPr>
            <p:ph idx="1" type="body"/>
          </p:nvPr>
        </p:nvSpPr>
        <p:spPr>
          <a:xfrm>
            <a:off x="403400" y="1870900"/>
            <a:ext cx="8531100" cy="43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257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</a:pPr>
            <a:r>
              <a:rPr b="0" i="0" lang="en-US" sz="3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At the moment of Conception</a:t>
            </a:r>
            <a:endParaRPr/>
          </a:p>
          <a:p>
            <a:pPr indent="-236537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</a:pPr>
            <a:r>
              <a:rPr b="0" i="0" lang="en-US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Baby receives 46 chromosomes.</a:t>
            </a:r>
            <a:endParaRPr/>
          </a:p>
          <a:p>
            <a:pPr indent="-236537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</a:pPr>
            <a:r>
              <a:rPr b="1" i="0" lang="en-US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Chromosome-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a tiny threadlike structure in the nucleus of every cell.</a:t>
            </a:r>
            <a:endParaRPr/>
          </a:p>
          <a:p>
            <a:pPr indent="-236537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</a:pPr>
            <a:r>
              <a:rPr b="0" i="0" lang="en-US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Chromosomes come in 23 pairs</a:t>
            </a:r>
            <a:endParaRPr/>
          </a:p>
          <a:p>
            <a:pPr indent="-236537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</a:pPr>
            <a:r>
              <a:rPr b="0" i="0" lang="en-US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Each chromosomes has 100s to 1,000s  genes</a:t>
            </a:r>
            <a:endParaRPr/>
          </a:p>
          <a:p>
            <a:pPr indent="-141223" lvl="0" marL="365760" marR="0" rtl="0" algn="l">
              <a:lnSpc>
                <a:spcPct val="100000"/>
              </a:lnSpc>
              <a:spcBef>
                <a:spcPts val="600"/>
              </a:spcBef>
              <a:spcAft>
                <a:spcPts val="160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21" name="Google Shape;321;p51"/>
          <p:cNvSpPr txBox="1"/>
          <p:nvPr>
            <p:ph idx="12" type="sldNum"/>
          </p:nvPr>
        </p:nvSpPr>
        <p:spPr>
          <a:xfrm>
            <a:off x="8613775" y="6305550"/>
            <a:ext cx="4572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bin"/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2"/>
          <p:cNvSpPr txBox="1"/>
          <p:nvPr>
            <p:ph type="title"/>
          </p:nvPr>
        </p:nvSpPr>
        <p:spPr>
          <a:xfrm>
            <a:off x="349900" y="274625"/>
            <a:ext cx="8584500" cy="1143000"/>
          </a:xfrm>
          <a:prstGeom prst="rect">
            <a:avLst/>
          </a:prstGeom>
          <a:solidFill>
            <a:srgbClr val="307F93">
              <a:alpha val="5960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Cabin"/>
              <a:buNone/>
            </a:pPr>
            <a:r>
              <a:rPr b="0" i="0" lang="en-US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Genetics</a:t>
            </a:r>
            <a:endParaRPr/>
          </a:p>
        </p:txBody>
      </p:sp>
      <p:sp>
        <p:nvSpPr>
          <p:cNvPr id="327" name="Google Shape;327;p52"/>
          <p:cNvSpPr txBox="1"/>
          <p:nvPr>
            <p:ph idx="1" type="body"/>
          </p:nvPr>
        </p:nvSpPr>
        <p:spPr>
          <a:xfrm>
            <a:off x="349900" y="1447800"/>
            <a:ext cx="46884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257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</a:pPr>
            <a:r>
              <a:rPr b="0" i="0" lang="en-US" sz="3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Chromosomes</a:t>
            </a:r>
            <a:endParaRPr/>
          </a:p>
          <a:p>
            <a:pPr indent="-236537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</a:pPr>
            <a:r>
              <a:rPr b="0" i="0" lang="en-US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Chromosomes come in 23 pairs</a:t>
            </a:r>
            <a:endParaRPr/>
          </a:p>
          <a:p>
            <a:pPr indent="-236537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</a:pPr>
            <a:r>
              <a:rPr b="0" i="0" lang="en-US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Each chromosomes has 100s to 1,000s  genes</a:t>
            </a:r>
            <a:endParaRPr/>
          </a:p>
          <a:p>
            <a:pPr indent="-236537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</a:pPr>
            <a:r>
              <a:rPr b="0" i="0" lang="en-US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Father’s sperm and mother’s ovum each contribute one chromosome to each pair.</a:t>
            </a:r>
            <a:endParaRPr/>
          </a:p>
        </p:txBody>
      </p:sp>
      <p:pic>
        <p:nvPicPr>
          <p:cNvPr descr="C:\Documents and Settings\cf_haidet\Local Settings\Temporary Internet Files\Content.IE5\GEIP1F11\MC900198190[1].wmf" id="328" name="Google Shape;328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5950" y="1549052"/>
            <a:ext cx="3219075" cy="5030800"/>
          </a:xfrm>
          <a:prstGeom prst="rect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29" name="Google Shape;329;p52"/>
          <p:cNvSpPr txBox="1"/>
          <p:nvPr>
            <p:ph idx="12" type="sldNum"/>
          </p:nvPr>
        </p:nvSpPr>
        <p:spPr>
          <a:xfrm>
            <a:off x="8613775" y="6305550"/>
            <a:ext cx="4572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bin"/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3"/>
          <p:cNvSpPr txBox="1"/>
          <p:nvPr>
            <p:ph type="title"/>
          </p:nvPr>
        </p:nvSpPr>
        <p:spPr>
          <a:xfrm>
            <a:off x="298175" y="274625"/>
            <a:ext cx="8636400" cy="1143000"/>
          </a:xfrm>
          <a:prstGeom prst="rect">
            <a:avLst/>
          </a:prstGeom>
          <a:solidFill>
            <a:srgbClr val="307F93">
              <a:alpha val="5960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Cabin"/>
              <a:buNone/>
            </a:pPr>
            <a:r>
              <a:rPr b="0" i="0" lang="en-US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Genetics</a:t>
            </a:r>
            <a:endParaRPr/>
          </a:p>
        </p:txBody>
      </p:sp>
      <p:sp>
        <p:nvSpPr>
          <p:cNvPr id="335" name="Google Shape;335;p53"/>
          <p:cNvSpPr txBox="1"/>
          <p:nvPr>
            <p:ph idx="1" type="body"/>
          </p:nvPr>
        </p:nvSpPr>
        <p:spPr>
          <a:xfrm>
            <a:off x="298175" y="1688625"/>
            <a:ext cx="5297100" cy="48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257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</a:pPr>
            <a:r>
              <a:rPr b="1" i="0" lang="en-US" sz="3200" u="sng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Gene-</a:t>
            </a:r>
            <a:r>
              <a:rPr b="0" i="0" lang="en-US" sz="3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a unit that determines a human’s inherited characteristics.</a:t>
            </a:r>
            <a:endParaRPr/>
          </a:p>
          <a:p>
            <a:pPr indent="-28257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</a:pPr>
            <a:r>
              <a:rPr b="1" i="0" lang="en-US" sz="3200" u="sng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Genome-</a:t>
            </a:r>
            <a:r>
              <a:rPr b="0" i="0" lang="en-US" sz="3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complete blueprint for the creation of a person.</a:t>
            </a:r>
            <a:endParaRPr/>
          </a:p>
          <a:p>
            <a:pPr indent="-28257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</a:pPr>
            <a:r>
              <a:rPr b="1" i="0" lang="en-US" sz="3200" u="sng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DNA-</a:t>
            </a:r>
            <a:r>
              <a:rPr b="0" i="0" lang="en-US" sz="3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the complex molecules that make up genes  </a:t>
            </a:r>
            <a:endParaRPr/>
          </a:p>
        </p:txBody>
      </p:sp>
      <p:pic>
        <p:nvPicPr>
          <p:cNvPr descr="C:\Documents and Settings\cf_haidet\Local Settings\Temporary Internet Files\Content.IE5\259OTE5Q\MC900436816[1].wmf" id="336" name="Google Shape;336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23950" y="1688626"/>
            <a:ext cx="3087175" cy="4865399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37" name="Google Shape;337;p53"/>
          <p:cNvSpPr txBox="1"/>
          <p:nvPr>
            <p:ph idx="12" type="sldNum"/>
          </p:nvPr>
        </p:nvSpPr>
        <p:spPr>
          <a:xfrm>
            <a:off x="8613775" y="6305550"/>
            <a:ext cx="4572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bin"/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4"/>
          <p:cNvSpPr txBox="1"/>
          <p:nvPr>
            <p:ph type="title"/>
          </p:nvPr>
        </p:nvSpPr>
        <p:spPr>
          <a:xfrm>
            <a:off x="187200" y="274625"/>
            <a:ext cx="8747400" cy="1143000"/>
          </a:xfrm>
          <a:prstGeom prst="rect">
            <a:avLst/>
          </a:prstGeom>
          <a:solidFill>
            <a:srgbClr val="307F93">
              <a:alpha val="5960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Cabin"/>
              <a:buNone/>
            </a:pPr>
            <a:r>
              <a:rPr b="0" i="0" lang="en-US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Reflection Journal</a:t>
            </a:r>
            <a:endParaRPr/>
          </a:p>
        </p:txBody>
      </p:sp>
      <p:sp>
        <p:nvSpPr>
          <p:cNvPr id="343" name="Google Shape;343;p54"/>
          <p:cNvSpPr txBox="1"/>
          <p:nvPr>
            <p:ph idx="1" type="body"/>
          </p:nvPr>
        </p:nvSpPr>
        <p:spPr>
          <a:xfrm>
            <a:off x="669325" y="1583925"/>
            <a:ext cx="74994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257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</a:pPr>
            <a:r>
              <a:rPr b="0" i="0" lang="en-US" sz="3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Why is it important to eat healthfully during all stages of life?</a:t>
            </a:r>
            <a:endParaRPr/>
          </a:p>
          <a:p>
            <a:pPr indent="-28257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</a:pPr>
            <a:r>
              <a:rPr b="0" i="0" lang="en-US" sz="3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Why is exercise important to help keep a body fit?</a:t>
            </a:r>
            <a:endParaRPr/>
          </a:p>
          <a:p>
            <a:pPr indent="-28257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</a:pPr>
            <a:r>
              <a:rPr b="0" i="0" lang="en-US" sz="3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Where can you learn how to develop an exercise routine that is right for you?</a:t>
            </a:r>
            <a:endParaRPr/>
          </a:p>
        </p:txBody>
      </p:sp>
      <p:sp>
        <p:nvSpPr>
          <p:cNvPr id="344" name="Google Shape;344;p54"/>
          <p:cNvSpPr txBox="1"/>
          <p:nvPr>
            <p:ph idx="12" type="sldNum"/>
          </p:nvPr>
        </p:nvSpPr>
        <p:spPr>
          <a:xfrm>
            <a:off x="8613775" y="6305550"/>
            <a:ext cx="4572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bin"/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/>
          <p:nvPr>
            <p:ph type="title"/>
          </p:nvPr>
        </p:nvSpPr>
        <p:spPr>
          <a:xfrm>
            <a:off x="597125" y="274625"/>
            <a:ext cx="8337300" cy="1143000"/>
          </a:xfrm>
          <a:prstGeom prst="rect">
            <a:avLst/>
          </a:prstGeom>
          <a:solidFill>
            <a:srgbClr val="307F93">
              <a:alpha val="5960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Cabin"/>
              <a:buNone/>
            </a:pPr>
            <a:r>
              <a:rPr b="0" i="0" lang="en-US" sz="43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Conception Overview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51" name="Google Shape;151;p28"/>
          <p:cNvSpPr txBox="1"/>
          <p:nvPr>
            <p:ph idx="1" type="body"/>
          </p:nvPr>
        </p:nvSpPr>
        <p:spPr>
          <a:xfrm>
            <a:off x="512100" y="1528650"/>
            <a:ext cx="8337300" cy="52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2800"/>
              <a:buChar char="➔"/>
            </a:pPr>
            <a:r>
              <a:rPr lang="en-US" sz="2800"/>
              <a:t>During Ovulation,the mature ovum is released and starts its journey through the fallopian tube where it can be fertilized within 24 hours</a:t>
            </a:r>
            <a:endParaRPr sz="2800"/>
          </a:p>
          <a:p>
            <a:pPr indent="-4064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07F93"/>
              </a:buClr>
              <a:buSzPts val="2800"/>
              <a:buChar char="◆"/>
            </a:pPr>
            <a:r>
              <a:rPr lang="en-US"/>
              <a:t>Ovum NOT Fertilized = menstrual period</a:t>
            </a:r>
            <a:endParaRPr/>
          </a:p>
          <a:p>
            <a:pPr indent="-4064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07F93"/>
              </a:buClr>
              <a:buSzPts val="2800"/>
              <a:buChar char="◆"/>
            </a:pPr>
            <a:r>
              <a:rPr lang="en-US"/>
              <a:t>Fertilized Ovum = Baby</a:t>
            </a:r>
            <a:endParaRPr/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2800"/>
              <a:buChar char="➔"/>
            </a:pPr>
            <a:r>
              <a:rPr b="0" i="0" lang="en-US" sz="28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Sperm → </a:t>
            </a:r>
            <a:r>
              <a:rPr lang="en-US" sz="2800"/>
              <a:t>uterus →</a:t>
            </a:r>
            <a:r>
              <a:rPr b="0" i="0" lang="en-US" sz="28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fallopian tube → fertilize ovum</a:t>
            </a:r>
            <a:endParaRPr sz="2800"/>
          </a:p>
          <a:p>
            <a:pPr indent="-406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2800"/>
              <a:buChar char="➔"/>
            </a:pPr>
            <a:r>
              <a:rPr b="0" i="0" lang="en-US" sz="28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3 to 4 day window whe</a:t>
            </a:r>
            <a:r>
              <a:rPr lang="en-US" sz="2800"/>
              <a:t>n</a:t>
            </a:r>
            <a:r>
              <a:rPr b="0" i="0" lang="en-US" sz="28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conception can occur after intercourse</a:t>
            </a:r>
            <a:endParaRPr sz="2800"/>
          </a:p>
          <a:p>
            <a:pPr indent="-120903" lvl="0" marL="365760" marR="0" rtl="0" algn="l">
              <a:lnSpc>
                <a:spcPct val="150000"/>
              </a:lnSpc>
              <a:spcBef>
                <a:spcPts val="600"/>
              </a:spcBef>
              <a:spcAft>
                <a:spcPts val="160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52" name="Google Shape;152;p28"/>
          <p:cNvSpPr txBox="1"/>
          <p:nvPr>
            <p:ph idx="12" type="sldNum"/>
          </p:nvPr>
        </p:nvSpPr>
        <p:spPr>
          <a:xfrm>
            <a:off x="8613775" y="6305550"/>
            <a:ext cx="4572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bin"/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5"/>
          <p:cNvSpPr txBox="1"/>
          <p:nvPr>
            <p:ph type="title"/>
          </p:nvPr>
        </p:nvSpPr>
        <p:spPr>
          <a:xfrm>
            <a:off x="299700" y="274625"/>
            <a:ext cx="8634600" cy="1143000"/>
          </a:xfrm>
          <a:prstGeom prst="rect">
            <a:avLst/>
          </a:prstGeom>
          <a:solidFill>
            <a:srgbClr val="307F93">
              <a:alpha val="5960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Cabin"/>
              <a:buNone/>
            </a:pPr>
            <a:r>
              <a:rPr b="0" i="0" lang="en-US" sz="4300" u="none" cap="none" strike="noStrike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Lightening</a:t>
            </a:r>
            <a:endParaRPr/>
          </a:p>
        </p:txBody>
      </p:sp>
      <p:sp>
        <p:nvSpPr>
          <p:cNvPr id="350" name="Google Shape;350;p55"/>
          <p:cNvSpPr txBox="1"/>
          <p:nvPr>
            <p:ph idx="1" type="body"/>
          </p:nvPr>
        </p:nvSpPr>
        <p:spPr>
          <a:xfrm>
            <a:off x="624125" y="1792375"/>
            <a:ext cx="7499400" cy="44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257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</a:pPr>
            <a:r>
              <a:rPr b="0" i="0" lang="en-US" sz="3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Happens in the 9</a:t>
            </a:r>
            <a:r>
              <a:rPr b="0" baseline="30000" i="0" lang="en-US" sz="3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</a:t>
            </a:r>
            <a:r>
              <a:rPr b="0" i="0" lang="en-US" sz="3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month </a:t>
            </a:r>
            <a:endParaRPr/>
          </a:p>
          <a:p>
            <a:pPr indent="-28257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</a:pPr>
            <a:r>
              <a:rPr b="0" i="0" lang="en-US" sz="3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1</a:t>
            </a:r>
            <a:r>
              <a:rPr b="0" baseline="30000" i="0" lang="en-US" sz="3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st</a:t>
            </a:r>
            <a:r>
              <a:rPr b="0" i="0" lang="en-US" sz="3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child- days to weeks before birth</a:t>
            </a:r>
            <a:endParaRPr/>
          </a:p>
          <a:p>
            <a:pPr indent="-28257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</a:pPr>
            <a:r>
              <a:rPr b="0" i="0" lang="en-US" sz="3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2</a:t>
            </a:r>
            <a:r>
              <a:rPr b="0" baseline="30000" i="0" lang="en-US" sz="3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nd</a:t>
            </a:r>
            <a:r>
              <a:rPr b="0" i="0" lang="en-US" sz="3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+ child- right before birth</a:t>
            </a:r>
            <a:endParaRPr/>
          </a:p>
          <a:p>
            <a:pPr indent="-28257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</a:pPr>
            <a:r>
              <a:rPr b="1" i="0" lang="en-US" sz="3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Fetus drops into the pelvis </a:t>
            </a:r>
            <a:endParaRPr/>
          </a:p>
          <a:p>
            <a:pPr indent="-28257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</a:pPr>
            <a:r>
              <a:rPr b="1" i="0" lang="en-US" sz="3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Pressure on upper abdomen is reduced and breathing becomes easier</a:t>
            </a:r>
            <a:endParaRPr/>
          </a:p>
        </p:txBody>
      </p:sp>
      <p:sp>
        <p:nvSpPr>
          <p:cNvPr id="351" name="Google Shape;351;p55"/>
          <p:cNvSpPr txBox="1"/>
          <p:nvPr>
            <p:ph idx="12" type="sldNum"/>
          </p:nvPr>
        </p:nvSpPr>
        <p:spPr>
          <a:xfrm>
            <a:off x="8613775" y="6305550"/>
            <a:ext cx="4572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bin"/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/>
          <p:nvPr>
            <p:ph type="title"/>
          </p:nvPr>
        </p:nvSpPr>
        <p:spPr>
          <a:xfrm>
            <a:off x="600300" y="274625"/>
            <a:ext cx="8334000" cy="1143000"/>
          </a:xfrm>
          <a:prstGeom prst="rect">
            <a:avLst/>
          </a:prstGeom>
          <a:solidFill>
            <a:srgbClr val="307F93">
              <a:alpha val="5960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Cabin"/>
              <a:buNone/>
            </a:pPr>
            <a:r>
              <a:rPr b="0" i="0" lang="en-US" sz="43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Conception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58" name="Google Shape;158;p29"/>
          <p:cNvSpPr txBox="1"/>
          <p:nvPr>
            <p:ph idx="1" type="body"/>
          </p:nvPr>
        </p:nvSpPr>
        <p:spPr>
          <a:xfrm>
            <a:off x="5202625" y="1631125"/>
            <a:ext cx="3732000" cy="52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257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</a:pPr>
            <a:r>
              <a:rPr b="0" i="0" lang="en-US" sz="3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Journey of the Ovum (egg cell)</a:t>
            </a:r>
            <a:endParaRPr/>
          </a:p>
          <a:p>
            <a:pPr indent="-236537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</a:pPr>
            <a:r>
              <a:rPr b="0" i="0" lang="en-US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Ovary → Fallopian Tube → Uterus</a:t>
            </a:r>
            <a:endParaRPr/>
          </a:p>
          <a:p>
            <a:pPr indent="-236537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</a:pPr>
            <a:r>
              <a:rPr b="1" i="0" lang="en-US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Fallopian Tube-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tube that connects the ovary to the uterus</a:t>
            </a:r>
            <a:endParaRPr/>
          </a:p>
          <a:p>
            <a:pPr indent="-236537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</a:pPr>
            <a:r>
              <a:rPr b="0" i="0" lang="en-US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Journey takes 2 to 3 days.</a:t>
            </a:r>
            <a:endParaRPr/>
          </a:p>
        </p:txBody>
      </p:sp>
      <p:pic>
        <p:nvPicPr>
          <p:cNvPr id="159" name="Google Shape;15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625" y="1544975"/>
            <a:ext cx="5407100" cy="34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9"/>
          <p:cNvSpPr txBox="1"/>
          <p:nvPr>
            <p:ph idx="12" type="sldNum"/>
          </p:nvPr>
        </p:nvSpPr>
        <p:spPr>
          <a:xfrm>
            <a:off x="8613775" y="6305550"/>
            <a:ext cx="4572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bin"/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/>
          <p:nvPr>
            <p:ph type="title"/>
          </p:nvPr>
        </p:nvSpPr>
        <p:spPr>
          <a:xfrm>
            <a:off x="322025" y="274625"/>
            <a:ext cx="8612400" cy="1143000"/>
          </a:xfrm>
          <a:prstGeom prst="rect">
            <a:avLst/>
          </a:prstGeom>
          <a:solidFill>
            <a:srgbClr val="307F93">
              <a:alpha val="5960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Cabin"/>
              <a:buNone/>
            </a:pPr>
            <a:r>
              <a:rPr b="0" i="0" lang="en-US" sz="43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3 Stages of Pregnancy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6" name="Google Shape;166;p30"/>
          <p:cNvSpPr txBox="1"/>
          <p:nvPr>
            <p:ph idx="1" type="body"/>
          </p:nvPr>
        </p:nvSpPr>
        <p:spPr>
          <a:xfrm>
            <a:off x="417725" y="1417625"/>
            <a:ext cx="8168400" cy="16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Grouped in 3 stages</a:t>
            </a:r>
            <a:endParaRPr/>
          </a:p>
          <a:p>
            <a: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bin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Germinal </a:t>
            </a:r>
            <a:endParaRPr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bin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Embryonic</a:t>
            </a:r>
            <a:endParaRPr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bin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Fetal</a:t>
            </a:r>
            <a:endParaRPr/>
          </a:p>
          <a:p>
            <a:pPr indent="-161543" lvl="0" marL="365760" marR="0" rtl="0" algn="l">
              <a:lnSpc>
                <a:spcPct val="100000"/>
              </a:lnSpc>
              <a:spcBef>
                <a:spcPts val="600"/>
              </a:spcBef>
              <a:spcAft>
                <a:spcPts val="160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67" name="Google Shape;16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4750" y="3312400"/>
            <a:ext cx="6886950" cy="3284875"/>
          </a:xfrm>
          <a:prstGeom prst="rect">
            <a:avLst/>
          </a:prstGeom>
          <a:noFill/>
          <a:ln cap="flat" cmpd="sng" w="76200">
            <a:solidFill>
              <a:srgbClr val="FF33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8" name="Google Shape;168;p30"/>
          <p:cNvSpPr txBox="1"/>
          <p:nvPr>
            <p:ph idx="12" type="sldNum"/>
          </p:nvPr>
        </p:nvSpPr>
        <p:spPr>
          <a:xfrm>
            <a:off x="8613775" y="6305550"/>
            <a:ext cx="4572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bin"/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"/>
          <p:cNvSpPr txBox="1"/>
          <p:nvPr>
            <p:ph type="ctrTitle"/>
          </p:nvPr>
        </p:nvSpPr>
        <p:spPr>
          <a:xfrm>
            <a:off x="232525" y="397325"/>
            <a:ext cx="8731200" cy="1011900"/>
          </a:xfrm>
          <a:prstGeom prst="rect">
            <a:avLst/>
          </a:prstGeom>
          <a:solidFill>
            <a:srgbClr val="307F93">
              <a:alpha val="5960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Understanding Development</a:t>
            </a:r>
            <a:endParaRPr>
              <a:solidFill>
                <a:srgbClr val="FFFFF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74" name="Google Shape;17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" y="1647765"/>
            <a:ext cx="9113520" cy="5185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2"/>
          <p:cNvSpPr txBox="1"/>
          <p:nvPr>
            <p:ph type="title"/>
          </p:nvPr>
        </p:nvSpPr>
        <p:spPr>
          <a:xfrm>
            <a:off x="447650" y="274625"/>
            <a:ext cx="8486700" cy="1143000"/>
          </a:xfrm>
          <a:prstGeom prst="rect">
            <a:avLst/>
          </a:prstGeom>
          <a:solidFill>
            <a:srgbClr val="307F93">
              <a:alpha val="5960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Cabin"/>
              <a:buNone/>
            </a:pPr>
            <a:r>
              <a:rPr b="0" i="0" lang="en-US" sz="43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The Germinal Stage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0" name="Google Shape;180;p32"/>
          <p:cNvSpPr txBox="1"/>
          <p:nvPr>
            <p:ph idx="1" type="body"/>
          </p:nvPr>
        </p:nvSpPr>
        <p:spPr>
          <a:xfrm>
            <a:off x="447650" y="1820475"/>
            <a:ext cx="4977900" cy="46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66"/>
              </a:buClr>
              <a:buSzPts val="3200"/>
              <a:buFont typeface="Cabin"/>
              <a:buChar char="➔"/>
            </a:pPr>
            <a:r>
              <a:rPr b="0" i="0" lang="en-US" sz="3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1</a:t>
            </a:r>
            <a:r>
              <a:rPr b="0" baseline="30000" i="0" lang="en-US" sz="3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st</a:t>
            </a:r>
            <a:r>
              <a:rPr b="0" i="0" lang="en-US" sz="3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stage in the baby's development</a:t>
            </a:r>
            <a:endParaRPr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66"/>
              </a:buClr>
              <a:buSzPts val="3200"/>
              <a:buFont typeface="Cabin"/>
              <a:buChar char="➔"/>
            </a:pPr>
            <a:r>
              <a:rPr b="0" i="0" lang="en-US" sz="3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Formation of the zygote</a:t>
            </a:r>
            <a:endParaRPr/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2800"/>
              <a:buFont typeface="Cabin"/>
              <a:buChar char="◆"/>
            </a:pPr>
            <a:r>
              <a:rPr b="0" i="0" lang="en-US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fertilized egg</a:t>
            </a:r>
            <a:endParaRPr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66"/>
              </a:buClr>
              <a:buSzPts val="3200"/>
              <a:buFont typeface="Cabin"/>
              <a:buChar char="➔"/>
            </a:pPr>
            <a:r>
              <a:rPr b="0" i="0" lang="en-US" sz="3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Last about 2 weeks</a:t>
            </a:r>
            <a:endParaRPr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66"/>
              </a:buClr>
              <a:buSzPts val="3200"/>
              <a:buFont typeface="Cabin"/>
              <a:buChar char="➔"/>
            </a:pPr>
            <a:r>
              <a:rPr b="0" i="0" lang="en-US" sz="3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Key steps in establishing pregnancy</a:t>
            </a:r>
            <a:endParaRPr/>
          </a:p>
          <a:p>
            <a:pPr indent="-120903" lvl="0" marL="365760" marR="0" rtl="0" algn="l">
              <a:lnSpc>
                <a:spcPct val="100000"/>
              </a:lnSpc>
              <a:spcBef>
                <a:spcPts val="600"/>
              </a:spcBef>
              <a:spcAft>
                <a:spcPts val="160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descr="zygote2.jpg" id="181" name="Google Shape;18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5250" y="1950802"/>
            <a:ext cx="2739625" cy="3460825"/>
          </a:xfrm>
          <a:prstGeom prst="rect">
            <a:avLst/>
          </a:prstGeom>
          <a:noFill/>
          <a:ln cap="flat" cmpd="sng" w="76200">
            <a:solidFill>
              <a:srgbClr val="307F9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2" name="Google Shape;182;p32"/>
          <p:cNvSpPr txBox="1"/>
          <p:nvPr>
            <p:ph idx="12" type="sldNum"/>
          </p:nvPr>
        </p:nvSpPr>
        <p:spPr>
          <a:xfrm>
            <a:off x="8613775" y="6305550"/>
            <a:ext cx="4572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bin"/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3"/>
          <p:cNvSpPr txBox="1"/>
          <p:nvPr>
            <p:ph type="title"/>
          </p:nvPr>
        </p:nvSpPr>
        <p:spPr>
          <a:xfrm>
            <a:off x="267900" y="274625"/>
            <a:ext cx="8666400" cy="1143000"/>
          </a:xfrm>
          <a:prstGeom prst="rect">
            <a:avLst/>
          </a:prstGeom>
          <a:solidFill>
            <a:srgbClr val="307F93">
              <a:alpha val="5960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Cabin"/>
              <a:buNone/>
            </a:pPr>
            <a:r>
              <a:rPr b="0" i="0" lang="en-US" sz="43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The Germinal Stage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8" name="Google Shape;188;p33"/>
          <p:cNvSpPr txBox="1"/>
          <p:nvPr>
            <p:ph idx="1" type="body"/>
          </p:nvPr>
        </p:nvSpPr>
        <p:spPr>
          <a:xfrm>
            <a:off x="162150" y="1697825"/>
            <a:ext cx="55899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66"/>
              </a:buClr>
              <a:buSzPts val="3200"/>
              <a:buFont typeface="Cabin"/>
              <a:buChar char="➔"/>
            </a:pPr>
            <a:r>
              <a:rPr b="1" i="0" lang="en-US" sz="3200" u="sng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Cell Division- </a:t>
            </a:r>
            <a:r>
              <a:rPr b="0" i="0" lang="en-US" sz="3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cell begins to grow in the fallopian tube.</a:t>
            </a:r>
            <a:endParaRPr/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7F93"/>
              </a:buClr>
              <a:buSzPts val="2800"/>
              <a:buFont typeface="Cabin"/>
              <a:buChar char="◆"/>
            </a:pPr>
            <a:r>
              <a:rPr b="0" i="0" lang="en-US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In 4 days the zygote reaches the uterus.</a:t>
            </a:r>
            <a:endParaRPr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66"/>
              </a:buClr>
              <a:buSzPts val="3200"/>
              <a:buFont typeface="Cabin"/>
              <a:buChar char="➔"/>
            </a:pPr>
            <a:r>
              <a:rPr b="1" i="0" lang="en-US" sz="3200" u="sng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Implantation-</a:t>
            </a:r>
            <a:r>
              <a:rPr b="0" i="0" lang="en-US" sz="3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the lining of the uterus has now thicken enough for the zygote to attach itself and grow.</a:t>
            </a:r>
            <a:endParaRPr/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7F93"/>
              </a:buClr>
              <a:buSzPts val="2800"/>
              <a:buChar char="◆"/>
            </a:pPr>
            <a:r>
              <a:rPr b="0" i="0" lang="en-US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Size of a </a:t>
            </a:r>
            <a:r>
              <a:rPr lang="en-US"/>
              <a:t>pinhead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in 2 weeks</a:t>
            </a:r>
            <a:endParaRPr/>
          </a:p>
          <a:p>
            <a:pPr indent="-141223" lvl="0" marL="365760" marR="0" rtl="0" algn="l">
              <a:lnSpc>
                <a:spcPct val="100000"/>
              </a:lnSpc>
              <a:spcBef>
                <a:spcPts val="600"/>
              </a:spcBef>
              <a:spcAft>
                <a:spcPts val="1600"/>
              </a:spcAft>
              <a:buClr>
                <a:schemeClr val="accent1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descr="zygote.jpg" id="189" name="Google Shape;18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52050" y="2637615"/>
            <a:ext cx="3182250" cy="2420973"/>
          </a:xfrm>
          <a:prstGeom prst="rect">
            <a:avLst/>
          </a:prstGeom>
          <a:noFill/>
          <a:ln cap="flat" cmpd="sng" w="76200">
            <a:solidFill>
              <a:srgbClr val="FF33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0" name="Google Shape;190;p33"/>
          <p:cNvSpPr txBox="1"/>
          <p:nvPr>
            <p:ph idx="12" type="sldNum"/>
          </p:nvPr>
        </p:nvSpPr>
        <p:spPr>
          <a:xfrm>
            <a:off x="8613775" y="6305550"/>
            <a:ext cx="4572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bin"/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4"/>
          <p:cNvSpPr txBox="1"/>
          <p:nvPr>
            <p:ph type="title"/>
          </p:nvPr>
        </p:nvSpPr>
        <p:spPr>
          <a:xfrm>
            <a:off x="286500" y="274625"/>
            <a:ext cx="8647800" cy="1143000"/>
          </a:xfrm>
          <a:prstGeom prst="rect">
            <a:avLst/>
          </a:prstGeom>
          <a:solidFill>
            <a:srgbClr val="307F93">
              <a:alpha val="5960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Cabin"/>
              <a:buNone/>
            </a:pPr>
            <a:r>
              <a:rPr b="0" i="0" lang="en-US" sz="43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The Embryonic Stage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96" name="Google Shape;196;p34"/>
          <p:cNvSpPr txBox="1"/>
          <p:nvPr>
            <p:ph idx="1" type="body"/>
          </p:nvPr>
        </p:nvSpPr>
        <p:spPr>
          <a:xfrm>
            <a:off x="378650" y="1501525"/>
            <a:ext cx="4889400" cy="50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66"/>
              </a:buClr>
              <a:buSzPts val="3200"/>
              <a:buFont typeface="Cabin"/>
              <a:buChar char="➔"/>
            </a:pPr>
            <a:r>
              <a:rPr b="0" i="0" lang="en-US" sz="3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2</a:t>
            </a:r>
            <a:r>
              <a:rPr b="0" baseline="30000" i="0" lang="en-US" sz="3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nd</a:t>
            </a:r>
            <a:r>
              <a:rPr b="0" i="0" lang="en-US" sz="3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Stage</a:t>
            </a:r>
            <a:endParaRPr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66"/>
              </a:buClr>
              <a:buSzPts val="3200"/>
              <a:buFont typeface="Cabin"/>
              <a:buChar char="➔"/>
            </a:pPr>
            <a:r>
              <a:rPr b="0" i="0" lang="en-US" sz="3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3</a:t>
            </a:r>
            <a:r>
              <a:rPr b="0" baseline="30000" i="0" lang="en-US" sz="3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rd</a:t>
            </a:r>
            <a:r>
              <a:rPr b="0" i="0" lang="en-US" sz="3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week to the 8</a:t>
            </a:r>
            <a:r>
              <a:rPr b="0" baseline="30000" i="0" lang="en-US" sz="3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</a:t>
            </a:r>
            <a:r>
              <a:rPr b="0" i="0" lang="en-US" sz="3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week</a:t>
            </a:r>
            <a:endParaRPr/>
          </a:p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66"/>
              </a:buClr>
              <a:buSzPts val="3200"/>
              <a:buFont typeface="Cabin"/>
              <a:buChar char="➔"/>
            </a:pPr>
            <a:r>
              <a:rPr b="0" i="0" lang="en-US" sz="3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Embryo grows rapidly</a:t>
            </a:r>
            <a:endParaRPr/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7F93"/>
              </a:buClr>
              <a:buSzPts val="2800"/>
              <a:buFont typeface="Cabin"/>
              <a:buChar char="◆"/>
            </a:pPr>
            <a:r>
              <a:rPr b="0" i="0" lang="en-US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Embryo- developing baby</a:t>
            </a:r>
            <a:endParaRPr/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7F93"/>
              </a:buClr>
              <a:buSzPts val="2800"/>
              <a:buFont typeface="Cabin"/>
              <a:buChar char="◆"/>
            </a:pPr>
            <a:r>
              <a:rPr b="0" i="0" lang="en-US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Face, eyes, ears, limbs, &amp; bones</a:t>
            </a:r>
            <a:endParaRPr/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7F93"/>
              </a:buClr>
              <a:buSzPts val="2800"/>
              <a:buFont typeface="Cabin"/>
              <a:buChar char="◆"/>
            </a:pPr>
            <a:r>
              <a:rPr b="0" i="0" lang="en-US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Organs and Body Systems develop</a:t>
            </a:r>
            <a:endParaRPr/>
          </a:p>
          <a:p>
            <a: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7F93"/>
              </a:buClr>
              <a:buSzPts val="2400"/>
              <a:buFont typeface="Cabin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6 weeks the brain and spinal cord connect</a:t>
            </a:r>
            <a:endParaRPr/>
          </a:p>
        </p:txBody>
      </p:sp>
      <p:pic>
        <p:nvPicPr>
          <p:cNvPr descr="germinal.jpg" id="197" name="Google Shape;19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8050" y="2047450"/>
            <a:ext cx="3666250" cy="3066524"/>
          </a:xfrm>
          <a:prstGeom prst="rect">
            <a:avLst/>
          </a:prstGeom>
          <a:noFill/>
          <a:ln cap="flat" cmpd="sng" w="76200">
            <a:solidFill>
              <a:srgbClr val="FF33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8" name="Google Shape;198;p34"/>
          <p:cNvSpPr txBox="1"/>
          <p:nvPr>
            <p:ph idx="12" type="sldNum"/>
          </p:nvPr>
        </p:nvSpPr>
        <p:spPr>
          <a:xfrm>
            <a:off x="8613775" y="6305550"/>
            <a:ext cx="457200" cy="476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Cabin"/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